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416" r:id="rId2"/>
    <p:sldId id="415" r:id="rId3"/>
    <p:sldId id="453" r:id="rId4"/>
    <p:sldId id="516" r:id="rId5"/>
    <p:sldId id="418" r:id="rId6"/>
    <p:sldId id="443" r:id="rId7"/>
    <p:sldId id="444" r:id="rId8"/>
    <p:sldId id="513" r:id="rId9"/>
    <p:sldId id="447" r:id="rId10"/>
    <p:sldId id="427" r:id="rId11"/>
    <p:sldId id="517" r:id="rId12"/>
    <p:sldId id="428" r:id="rId13"/>
    <p:sldId id="456" r:id="rId14"/>
    <p:sldId id="441" r:id="rId15"/>
    <p:sldId id="458" r:id="rId16"/>
    <p:sldId id="518" r:id="rId17"/>
    <p:sldId id="515" r:id="rId18"/>
    <p:sldId id="519" r:id="rId19"/>
    <p:sldId id="520" r:id="rId20"/>
    <p:sldId id="521" r:id="rId21"/>
    <p:sldId id="455" r:id="rId22"/>
    <p:sldId id="419" r:id="rId2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DDEF5"/>
    <a:srgbClr val="66FFFF"/>
    <a:srgbClr val="000000"/>
    <a:srgbClr val="FFFFFF"/>
    <a:srgbClr val="B2B2B2"/>
    <a:srgbClr val="70008A"/>
    <a:srgbClr val="008746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34" autoAdjust="0"/>
  </p:normalViewPr>
  <p:slideViewPr>
    <p:cSldViewPr snapToGrid="0">
      <p:cViewPr varScale="1">
        <p:scale>
          <a:sx n="57" d="100"/>
          <a:sy n="57" d="100"/>
        </p:scale>
        <p:origin x="-888" y="-86"/>
      </p:cViewPr>
      <p:guideLst>
        <p:guide orient="horz" pos="1962"/>
        <p:guide orient="horz" pos="3453"/>
        <p:guide orient="horz" pos="4182"/>
        <p:guide orient="horz" pos="680"/>
        <p:guide orient="horz" pos="957"/>
        <p:guide orient="horz" pos="1224"/>
        <p:guide orient="horz" pos="3243"/>
        <p:guide pos="2880"/>
        <p:guide pos="407"/>
        <p:guide pos="5462"/>
        <p:guide pos="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40" y="-90"/>
      </p:cViewPr>
      <p:guideLst>
        <p:guide orient="horz" pos="2929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D885A-0F94-4C50-A99C-B93571C54CE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EABAC1A-C42D-4788-928C-3C4A54BEE9A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2012</a:t>
          </a:r>
        </a:p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- Asia </a:t>
          </a:r>
        </a:p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- Africa  </a:t>
          </a:r>
        </a:p>
        <a:p>
          <a:endParaRPr lang="en-US" sz="1800" dirty="0" smtClean="0">
            <a:solidFill>
              <a:schemeClr val="tx2">
                <a:lumMod val="75000"/>
              </a:schemeClr>
            </a:solidFill>
          </a:endParaRPr>
        </a:p>
        <a:p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E17A8618-617C-465A-BA27-2DF20F7DCBBC}" type="parTrans" cxnId="{6C245BF4-5889-4819-99A0-17EDD47403A2}">
      <dgm:prSet/>
      <dgm:spPr/>
      <dgm:t>
        <a:bodyPr/>
        <a:lstStyle/>
        <a:p>
          <a:endParaRPr lang="en-US" sz="1800">
            <a:solidFill>
              <a:schemeClr val="tx2">
                <a:lumMod val="75000"/>
              </a:schemeClr>
            </a:solidFill>
          </a:endParaRPr>
        </a:p>
      </dgm:t>
    </dgm:pt>
    <dgm:pt modelId="{BD23A3EC-7E12-43CD-B383-582CC9700A6B}" type="sibTrans" cxnId="{6C245BF4-5889-4819-99A0-17EDD47403A2}">
      <dgm:prSet/>
      <dgm:spPr/>
      <dgm:t>
        <a:bodyPr/>
        <a:lstStyle/>
        <a:p>
          <a:endParaRPr lang="en-US" sz="1800">
            <a:solidFill>
              <a:schemeClr val="tx2">
                <a:lumMod val="75000"/>
              </a:schemeClr>
            </a:solidFill>
          </a:endParaRPr>
        </a:p>
      </dgm:t>
    </dgm:pt>
    <dgm:pt modelId="{72BC4254-C660-4E12-9B40-FBD6A6CE510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2013</a:t>
          </a:r>
        </a:p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- India</a:t>
          </a:r>
        </a:p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- Russia </a:t>
          </a:r>
        </a:p>
        <a:p>
          <a:pPr marL="174625" indent="-174625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- Middle East </a:t>
          </a:r>
        </a:p>
        <a:p>
          <a:endParaRPr lang="en-US" sz="1800" dirty="0" smtClean="0">
            <a:solidFill>
              <a:schemeClr val="accent1">
                <a:lumMod val="75000"/>
              </a:schemeClr>
            </a:solidFill>
          </a:endParaRPr>
        </a:p>
        <a:p>
          <a:endParaRPr lang="en-US" sz="1800" dirty="0" smtClean="0">
            <a:solidFill>
              <a:schemeClr val="tx2">
                <a:lumMod val="75000"/>
              </a:schemeClr>
            </a:solidFill>
          </a:endParaRPr>
        </a:p>
        <a:p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CB634FA4-A1F1-44A2-97AD-E2A9DFC9B70B}" type="parTrans" cxnId="{5E43D4AC-8E55-4594-A724-A2412D35753C}">
      <dgm:prSet/>
      <dgm:spPr/>
      <dgm:t>
        <a:bodyPr/>
        <a:lstStyle/>
        <a:p>
          <a:endParaRPr lang="en-US" sz="1800">
            <a:solidFill>
              <a:schemeClr val="tx2">
                <a:lumMod val="75000"/>
              </a:schemeClr>
            </a:solidFill>
          </a:endParaRPr>
        </a:p>
      </dgm:t>
    </dgm:pt>
    <dgm:pt modelId="{88AF3B2C-EA5F-4B34-BCA9-8B6409274C8B}" type="sibTrans" cxnId="{5E43D4AC-8E55-4594-A724-A2412D35753C}">
      <dgm:prSet/>
      <dgm:spPr/>
      <dgm:t>
        <a:bodyPr/>
        <a:lstStyle/>
        <a:p>
          <a:endParaRPr lang="en-US" sz="1800">
            <a:solidFill>
              <a:schemeClr val="tx2">
                <a:lumMod val="75000"/>
              </a:schemeClr>
            </a:solidFill>
          </a:endParaRPr>
        </a:p>
      </dgm:t>
    </dgm:pt>
    <dgm:pt modelId="{E5B7CD0D-681B-4E74-8FB1-77405F8EC2A7}">
      <dgm:prSet phldrT="[Text]" custT="1"/>
      <dgm:spPr/>
      <dgm:t>
        <a:bodyPr/>
        <a:lstStyle/>
        <a:p>
          <a:pPr algn="l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2010-2011</a:t>
          </a:r>
        </a:p>
        <a:p>
          <a:pPr algn="l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 - Europe </a:t>
          </a:r>
        </a:p>
        <a:p>
          <a:pPr marL="282575" indent="-282575" algn="l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 - Latin America </a:t>
          </a:r>
          <a:endParaRPr lang="en-US" sz="1800" dirty="0" smtClean="0">
            <a:solidFill>
              <a:schemeClr val="tx2">
                <a:lumMod val="75000"/>
              </a:schemeClr>
            </a:solidFill>
          </a:endParaRPr>
        </a:p>
        <a:p>
          <a:pPr algn="l"/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A2787597-110F-4E31-8830-F5FC99990646}" type="sibTrans" cxnId="{80259E2A-529C-4440-AAD9-107F3F97FBAE}">
      <dgm:prSet/>
      <dgm:spPr/>
      <dgm:t>
        <a:bodyPr/>
        <a:lstStyle/>
        <a:p>
          <a:endParaRPr lang="en-US" sz="1800">
            <a:solidFill>
              <a:schemeClr val="tx2">
                <a:lumMod val="75000"/>
              </a:schemeClr>
            </a:solidFill>
          </a:endParaRPr>
        </a:p>
      </dgm:t>
    </dgm:pt>
    <dgm:pt modelId="{24F0DFA7-7A4D-40A8-9D0D-D58F9CE56C91}" type="parTrans" cxnId="{80259E2A-529C-4440-AAD9-107F3F97FBAE}">
      <dgm:prSet/>
      <dgm:spPr/>
      <dgm:t>
        <a:bodyPr/>
        <a:lstStyle/>
        <a:p>
          <a:endParaRPr lang="en-US" sz="1800">
            <a:solidFill>
              <a:schemeClr val="tx2">
                <a:lumMod val="75000"/>
              </a:schemeClr>
            </a:solidFill>
          </a:endParaRPr>
        </a:p>
      </dgm:t>
    </dgm:pt>
    <dgm:pt modelId="{759A69E2-D7CE-4934-9911-F3244E4DF138}" type="pres">
      <dgm:prSet presAssocID="{660D885A-0F94-4C50-A99C-B93571C54CE5}" presName="arrowDiagram" presStyleCnt="0">
        <dgm:presLayoutVars>
          <dgm:chMax val="5"/>
          <dgm:dir/>
          <dgm:resizeHandles val="exact"/>
        </dgm:presLayoutVars>
      </dgm:prSet>
      <dgm:spPr/>
    </dgm:pt>
    <dgm:pt modelId="{8DBBA18F-FCA4-4C53-AD08-FE68313E264F}" type="pres">
      <dgm:prSet presAssocID="{660D885A-0F94-4C50-A99C-B93571C54CE5}" presName="arrow" presStyleLbl="bgShp" presStyleIdx="0" presStyleCnt="1" custLinFactNeighborY="-305"/>
      <dgm:spPr/>
    </dgm:pt>
    <dgm:pt modelId="{3208F58D-6392-4E42-BAFB-627643BE53EC}" type="pres">
      <dgm:prSet presAssocID="{660D885A-0F94-4C50-A99C-B93571C54CE5}" presName="arrowDiagram3" presStyleCnt="0"/>
      <dgm:spPr/>
    </dgm:pt>
    <dgm:pt modelId="{7B57B034-D070-4081-B964-B9A1C61A4669}" type="pres">
      <dgm:prSet presAssocID="{E5B7CD0D-681B-4E74-8FB1-77405F8EC2A7}" presName="bullet3a" presStyleLbl="node1" presStyleIdx="0" presStyleCnt="3"/>
      <dgm:spPr/>
    </dgm:pt>
    <dgm:pt modelId="{D8D63ED9-CA15-4E5C-A708-5FB3C2E6D63E}" type="pres">
      <dgm:prSet presAssocID="{E5B7CD0D-681B-4E74-8FB1-77405F8EC2A7}" presName="textBox3a" presStyleLbl="revTx" presStyleIdx="0" presStyleCnt="3" custScaleX="103625" custLinFactNeighborY="16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599DC-2E2A-48FA-8321-143DEAA8CBA9}" type="pres">
      <dgm:prSet presAssocID="{BEABAC1A-C42D-4788-928C-3C4A54BEE9A4}" presName="bullet3b" presStyleLbl="node1" presStyleIdx="1" presStyleCnt="3"/>
      <dgm:spPr/>
    </dgm:pt>
    <dgm:pt modelId="{F6D6FA27-B3CC-4A62-A10C-31DD6F69569A}" type="pres">
      <dgm:prSet presAssocID="{BEABAC1A-C42D-4788-928C-3C4A54BEE9A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CC573-2D6D-4A53-9268-8599515DCEE8}" type="pres">
      <dgm:prSet presAssocID="{72BC4254-C660-4E12-9B40-FBD6A6CE5106}" presName="bullet3c" presStyleLbl="node1" presStyleIdx="2" presStyleCnt="3"/>
      <dgm:spPr/>
    </dgm:pt>
    <dgm:pt modelId="{349FC731-042E-4A79-BD64-07B865FDC35E}" type="pres">
      <dgm:prSet presAssocID="{72BC4254-C660-4E12-9B40-FBD6A6CE510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D67ED-02D2-41B2-8424-7F7AEFE5888D}" type="presOf" srcId="{72BC4254-C660-4E12-9B40-FBD6A6CE5106}" destId="{349FC731-042E-4A79-BD64-07B865FDC35E}" srcOrd="0" destOrd="0" presId="urn:microsoft.com/office/officeart/2005/8/layout/arrow2"/>
    <dgm:cxn modelId="{50DEADCA-DD21-4EDB-89D2-201EC76D55B5}" type="presOf" srcId="{660D885A-0F94-4C50-A99C-B93571C54CE5}" destId="{759A69E2-D7CE-4934-9911-F3244E4DF138}" srcOrd="0" destOrd="0" presId="urn:microsoft.com/office/officeart/2005/8/layout/arrow2"/>
    <dgm:cxn modelId="{80259E2A-529C-4440-AAD9-107F3F97FBAE}" srcId="{660D885A-0F94-4C50-A99C-B93571C54CE5}" destId="{E5B7CD0D-681B-4E74-8FB1-77405F8EC2A7}" srcOrd="0" destOrd="0" parTransId="{24F0DFA7-7A4D-40A8-9D0D-D58F9CE56C91}" sibTransId="{A2787597-110F-4E31-8830-F5FC99990646}"/>
    <dgm:cxn modelId="{6C245BF4-5889-4819-99A0-17EDD47403A2}" srcId="{660D885A-0F94-4C50-A99C-B93571C54CE5}" destId="{BEABAC1A-C42D-4788-928C-3C4A54BEE9A4}" srcOrd="1" destOrd="0" parTransId="{E17A8618-617C-465A-BA27-2DF20F7DCBBC}" sibTransId="{BD23A3EC-7E12-43CD-B383-582CC9700A6B}"/>
    <dgm:cxn modelId="{AC004060-65E8-4EBC-ADF6-F44D7EE916DC}" type="presOf" srcId="{E5B7CD0D-681B-4E74-8FB1-77405F8EC2A7}" destId="{D8D63ED9-CA15-4E5C-A708-5FB3C2E6D63E}" srcOrd="0" destOrd="0" presId="urn:microsoft.com/office/officeart/2005/8/layout/arrow2"/>
    <dgm:cxn modelId="{8E86AA07-7AA2-4BD7-A0BD-450A086C800F}" type="presOf" srcId="{BEABAC1A-C42D-4788-928C-3C4A54BEE9A4}" destId="{F6D6FA27-B3CC-4A62-A10C-31DD6F69569A}" srcOrd="0" destOrd="0" presId="urn:microsoft.com/office/officeart/2005/8/layout/arrow2"/>
    <dgm:cxn modelId="{5E43D4AC-8E55-4594-A724-A2412D35753C}" srcId="{660D885A-0F94-4C50-A99C-B93571C54CE5}" destId="{72BC4254-C660-4E12-9B40-FBD6A6CE5106}" srcOrd="2" destOrd="0" parTransId="{CB634FA4-A1F1-44A2-97AD-E2A9DFC9B70B}" sibTransId="{88AF3B2C-EA5F-4B34-BCA9-8B6409274C8B}"/>
    <dgm:cxn modelId="{AD984C64-17A9-4233-A3E3-64D8730214A7}" type="presParOf" srcId="{759A69E2-D7CE-4934-9911-F3244E4DF138}" destId="{8DBBA18F-FCA4-4C53-AD08-FE68313E264F}" srcOrd="0" destOrd="0" presId="urn:microsoft.com/office/officeart/2005/8/layout/arrow2"/>
    <dgm:cxn modelId="{F37F5E22-F14D-4FC7-BCAB-6CAAB67B74AC}" type="presParOf" srcId="{759A69E2-D7CE-4934-9911-F3244E4DF138}" destId="{3208F58D-6392-4E42-BAFB-627643BE53EC}" srcOrd="1" destOrd="0" presId="urn:microsoft.com/office/officeart/2005/8/layout/arrow2"/>
    <dgm:cxn modelId="{AB4A5FCE-C20B-4F90-9702-FB6883379A1A}" type="presParOf" srcId="{3208F58D-6392-4E42-BAFB-627643BE53EC}" destId="{7B57B034-D070-4081-B964-B9A1C61A4669}" srcOrd="0" destOrd="0" presId="urn:microsoft.com/office/officeart/2005/8/layout/arrow2"/>
    <dgm:cxn modelId="{056C41DA-3638-46BD-B6EF-A78F77F4BBA8}" type="presParOf" srcId="{3208F58D-6392-4E42-BAFB-627643BE53EC}" destId="{D8D63ED9-CA15-4E5C-A708-5FB3C2E6D63E}" srcOrd="1" destOrd="0" presId="urn:microsoft.com/office/officeart/2005/8/layout/arrow2"/>
    <dgm:cxn modelId="{31B8C32F-6E57-4FDD-BF89-DB57DAF6CDEB}" type="presParOf" srcId="{3208F58D-6392-4E42-BAFB-627643BE53EC}" destId="{0FF599DC-2E2A-48FA-8321-143DEAA8CBA9}" srcOrd="2" destOrd="0" presId="urn:microsoft.com/office/officeart/2005/8/layout/arrow2"/>
    <dgm:cxn modelId="{02C6AC6E-0865-457E-A9EC-CDE9EF414EF3}" type="presParOf" srcId="{3208F58D-6392-4E42-BAFB-627643BE53EC}" destId="{F6D6FA27-B3CC-4A62-A10C-31DD6F69569A}" srcOrd="3" destOrd="0" presId="urn:microsoft.com/office/officeart/2005/8/layout/arrow2"/>
    <dgm:cxn modelId="{5C3D9DB1-4AFB-44F6-9288-E2674D083F97}" type="presParOf" srcId="{3208F58D-6392-4E42-BAFB-627643BE53EC}" destId="{78ACC573-2D6D-4A53-9268-8599515DCEE8}" srcOrd="4" destOrd="0" presId="urn:microsoft.com/office/officeart/2005/8/layout/arrow2"/>
    <dgm:cxn modelId="{22163218-BF97-4AE7-B82E-D3072E7F2750}" type="presParOf" srcId="{3208F58D-6392-4E42-BAFB-627643BE53EC}" destId="{349FC731-042E-4A79-BD64-07B865FDC35E}" srcOrd="5" destOrd="0" presId="urn:microsoft.com/office/officeart/2005/8/layout/arrow2"/>
  </dgm:cxnLst>
  <dgm:bg>
    <a:noFill/>
    <a:effectLst>
      <a:outerShdw blurRad="50800" dist="50800" dir="5400000" algn="ctr" rotWithShape="0">
        <a:srgbClr val="000000">
          <a:alpha val="12000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BA18F-FCA4-4C53-AD08-FE68313E264F}">
      <dsp:nvSpPr>
        <dsp:cNvPr id="0" name=""/>
        <dsp:cNvSpPr/>
      </dsp:nvSpPr>
      <dsp:spPr>
        <a:xfrm>
          <a:off x="1316174" y="0"/>
          <a:ext cx="5719716" cy="35748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7B034-D070-4081-B964-B9A1C61A4669}">
      <dsp:nvSpPr>
        <dsp:cNvPr id="0" name=""/>
        <dsp:cNvSpPr/>
      </dsp:nvSpPr>
      <dsp:spPr>
        <a:xfrm>
          <a:off x="2042578" y="2467342"/>
          <a:ext cx="148712" cy="148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63ED9-CA15-4E5C-A708-5FB3C2E6D63E}">
      <dsp:nvSpPr>
        <dsp:cNvPr id="0" name=""/>
        <dsp:cNvSpPr/>
      </dsp:nvSpPr>
      <dsp:spPr>
        <a:xfrm>
          <a:off x="2092779" y="2541699"/>
          <a:ext cx="1381004" cy="1033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0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2010-2011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 - Europe </a:t>
          </a:r>
        </a:p>
        <a:p>
          <a:pPr marL="282575" lvl="0" indent="-2825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 - Latin America </a:t>
          </a:r>
          <a:endParaRPr lang="en-US" sz="18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92779" y="2541699"/>
        <a:ext cx="1381004" cy="1033123"/>
      </dsp:txXfrm>
    </dsp:sp>
    <dsp:sp modelId="{0FF599DC-2E2A-48FA-8321-143DEAA8CBA9}">
      <dsp:nvSpPr>
        <dsp:cNvPr id="0" name=""/>
        <dsp:cNvSpPr/>
      </dsp:nvSpPr>
      <dsp:spPr>
        <a:xfrm>
          <a:off x="3355253" y="1495705"/>
          <a:ext cx="268826" cy="268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6FA27-B3CC-4A62-A10C-31DD6F69569A}">
      <dsp:nvSpPr>
        <dsp:cNvPr id="0" name=""/>
        <dsp:cNvSpPr/>
      </dsp:nvSpPr>
      <dsp:spPr>
        <a:xfrm>
          <a:off x="3489666" y="1630119"/>
          <a:ext cx="1372732" cy="1944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4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2012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- Asia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- Africa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89666" y="1630119"/>
        <a:ext cx="1372732" cy="1944703"/>
      </dsp:txXfrm>
    </dsp:sp>
    <dsp:sp modelId="{78ACC573-2D6D-4A53-9268-8599515DCEE8}">
      <dsp:nvSpPr>
        <dsp:cNvPr id="0" name=""/>
        <dsp:cNvSpPr/>
      </dsp:nvSpPr>
      <dsp:spPr>
        <a:xfrm>
          <a:off x="4933894" y="904430"/>
          <a:ext cx="371781" cy="371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FC731-042E-4A79-BD64-07B865FDC35E}">
      <dsp:nvSpPr>
        <dsp:cNvPr id="0" name=""/>
        <dsp:cNvSpPr/>
      </dsp:nvSpPr>
      <dsp:spPr>
        <a:xfrm>
          <a:off x="5119785" y="1090321"/>
          <a:ext cx="1372732" cy="248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99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2013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- India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- Russia </a:t>
          </a:r>
        </a:p>
        <a:p>
          <a:pPr marL="174625" lvl="0" indent="-17462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- Middle East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19785" y="1090321"/>
        <a:ext cx="1372732" cy="2484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black">
          <a:xfrm>
            <a:off x="5832019" y="8600404"/>
            <a:ext cx="583043" cy="245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345" tIns="45345" rIns="45345" bIns="45345" anchor="b">
            <a:spAutoFit/>
          </a:bodyPr>
          <a:lstStyle/>
          <a:p>
            <a:pPr algn="r" defTabSz="906593">
              <a:spcBef>
                <a:spcPct val="0"/>
              </a:spcBef>
              <a:defRPr/>
            </a:pPr>
            <a:r>
              <a:rPr lang="en-US" sz="1000" dirty="0"/>
              <a:t>Page </a:t>
            </a:r>
            <a:fld id="{E616E555-911F-4803-9338-E19BC491264F}" type="slidenum">
              <a:rPr lang="en-US" sz="1000"/>
              <a:pPr algn="r" defTabSz="906593">
                <a:spcBef>
                  <a:spcPct val="0"/>
                </a:spcBef>
                <a:defRPr/>
              </a:pPr>
              <a:t>‹#›</a:t>
            </a:fld>
            <a:endParaRPr lang="en-US" sz="10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black">
          <a:xfrm>
            <a:off x="501800" y="557434"/>
            <a:ext cx="2099590" cy="245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345" tIns="45345" rIns="45345" bIns="45345" anchor="b">
            <a:spAutoFit/>
          </a:bodyPr>
          <a:lstStyle/>
          <a:p>
            <a:pPr defTabSz="906593">
              <a:spcBef>
                <a:spcPct val="0"/>
              </a:spcBef>
              <a:defRPr/>
            </a:pPr>
            <a:r>
              <a:rPr lang="en-US" sz="1000" dirty="0"/>
              <a:t>Global Business Travel Association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3655321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7832" y="4762075"/>
            <a:ext cx="5373231" cy="37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93" tIns="45660" rIns="92893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1638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6925" y="441325"/>
            <a:ext cx="5265738" cy="3951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" name="Text Box 3"/>
          <p:cNvSpPr txBox="1">
            <a:spLocks noChangeArrowheads="1"/>
          </p:cNvSpPr>
          <p:nvPr/>
        </p:nvSpPr>
        <p:spPr bwMode="black">
          <a:xfrm>
            <a:off x="5832019" y="8600404"/>
            <a:ext cx="583043" cy="245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345" tIns="45345" rIns="45345" bIns="45345" anchor="b">
            <a:spAutoFit/>
          </a:bodyPr>
          <a:lstStyle/>
          <a:p>
            <a:pPr algn="r" defTabSz="906593">
              <a:spcBef>
                <a:spcPct val="0"/>
              </a:spcBef>
              <a:defRPr/>
            </a:pPr>
            <a:r>
              <a:rPr lang="en-US" sz="1000" dirty="0"/>
              <a:t>Page </a:t>
            </a:r>
            <a:fld id="{80042B3F-3FF8-4956-B67E-EA8AD62D93FD}" type="slidenum">
              <a:rPr lang="en-US" sz="1000"/>
              <a:pPr algn="r" defTabSz="906593">
                <a:spcBef>
                  <a:spcPct val="0"/>
                </a:spcBef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368427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33450" rtl="0" eaLnBrk="0" fontAlgn="base" hangingPunct="0"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228600" indent="-114300" algn="l" defTabSz="933450" rtl="0" eaLnBrk="0" fontAlgn="base" hangingPunct="0">
      <a:spcBef>
        <a:spcPct val="40000"/>
      </a:spcBef>
      <a:spcAft>
        <a:spcPct val="0"/>
      </a:spcAft>
      <a:buFont typeface="Arial" charset="0"/>
      <a:buChar char="§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457200" indent="-114300" algn="l" defTabSz="933450" rtl="0" eaLnBrk="0" fontAlgn="base" hangingPunct="0">
      <a:spcBef>
        <a:spcPct val="40000"/>
      </a:spcBef>
      <a:spcAft>
        <a:spcPct val="0"/>
      </a:spcAft>
      <a:buFont typeface="Arial" charset="0"/>
      <a:buChar char="–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685800" indent="-114300" algn="l" defTabSz="933450" rtl="0" eaLnBrk="0" fontAlgn="base" hangingPunct="0">
      <a:spcBef>
        <a:spcPct val="40000"/>
      </a:spcBef>
      <a:spcAft>
        <a:spcPct val="0"/>
      </a:spcAft>
      <a:buFont typeface="Arial" charset="0"/>
      <a:buChar char="–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defTabSz="933450" rtl="0" eaLnBrk="0" fontAlgn="base" hangingPunct="0">
      <a:lnSpc>
        <a:spcPct val="90000"/>
      </a:lnSpc>
      <a:spcBef>
        <a:spcPct val="0"/>
      </a:spcBef>
      <a:spcAft>
        <a:spcPct val="6000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3852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GBTA has begun an active search for a new managing director for GBTA Asia.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 TITLE 3-28_GBTA PP_15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10601" y="2350127"/>
            <a:ext cx="4752974" cy="8309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8357" y="3429000"/>
            <a:ext cx="3925886" cy="309637"/>
          </a:xfrm>
          <a:prstGeom prst="rect">
            <a:avLst/>
          </a:prstGeom>
        </p:spPr>
        <p:txBody>
          <a:bodyPr rIns="92075" bIns="46038">
            <a:spAutoFit/>
          </a:bodyPr>
          <a:lstStyle>
            <a:lvl1pPr marL="0" indent="0">
              <a:spcBef>
                <a:spcPct val="0"/>
              </a:spcBef>
              <a:spcAft>
                <a:spcPts val="0"/>
              </a:spcAft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50606" y="6509063"/>
            <a:ext cx="473074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b">
            <a:spAutoFit/>
          </a:bodyPr>
          <a:lstStyle/>
          <a:p>
            <a:pPr algn="ctr" defTabSz="850900" eaLnBrk="0" hangingPunct="0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defRPr/>
            </a:pPr>
            <a:fld id="{4EE028D9-2A22-4AAC-827A-88D7DB189FAA}" type="slidenum">
              <a:rPr lang="en-US" sz="1000" b="1">
                <a:solidFill>
                  <a:schemeClr val="accent1"/>
                </a:solidFill>
              </a:rPr>
              <a:pPr algn="ctr" defTabSz="850900" eaLnBrk="0" hangingPunct="0">
                <a:lnSpc>
                  <a:spcPct val="90000"/>
                </a:lnSpc>
                <a:spcBef>
                  <a:spcPct val="45000"/>
                </a:spcBef>
                <a:spcAft>
                  <a:spcPct val="30000"/>
                </a:spcAft>
                <a:defRPr/>
              </a:pPr>
              <a:t>‹#›</a:t>
            </a:fld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10" name="Picture 1" descr="C:\Users\jon\Desktop\GBTA 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7860" y="5898357"/>
            <a:ext cx="1718773" cy="8125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357" y="1465263"/>
            <a:ext cx="3885199" cy="3998912"/>
          </a:xfrm>
        </p:spPr>
        <p:txBody>
          <a:bodyPr/>
          <a:lstStyle>
            <a:lvl1pPr>
              <a:defRPr sz="2200" b="0">
                <a:solidFill>
                  <a:schemeClr val="accent1"/>
                </a:solidFill>
              </a:defRPr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Call out point</a:t>
            </a:r>
          </a:p>
          <a:p>
            <a:pPr lvl="2"/>
            <a:r>
              <a:rPr lang="en-US" dirty="0" smtClean="0"/>
              <a:t>First level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65263"/>
            <a:ext cx="4022725" cy="3998912"/>
          </a:xfrm>
        </p:spPr>
        <p:txBody>
          <a:bodyPr/>
          <a:lstStyle>
            <a:lvl1pPr>
              <a:defRPr lang="en-US" sz="2200" b="0" dirty="0" smtClean="0">
                <a:solidFill>
                  <a:schemeClr val="accent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defRPr lang="en-US" sz="2200" dirty="0" smtClean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defRPr lang="en-US" sz="2000" dirty="0" smtClean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defRPr lang="en-US" sz="2000" dirty="0" smtClean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lang="en-US" sz="2000" dirty="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Call out point</a:t>
            </a:r>
          </a:p>
          <a:p>
            <a:pPr lvl="2"/>
            <a:r>
              <a:rPr lang="en-US" dirty="0" smtClean="0"/>
              <a:t>First level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3889" y="1411772"/>
            <a:ext cx="8024812" cy="423862"/>
          </a:xfrm>
        </p:spPr>
        <p:txBody>
          <a:bodyPr anchor="ctr" anchorCtr="0"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6113" y="2018050"/>
            <a:ext cx="8024812" cy="3463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 smtClean="0"/>
          </a:p>
          <a:p>
            <a:pPr lvl="6"/>
            <a:endParaRPr lang="en-US" dirty="0" smtClean="0"/>
          </a:p>
          <a:p>
            <a:pPr lvl="7"/>
            <a:endParaRPr lang="en-US" dirty="0" smtClean="0"/>
          </a:p>
          <a:p>
            <a:pPr lvl="8"/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Call 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6113" y="1448430"/>
            <a:ext cx="8024812" cy="403320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 smtClean="0"/>
          </a:p>
          <a:p>
            <a:pPr lvl="6"/>
            <a:endParaRPr lang="en-US" dirty="0" smtClean="0"/>
          </a:p>
          <a:p>
            <a:pPr lvl="7"/>
            <a:endParaRPr lang="en-US" dirty="0" smtClean="0"/>
          </a:p>
          <a:p>
            <a:pPr lvl="8"/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6112" y="2014124"/>
            <a:ext cx="3886200" cy="34675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47565" y="2014124"/>
            <a:ext cx="4023360" cy="34675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357" y="1407846"/>
            <a:ext cx="3886200" cy="423862"/>
          </a:xfrm>
        </p:spPr>
        <p:txBody>
          <a:bodyPr anchor="ctr" anchorCtr="0"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38687" y="1407846"/>
            <a:ext cx="4023360" cy="423862"/>
          </a:xfrm>
        </p:spPr>
        <p:txBody>
          <a:bodyPr anchor="ctr" anchorCtr="0"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57" y="361950"/>
            <a:ext cx="8024812" cy="774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6113" y="1908175"/>
            <a:ext cx="8024812" cy="327501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57" y="361950"/>
            <a:ext cx="8024812" cy="774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46112" y="1908175"/>
            <a:ext cx="8024813" cy="3556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5"/>
          <p:cNvSpPr>
            <a:spLocks noGrp="1" noChangeArrowheads="1"/>
          </p:cNvSpPr>
          <p:nvPr>
            <p:ph type="title"/>
          </p:nvPr>
        </p:nvSpPr>
        <p:spPr bwMode="black">
          <a:xfrm>
            <a:off x="628650" y="361950"/>
            <a:ext cx="8024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650606" y="6509063"/>
            <a:ext cx="473074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b">
            <a:spAutoFit/>
          </a:bodyPr>
          <a:lstStyle/>
          <a:p>
            <a:pPr algn="ctr" defTabSz="850900" eaLnBrk="0" hangingPunct="0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defRPr/>
            </a:pPr>
            <a:fld id="{4EE028D9-2A22-4AAC-827A-88D7DB189FAA}" type="slidenum">
              <a:rPr lang="en-US" sz="1000" b="1">
                <a:solidFill>
                  <a:schemeClr val="accent1"/>
                </a:solidFill>
              </a:rPr>
              <a:pPr algn="ctr" defTabSz="850900" eaLnBrk="0" hangingPunct="0">
                <a:lnSpc>
                  <a:spcPct val="90000"/>
                </a:lnSpc>
                <a:spcBef>
                  <a:spcPct val="45000"/>
                </a:spcBef>
                <a:spcAft>
                  <a:spcPct val="30000"/>
                </a:spcAft>
                <a:defRPr/>
              </a:pPr>
              <a:t>‹#›</a:t>
            </a:fld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24577" name="Picture 1" descr="C:\Users\jon\Desktop\GBTA log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29940" y="5898357"/>
            <a:ext cx="1718773" cy="81252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0936" y="1463040"/>
            <a:ext cx="8028432" cy="3995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4" r:id="rId2"/>
    <p:sldLayoutId id="2147483722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3" r:id="rId9"/>
    <p:sldLayoutId id="2147483724" r:id="rId10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514350" indent="-282575" algn="l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Verdana" pitchFamily="34" charset="0"/>
        <a:buChar char="–"/>
        <a:defRPr sz="2000">
          <a:solidFill>
            <a:schemeClr val="accent1"/>
          </a:solidFill>
          <a:latin typeface="+mn-lt"/>
          <a:ea typeface="ＭＳ Ｐゴシック" charset="-128"/>
        </a:defRPr>
      </a:lvl2pPr>
      <a:lvl3pPr marL="746125" indent="-225425" algn="l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accent1"/>
          </a:solidFill>
          <a:latin typeface="+mn-lt"/>
          <a:ea typeface="ＭＳ Ｐゴシック" charset="-128"/>
        </a:defRPr>
      </a:lvl3pPr>
      <a:lvl4pPr marL="971550" indent="-217488" algn="l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Arial" pitchFamily="34" charset="0"/>
        <a:buChar char="•"/>
        <a:tabLst/>
        <a:defRPr sz="2000">
          <a:solidFill>
            <a:schemeClr val="accent1"/>
          </a:solidFill>
          <a:latin typeface="+mn-lt"/>
          <a:ea typeface="ＭＳ Ｐゴシック" charset="-128"/>
        </a:defRPr>
      </a:lvl4pPr>
      <a:lvl5pPr marL="1260475" indent="-279400" algn="l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Verdana" pitchFamily="34" charset="0"/>
        <a:buChar char="–"/>
        <a:defRPr sz="2000">
          <a:solidFill>
            <a:schemeClr val="accent1"/>
          </a:solidFill>
          <a:latin typeface="+mn-lt"/>
          <a:ea typeface="ＭＳ Ｐゴシック" charset="-128"/>
        </a:defRPr>
      </a:lvl5pPr>
      <a:lvl6pPr marL="1482725" indent="-231775" algn="l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1709738" indent="-233363" algn="l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Arial" pitchFamily="34" charset="0"/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1944688" indent="-244475" algn="l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Verdana" pitchFamily="34" charset="0"/>
        <a:buChar char="–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2178050" indent="-234950" algn="l" rtl="0" eaLnBrk="0" fontAlgn="base" hangingPunct="0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425539" y="1785480"/>
            <a:ext cx="6337276" cy="818686"/>
          </a:xfrm>
        </p:spPr>
        <p:txBody>
          <a:bodyPr/>
          <a:lstStyle/>
          <a:p>
            <a:r>
              <a:rPr lang="en-US" dirty="0" smtClean="0"/>
              <a:t>Global Business Travel Association</a:t>
            </a:r>
            <a:br>
              <a:rPr lang="en-US" dirty="0" smtClean="0"/>
            </a:br>
            <a:r>
              <a:rPr lang="en-US" dirty="0" smtClean="0"/>
              <a:t>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GBTA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Compelling Research Studies</a:t>
            </a:r>
          </a:p>
          <a:p>
            <a:r>
              <a:rPr lang="en-US" sz="2400" dirty="0" smtClean="0"/>
              <a:t>Resource Library</a:t>
            </a:r>
          </a:p>
          <a:p>
            <a:r>
              <a:rPr lang="en-US" sz="2400" dirty="0" smtClean="0"/>
              <a:t>Benchmarking Tools</a:t>
            </a:r>
          </a:p>
          <a:p>
            <a:r>
              <a:rPr lang="en-US" sz="2400" dirty="0" smtClean="0"/>
              <a:t>Industry White Papers</a:t>
            </a:r>
          </a:p>
          <a:p>
            <a:r>
              <a:rPr lang="en-US" sz="2400" dirty="0" smtClean="0"/>
              <a:t>Daily News Brief</a:t>
            </a:r>
            <a:endParaRPr lang="en-US" sz="2400" dirty="0"/>
          </a:p>
        </p:txBody>
      </p:sp>
      <p:pic>
        <p:nvPicPr>
          <p:cNvPr id="32770" name="Picture 2" descr="G:\Marketing Dept\GBTA\Member Benefit Graphics\INDUSTRY-RE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3134" y="2121763"/>
            <a:ext cx="2041864" cy="20596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Recent Research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Fiscal Cliff Shock Scenario</a:t>
            </a:r>
          </a:p>
          <a:p>
            <a:pPr lvl="1"/>
            <a:r>
              <a:rPr lang="en-US" dirty="0" smtClean="0"/>
              <a:t>Issued 11.15.12</a:t>
            </a:r>
          </a:p>
          <a:p>
            <a:pPr lvl="1"/>
            <a:r>
              <a:rPr lang="en-US" dirty="0" smtClean="0"/>
              <a:t>What would happen to business travel if we go over the cliff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Hurricane Shock Scenario</a:t>
            </a:r>
          </a:p>
          <a:p>
            <a:pPr lvl="1"/>
            <a:r>
              <a:rPr lang="en-US" dirty="0" smtClean="0"/>
              <a:t>Issued 10.26.12</a:t>
            </a:r>
          </a:p>
          <a:p>
            <a:pPr lvl="1"/>
            <a:r>
              <a:rPr lang="en-US" dirty="0" smtClean="0"/>
              <a:t>How would Hurricane Sandy impact business travel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research studies received tremendous media coverage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136"/>
            <a:ext cx="8024813" cy="774700"/>
          </a:xfrm>
        </p:spPr>
        <p:txBody>
          <a:bodyPr anchor="t"/>
          <a:lstStyle/>
          <a:p>
            <a:r>
              <a:rPr lang="en-US" dirty="0" smtClean="0"/>
              <a:t>GBTA Education &amp; Career Advancement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6112" y="2164862"/>
            <a:ext cx="3886200" cy="3316776"/>
          </a:xfrm>
        </p:spPr>
        <p:txBody>
          <a:bodyPr/>
          <a:lstStyle/>
          <a:p>
            <a:r>
              <a:rPr lang="en-US" sz="2400" dirty="0" smtClean="0"/>
              <a:t>GBTA Academy</a:t>
            </a:r>
          </a:p>
          <a:p>
            <a:r>
              <a:rPr lang="en-US" sz="2400" dirty="0" smtClean="0"/>
              <a:t>Career Center</a:t>
            </a:r>
          </a:p>
          <a:p>
            <a:r>
              <a:rPr lang="en-US" sz="2400" dirty="0" smtClean="0"/>
              <a:t>Professional Development</a:t>
            </a:r>
          </a:p>
          <a:p>
            <a:r>
              <a:rPr lang="en-US" sz="2400" dirty="0" smtClean="0"/>
              <a:t>Webinars</a:t>
            </a:r>
            <a:endParaRPr lang="en-US" sz="2400" dirty="0"/>
          </a:p>
        </p:txBody>
      </p:sp>
      <p:pic>
        <p:nvPicPr>
          <p:cNvPr id="33794" name="Picture 2" descr="G:\Marketing Dept\GBTA\Member Benefit Graphics\EDUC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616" y="2129949"/>
            <a:ext cx="1862172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0" y="1911141"/>
            <a:ext cx="2847975" cy="16954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23874" y="737937"/>
            <a:ext cx="4147051" cy="4924926"/>
          </a:xfrm>
        </p:spPr>
        <p:txBody>
          <a:bodyPr anchor="ctr" anchorCtr="0"/>
          <a:lstStyle/>
          <a:p>
            <a:pPr>
              <a:buNone/>
            </a:pPr>
            <a:r>
              <a:rPr lang="en-US" sz="2400" b="1" dirty="0" smtClean="0"/>
              <a:t>Mission:</a:t>
            </a:r>
            <a:endParaRPr lang="en-US" sz="2400" b="1" dirty="0"/>
          </a:p>
          <a:p>
            <a:pPr marL="0" indent="0">
              <a:buNone/>
            </a:pPr>
            <a:r>
              <a:rPr lang="en-US" dirty="0" smtClean="0"/>
              <a:t>Elevate the profession of business travel management through the organizations’ commitment to quality education, training, and research.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431" y="3721768"/>
            <a:ext cx="230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chemeClr val="accent1"/>
                </a:solidFill>
                <a:latin typeface="+mn-lt"/>
              </a:rPr>
              <a:t>gbta.org/academy</a:t>
            </a:r>
            <a:endParaRPr lang="en-US" sz="1800" u="sng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038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GBTA Academy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6111" y="1387736"/>
            <a:ext cx="4872561" cy="5206702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Leader Level</a:t>
            </a:r>
          </a:p>
          <a:p>
            <a:r>
              <a:rPr lang="en-US" dirty="0" smtClean="0"/>
              <a:t>Geared toward senior professionals in travel management</a:t>
            </a:r>
          </a:p>
          <a:p>
            <a:pPr>
              <a:buNone/>
            </a:pPr>
            <a:r>
              <a:rPr lang="en-US" u="sng" dirty="0" smtClean="0"/>
              <a:t>Manager Level</a:t>
            </a:r>
          </a:p>
          <a:p>
            <a:r>
              <a:rPr lang="en-US" dirty="0" smtClean="0"/>
              <a:t>Designed for managers and directors</a:t>
            </a:r>
          </a:p>
          <a:p>
            <a:pPr>
              <a:buNone/>
            </a:pPr>
            <a:r>
              <a:rPr lang="en-US" u="sng" dirty="0" smtClean="0"/>
              <a:t>Associate Level</a:t>
            </a:r>
          </a:p>
          <a:p>
            <a:r>
              <a:rPr lang="en-US" dirty="0" smtClean="0"/>
              <a:t>Recommended for assistant and coordinator positions</a:t>
            </a:r>
          </a:p>
          <a:p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1290" y="5244530"/>
            <a:ext cx="66536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An education through the GBTA Academy is reputable, renowned and revitalizing, and it is being brought to you around the world.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240"/>
          </a:xfrm>
        </p:spPr>
        <p:txBody>
          <a:bodyPr/>
          <a:lstStyle/>
          <a:p>
            <a:r>
              <a:rPr lang="en-US" dirty="0" smtClean="0"/>
              <a:t>Global Travel Professional (GTP)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lvl="1" indent="-457200">
              <a:buFont typeface="+mj-lt"/>
              <a:buAutoNum type="arabicPeriod"/>
            </a:pPr>
            <a:r>
              <a:rPr lang="en-US" dirty="0" smtClean="0"/>
              <a:t>Computer-based examination </a:t>
            </a:r>
          </a:p>
          <a:p>
            <a:pPr lvl="2"/>
            <a:r>
              <a:rPr lang="en-US" dirty="0" smtClean="0"/>
              <a:t>150 multiple choice questions</a:t>
            </a:r>
          </a:p>
          <a:p>
            <a:pPr lvl="2"/>
            <a:endParaRPr lang="en-US" dirty="0" smtClean="0"/>
          </a:p>
          <a:p>
            <a:pPr marL="688975" lvl="1" indent="-457200">
              <a:buFont typeface="+mj-lt"/>
              <a:buAutoNum type="arabicPeriod"/>
            </a:pPr>
            <a:r>
              <a:rPr lang="en-US" dirty="0" smtClean="0"/>
              <a:t>Eligibility requirements: 3-years business travel experience</a:t>
            </a:r>
          </a:p>
          <a:p>
            <a:pPr marL="688975" lvl="1" indent="-457200">
              <a:buNone/>
            </a:pPr>
            <a:endParaRPr lang="en-US" dirty="0" smtClean="0"/>
          </a:p>
          <a:p>
            <a:pPr marL="688975" lvl="1" indent="-457200">
              <a:buNone/>
            </a:pPr>
            <a:r>
              <a:rPr lang="en-US" dirty="0" smtClean="0"/>
              <a:t>3.   First Test Date: 2012 Convention in Boston</a:t>
            </a:r>
          </a:p>
          <a:p>
            <a:pPr lvl="2"/>
            <a:r>
              <a:rPr lang="en-US" dirty="0" smtClean="0"/>
              <a:t>Free </a:t>
            </a:r>
            <a:r>
              <a:rPr lang="en-US" dirty="0"/>
              <a:t>to all CCTE, SMMC, CGTE </a:t>
            </a:r>
            <a:r>
              <a:rPr lang="en-US" dirty="0" smtClean="0"/>
              <a:t>and GLP holders</a:t>
            </a:r>
          </a:p>
          <a:p>
            <a:pPr lvl="2"/>
            <a:endParaRPr lang="en-US" dirty="0" smtClean="0"/>
          </a:p>
          <a:p>
            <a:pPr marL="688975" lvl="1" indent="-457200">
              <a:buNone/>
            </a:pPr>
            <a:r>
              <a:rPr lang="en-US" dirty="0" smtClean="0"/>
              <a:t>4.   Re-Certification Program put in place in 2013</a:t>
            </a:r>
          </a:p>
          <a:p>
            <a:endParaRPr lang="en-US" dirty="0"/>
          </a:p>
        </p:txBody>
      </p:sp>
      <p:sp>
        <p:nvSpPr>
          <p:cNvPr id="5" name="32-Point Star 4"/>
          <p:cNvSpPr/>
          <p:nvPr/>
        </p:nvSpPr>
        <p:spPr bwMode="auto">
          <a:xfrm>
            <a:off x="6585849" y="1099450"/>
            <a:ext cx="1839694" cy="1763493"/>
          </a:xfrm>
          <a:prstGeom prst="star32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177</a:t>
            </a:r>
          </a:p>
        </p:txBody>
      </p:sp>
    </p:spTree>
    <p:extLst>
      <p:ext uri="{BB962C8B-B14F-4D97-AF65-F5344CB8AC3E}">
        <p14:creationId xmlns="" xmlns:p14="http://schemas.microsoft.com/office/powerpoint/2010/main" val="1667289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56" y="204186"/>
            <a:ext cx="8567547" cy="922650"/>
          </a:xfrm>
        </p:spPr>
        <p:txBody>
          <a:bodyPr/>
          <a:lstStyle/>
          <a:p>
            <a:r>
              <a:rPr lang="en-US" dirty="0" smtClean="0"/>
              <a:t>GBTA Government Relations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5115" y="1148925"/>
            <a:ext cx="7997587" cy="4650166"/>
          </a:xfrm>
        </p:spPr>
        <p:txBody>
          <a:bodyPr/>
          <a:lstStyle/>
          <a:p>
            <a:pPr lvl="1"/>
            <a:r>
              <a:rPr lang="en-US" b="1" dirty="0" smtClean="0"/>
              <a:t>SMARTER AND SAFER PASSENGER SCREENING</a:t>
            </a:r>
          </a:p>
          <a:p>
            <a:pPr lvl="2"/>
            <a:r>
              <a:rPr lang="en-US" sz="1800" dirty="0" err="1" smtClean="0"/>
              <a:t>PreCheck</a:t>
            </a:r>
            <a:r>
              <a:rPr lang="en-US" sz="1800" dirty="0" smtClean="0"/>
              <a:t> and Global Entry – Risk-based – Safe, Fast and Efficient</a:t>
            </a:r>
          </a:p>
          <a:p>
            <a:pPr lvl="2"/>
            <a:r>
              <a:rPr lang="en-US" sz="1800" dirty="0" smtClean="0"/>
              <a:t>Unnecessary Procedures Reduce Business Travel Due to the “Hassle Factor” </a:t>
            </a:r>
          </a:p>
          <a:p>
            <a:pPr lvl="1"/>
            <a:r>
              <a:rPr lang="en-US" b="1" dirty="0" smtClean="0"/>
              <a:t>FAIR TAXATION AND FEES</a:t>
            </a:r>
          </a:p>
          <a:p>
            <a:pPr lvl="2"/>
            <a:r>
              <a:rPr lang="en-US" sz="1800" dirty="0" smtClean="0"/>
              <a:t>Local, State and Federal Taxes Must Benefit Travelers</a:t>
            </a:r>
          </a:p>
          <a:p>
            <a:pPr lvl="2"/>
            <a:r>
              <a:rPr lang="en-US" sz="1800" dirty="0" smtClean="0"/>
              <a:t>Discriminatory Travel Taxes Hurt the Industry and Economy </a:t>
            </a:r>
          </a:p>
          <a:p>
            <a:pPr lvl="1"/>
            <a:r>
              <a:rPr lang="en-US" b="1" dirty="0" smtClean="0"/>
              <a:t>INFRASTRUCTURE: EFFICIENT AND ACCESSIBLE</a:t>
            </a:r>
          </a:p>
          <a:p>
            <a:pPr lvl="2"/>
            <a:r>
              <a:rPr lang="en-US" sz="1800" dirty="0" smtClean="0"/>
              <a:t>Air Traffic Control Modernization Reduces Flight Delays and Cancellations</a:t>
            </a:r>
          </a:p>
          <a:p>
            <a:pPr lvl="2"/>
            <a:r>
              <a:rPr lang="en-US" sz="1800" dirty="0" smtClean="0"/>
              <a:t>Visa Improvements Make Business Travel Easier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Advocacy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2063" y="1002810"/>
            <a:ext cx="4831412" cy="421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Traveler Safety, Security and Privacy</a:t>
            </a:r>
          </a:p>
          <a:p>
            <a:r>
              <a:rPr lang="en-US" dirty="0" smtClean="0"/>
              <a:t>Health of Business Travel Industry</a:t>
            </a:r>
          </a:p>
          <a:p>
            <a:r>
              <a:rPr lang="en-US" dirty="0" smtClean="0"/>
              <a:t>Ease of Travel/Access</a:t>
            </a:r>
          </a:p>
          <a:p>
            <a:r>
              <a:rPr lang="en-US" dirty="0" smtClean="0"/>
              <a:t>Efficient Travel Infrastructure</a:t>
            </a:r>
          </a:p>
          <a:p>
            <a:r>
              <a:rPr lang="en-US" dirty="0" smtClean="0"/>
              <a:t>Fair Taxation and Fees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5842" name="Picture 2" descr="C:\Users\mhenning\AppData\Local\Microsoft\Windows\Temporary Internet Files\Content.IE5\CX4O1V02\MC900440106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439" y="1572861"/>
            <a:ext cx="2565080" cy="29079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Hassle Fly Act…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9495" y="1448430"/>
            <a:ext cx="4678532" cy="3188225"/>
          </a:xfrm>
        </p:spPr>
        <p:txBody>
          <a:bodyPr/>
          <a:lstStyle/>
          <a:p>
            <a:r>
              <a:rPr lang="en-US" dirty="0" smtClean="0"/>
              <a:t>U.S. House Bill to Eliminate Repeat Screening of Checked Bags from Pre Clearance Airports</a:t>
            </a:r>
          </a:p>
          <a:p>
            <a:pPr lvl="1"/>
            <a:r>
              <a:rPr lang="en-US" dirty="0" smtClean="0"/>
              <a:t>Toronto, Ottawa, Dublin </a:t>
            </a:r>
          </a:p>
          <a:p>
            <a:r>
              <a:rPr lang="en-US" dirty="0" smtClean="0"/>
              <a:t>GBTA ACTION ALERT Resulted in Over 450 Letters to House and Senate Members Urging Support</a:t>
            </a:r>
          </a:p>
          <a:p>
            <a:r>
              <a:rPr lang="en-US" dirty="0" smtClean="0"/>
              <a:t>Bill Passed House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Bill Passed Senate</a:t>
            </a:r>
          </a:p>
        </p:txBody>
      </p:sp>
      <p:sp>
        <p:nvSpPr>
          <p:cNvPr id="91138" name="AutoShape 2" descr="http://images.clipartof.com/small/438587-Royalty-Free-RF-Clip-Art-Illustration-Of-A-Confused-Cartoon-Businessman-With-Lugg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40" name="Picture 4" descr="http://images.clipartof.com/small/438587-Royalty-Free-RF-Clip-Art-Illustration-Of-A-Confused-Cartoon-Businessman-With-Lugg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5502" y="1618673"/>
            <a:ext cx="366712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Increasing Aviation Security Fee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9494" y="1448430"/>
            <a:ext cx="4776188" cy="4481853"/>
          </a:xfrm>
        </p:spPr>
        <p:txBody>
          <a:bodyPr/>
          <a:lstStyle/>
          <a:p>
            <a:r>
              <a:rPr lang="en-US" dirty="0" smtClean="0"/>
              <a:t>GBTA Concerns</a:t>
            </a:r>
          </a:p>
          <a:p>
            <a:pPr lvl="1"/>
            <a:r>
              <a:rPr lang="en-US" dirty="0" smtClean="0"/>
              <a:t>Increase Cost of Airline Tickets</a:t>
            </a:r>
          </a:p>
          <a:p>
            <a:pPr lvl="1"/>
            <a:r>
              <a:rPr lang="en-US" dirty="0" smtClean="0"/>
              <a:t>Decrease Business Trips</a:t>
            </a:r>
          </a:p>
          <a:p>
            <a:r>
              <a:rPr lang="en-US" dirty="0" smtClean="0"/>
              <a:t>Congressional Budget Fight</a:t>
            </a:r>
          </a:p>
          <a:p>
            <a:pPr lvl="1"/>
            <a:r>
              <a:rPr lang="en-US" dirty="0" smtClean="0"/>
              <a:t>Opposed by House</a:t>
            </a:r>
          </a:p>
          <a:p>
            <a:pPr lvl="1"/>
            <a:r>
              <a:rPr lang="en-US" dirty="0" smtClean="0"/>
              <a:t>Supported by Senate</a:t>
            </a:r>
          </a:p>
          <a:p>
            <a:r>
              <a:rPr lang="en-US" dirty="0" smtClean="0"/>
              <a:t>FY 2013 Administration Proposal</a:t>
            </a:r>
          </a:p>
          <a:p>
            <a:pPr lvl="1"/>
            <a:r>
              <a:rPr lang="en-US" dirty="0" smtClean="0"/>
              <a:t>Included in Opening Fiscal Cliff </a:t>
            </a:r>
          </a:p>
          <a:p>
            <a:r>
              <a:rPr lang="en-US" dirty="0" smtClean="0"/>
              <a:t>GBTA ACTION ALERT Resulted in Over 400 Letters to House and Senate Members Urging Opposition</a:t>
            </a:r>
          </a:p>
        </p:txBody>
      </p:sp>
      <p:sp>
        <p:nvSpPr>
          <p:cNvPr id="91138" name="AutoShape 2" descr="http://images.clipartof.com/small/438587-Royalty-Free-RF-Clip-Art-Illustration-Of-A-Confused-Cartoon-Businessman-With-Lugg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http://news.discovery.com/human/2012/11/07/fiscal-cliff-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718" y="1616844"/>
            <a:ext cx="3695134" cy="29906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Business Travel Association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6133" y="1411772"/>
            <a:ext cx="8024812" cy="423862"/>
          </a:xfrm>
        </p:spPr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GBTA is the world’s premier business travel and meetings organization</a:t>
            </a:r>
          </a:p>
          <a:p>
            <a:r>
              <a:rPr lang="en-US" dirty="0" smtClean="0"/>
              <a:t>Collectively, GBTA’s 5,000-plus members manage over $340 billion of global business travel and meetings expenditures annually</a:t>
            </a:r>
          </a:p>
          <a:p>
            <a:r>
              <a:rPr lang="en-US" dirty="0" smtClean="0"/>
              <a:t>GBTA provides its network of 21,000 business and government travel and meetings managers, as well as travel service providers, with networking events, news, education &amp; professional development, research and advocacy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Fall 2012 – </a:t>
            </a:r>
            <a:r>
              <a:rPr lang="en-US" b="1" dirty="0" smtClean="0">
                <a:solidFill>
                  <a:srgbClr val="FF0000"/>
                </a:solidFill>
              </a:rPr>
              <a:t>Greatest Risks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3308" y="1505528"/>
            <a:ext cx="4239490" cy="309721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  <a:cs typeface="ＭＳ Ｐゴシック" charset="-128"/>
              </a:rPr>
              <a:t>Aviation Security Fee Increase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  <a:cs typeface="ＭＳ Ｐゴシック" charset="-128"/>
              </a:rPr>
              <a:t>Sequestration/Deficit Reduction Targets</a:t>
            </a:r>
          </a:p>
          <a:p>
            <a:pPr marL="225425" marR="0" lvl="0" indent="-225425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ヒラギノ角ゴ ProN W6" charset="-128"/>
                <a:cs typeface="ＭＳ Ｐゴシック" charset="-128"/>
              </a:rPr>
              <a:t>Funding Decrease for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ヒラギノ角ゴ ProN W6" charset="-128"/>
                <a:cs typeface="ＭＳ Ｐゴシック" charset="-128"/>
              </a:rPr>
              <a:t>PreCheck</a:t>
            </a:r>
            <a:r>
              <a:rPr lang="en-US" sz="2400" kern="0" dirty="0" smtClean="0">
                <a:latin typeface="+mn-lt"/>
                <a:ea typeface="ヒラギノ角ゴ ProN W6" charset="-128"/>
                <a:cs typeface="ＭＳ Ｐゴシック" charset="-128"/>
              </a:rPr>
              <a:t>, </a:t>
            </a:r>
            <a:r>
              <a:rPr lang="en-US" sz="2400" kern="0" dirty="0" err="1" smtClean="0">
                <a:latin typeface="+mn-lt"/>
                <a:ea typeface="ヒラギノ角ゴ ProN W6" charset="-128"/>
                <a:cs typeface="ＭＳ Ｐゴシック" charset="-128"/>
              </a:rPr>
              <a:t>NextGen</a:t>
            </a:r>
            <a:r>
              <a:rPr lang="en-US" sz="2400" kern="0" dirty="0" smtClean="0">
                <a:latin typeface="+mn-lt"/>
                <a:ea typeface="ヒラギノ角ゴ ProN W6" charset="-128"/>
                <a:cs typeface="ＭＳ Ｐゴシック" charset="-128"/>
              </a:rPr>
              <a:t>, Global Entry and Visa Reforms</a:t>
            </a:r>
          </a:p>
          <a:p>
            <a:pPr marL="225425" marR="0" lvl="0" indent="-225425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ヒラギノ角ゴ ProN W6" charset="-128"/>
                <a:cs typeface="ＭＳ Ｐゴシック" charset="-128"/>
              </a:rPr>
              <a:t>Elimination of Tax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ヒラギノ角ゴ ProN W6" charset="-128"/>
                <a:cs typeface="ＭＳ Ｐゴシック" charset="-128"/>
              </a:rPr>
              <a:t> Benefits/Deductions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ヒラギノ角ゴ ProN W6" charset="-128"/>
              <a:cs typeface="ＭＳ Ｐゴシック" charset="-128"/>
            </a:endParaRPr>
          </a:p>
        </p:txBody>
      </p:sp>
      <p:pic>
        <p:nvPicPr>
          <p:cNvPr id="74754" name="Picture 2" descr="http://floridapundit.com/wp-content/uploads/2011/01/crosshai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56" y="1671782"/>
            <a:ext cx="3062239" cy="3057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299556">
            <a:off x="680294" y="2776855"/>
            <a:ext cx="255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TRAVEL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GBTA Expands </a:t>
            </a:r>
            <a:r>
              <a:rPr lang="en-US" i="1" dirty="0" smtClean="0"/>
              <a:t>Project ICARUS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55846" y="1287786"/>
            <a:ext cx="711101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Industry’s first sustainability project to receive investment to provide tools and guidance on sustainability and             duty of care issues globally.</a:t>
            </a:r>
            <a:endParaRPr lang="en-US" sz="1800" dirty="0">
              <a:latin typeface="+mn-lt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 l="26892" t="35879" r="14329" b="10045"/>
          <a:stretch>
            <a:fillRect/>
          </a:stretch>
        </p:blipFill>
        <p:spPr bwMode="auto">
          <a:xfrm>
            <a:off x="2371725" y="2657475"/>
            <a:ext cx="4076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https://sphotos-a.xx.fbcdn.net/hphotos-prn1/16076_507641039260139_1970937868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568" y="552839"/>
            <a:ext cx="488378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3889" y="1694808"/>
            <a:ext cx="8024812" cy="423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GBTA 2013 Conferences TemplateU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8950"/>
            <a:ext cx="9161521" cy="545054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 t="11573" b="11528"/>
          <a:stretch>
            <a:fillRect/>
          </a:stretch>
        </p:blipFill>
        <p:spPr bwMode="auto">
          <a:xfrm>
            <a:off x="555203" y="1209441"/>
            <a:ext cx="8190212" cy="467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57000"/>
              </a:scheme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5769430" y="1632811"/>
            <a:ext cx="1197428" cy="273236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82142" y="2177115"/>
            <a:ext cx="1208315" cy="283031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45229" y="3178629"/>
            <a:ext cx="1132114" cy="285205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304792"/>
            <a:ext cx="8229600" cy="710067"/>
          </a:xfrm>
        </p:spPr>
        <p:txBody>
          <a:bodyPr/>
          <a:lstStyle/>
          <a:p>
            <a:r>
              <a:rPr lang="en-US" dirty="0" smtClean="0"/>
              <a:t>Rapid Expansion Continues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1561" y="1291053"/>
          <a:ext cx="8352065" cy="357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GBTA Membership</a:t>
            </a:r>
          </a:p>
        </p:txBody>
      </p:sp>
      <p:pic>
        <p:nvPicPr>
          <p:cNvPr id="4" name="Picture 3" descr="Member_whole_no-tag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722" y="1631815"/>
            <a:ext cx="4085982" cy="39002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550"/>
          </a:xfrm>
        </p:spPr>
        <p:txBody>
          <a:bodyPr/>
          <a:lstStyle/>
          <a:p>
            <a:r>
              <a:rPr lang="en-US" dirty="0" smtClean="0"/>
              <a:t>What is the GBTA Hub?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 l="10769" t="13315" r="10385" b="14784"/>
          <a:stretch>
            <a:fillRect/>
          </a:stretch>
        </p:blipFill>
        <p:spPr bwMode="auto">
          <a:xfrm>
            <a:off x="388187" y="1521961"/>
            <a:ext cx="2064727" cy="150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 l="15769" t="26082" r="15096" b="10397"/>
          <a:stretch>
            <a:fillRect/>
          </a:stretch>
        </p:blipFill>
        <p:spPr bwMode="auto">
          <a:xfrm>
            <a:off x="3332728" y="1516917"/>
            <a:ext cx="2003981" cy="147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us 8"/>
          <p:cNvSpPr/>
          <p:nvPr/>
        </p:nvSpPr>
        <p:spPr bwMode="auto">
          <a:xfrm>
            <a:off x="2685143" y="1901370"/>
            <a:ext cx="638628" cy="580572"/>
          </a:xfrm>
          <a:prstGeom prst="mathPlus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Plus 10"/>
          <p:cNvSpPr/>
          <p:nvPr/>
        </p:nvSpPr>
        <p:spPr bwMode="auto">
          <a:xfrm>
            <a:off x="5609772" y="1908627"/>
            <a:ext cx="638628" cy="580572"/>
          </a:xfrm>
          <a:prstGeom prst="mathPlus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4" y="3222172"/>
            <a:ext cx="2467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 library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77136" y="3214915"/>
            <a:ext cx="1814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ListServ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25595" t="14435" r="23095" b="20536"/>
          <a:stretch>
            <a:fillRect/>
          </a:stretch>
        </p:blipFill>
        <p:spPr bwMode="auto">
          <a:xfrm>
            <a:off x="6554461" y="1332083"/>
            <a:ext cx="1646110" cy="166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379586" y="3209890"/>
            <a:ext cx="2409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 Directory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87342" y="5503147"/>
            <a:ext cx="2467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alerts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l="9881" t="10379" r="11071" b="5841"/>
          <a:stretch>
            <a:fillRect/>
          </a:stretch>
        </p:blipFill>
        <p:spPr bwMode="auto">
          <a:xfrm>
            <a:off x="6572738" y="3929150"/>
            <a:ext cx="1802006" cy="152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Plus 17"/>
          <p:cNvSpPr/>
          <p:nvPr/>
        </p:nvSpPr>
        <p:spPr bwMode="auto">
          <a:xfrm>
            <a:off x="2634343" y="4680855"/>
            <a:ext cx="638628" cy="580572"/>
          </a:xfrm>
          <a:prstGeom prst="mathPlus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/>
          <a:srcRect l="12965" t="5423" r="10444" b="7817"/>
          <a:stretch>
            <a:fillRect/>
          </a:stretch>
        </p:blipFill>
        <p:spPr bwMode="auto">
          <a:xfrm>
            <a:off x="611753" y="3860800"/>
            <a:ext cx="1842196" cy="15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7031" y="5478585"/>
            <a:ext cx="2090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Industry news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 l="28690" t="31213" r="32500" b="31138"/>
          <a:stretch>
            <a:fillRect/>
          </a:stretch>
        </p:blipFill>
        <p:spPr bwMode="auto">
          <a:xfrm>
            <a:off x="3507844" y="3944538"/>
            <a:ext cx="1815550" cy="140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Plus 22"/>
          <p:cNvSpPr/>
          <p:nvPr/>
        </p:nvSpPr>
        <p:spPr bwMode="auto">
          <a:xfrm>
            <a:off x="5631544" y="4630054"/>
            <a:ext cx="638628" cy="580572"/>
          </a:xfrm>
          <a:prstGeom prst="mathPlus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2151" y="5494773"/>
            <a:ext cx="1509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Calendar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1335314" y="3483429"/>
            <a:ext cx="5573486" cy="2902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162629" y="1857829"/>
            <a:ext cx="4615542" cy="300445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2467431" y="3701146"/>
            <a:ext cx="3802741" cy="2902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438400" y="2191657"/>
            <a:ext cx="4064000" cy="2786743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10413" t="14184" r="12184" b="7357"/>
          <a:stretch>
            <a:fillRect/>
          </a:stretch>
        </p:blipFill>
        <p:spPr bwMode="auto">
          <a:xfrm>
            <a:off x="3238080" y="2525486"/>
            <a:ext cx="2116563" cy="171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541487" y="1426941"/>
            <a:ext cx="1814286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39429" y="3650343"/>
            <a:ext cx="1814286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99200" y="1741715"/>
            <a:ext cx="1814286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8914" y="5384799"/>
            <a:ext cx="2046515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Industry News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68400" y="5653318"/>
            <a:ext cx="1037771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0" y="5929088"/>
            <a:ext cx="1487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 Polls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514" y="702295"/>
            <a:ext cx="1253445" cy="100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7449" y="2686505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11083" t="4291" r="12841" b="8449"/>
          <a:stretch>
            <a:fillRect/>
          </a:stretch>
        </p:blipFill>
        <p:spPr bwMode="auto">
          <a:xfrm>
            <a:off x="6313714" y="4412343"/>
            <a:ext cx="10643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7514" y="236769"/>
            <a:ext cx="1221921" cy="12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256" y="2452914"/>
            <a:ext cx="1221921" cy="12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62857" y="3563258"/>
            <a:ext cx="1553029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Matching Engine</a:t>
            </a:r>
            <a:endParaRPr 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16828" y="4891315"/>
            <a:ext cx="940707" cy="9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2398" y="4655913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 l="13199" t="11416" r="11171" b="17235"/>
          <a:stretch>
            <a:fillRect/>
          </a:stretch>
        </p:blipFill>
        <p:spPr bwMode="auto">
          <a:xfrm>
            <a:off x="1245906" y="696686"/>
            <a:ext cx="887694" cy="8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972459" y="1683657"/>
            <a:ext cx="1814285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63976"/>
            <a:ext cx="7830273" cy="774700"/>
          </a:xfrm>
        </p:spPr>
        <p:txBody>
          <a:bodyPr/>
          <a:lstStyle/>
          <a:p>
            <a:r>
              <a:rPr lang="en-US" dirty="0" smtClean="0"/>
              <a:t>A Dynamic Year Of Events On The Horizon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551937" y="1333190"/>
            <a:ext cx="6132947" cy="50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The GBTA Masters Program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600" i="1" kern="0" dirty="0" smtClean="0">
                <a:solidFill>
                  <a:schemeClr val="accent1"/>
                </a:solidFill>
                <a:latin typeface="+mn-lt"/>
              </a:rPr>
              <a:t>Washington, DC (February 5-6)</a:t>
            </a:r>
            <a:endParaRPr lang="en-US" sz="1600" i="1" kern="0" dirty="0" smtClean="0">
              <a:solidFill>
                <a:schemeClr val="accent1"/>
              </a:solidFill>
              <a:latin typeface="+mn-lt"/>
              <a:ea typeface="ＭＳ Ｐゴシック" charset="-128"/>
              <a:cs typeface="+mn-cs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endParaRPr lang="en-US" sz="1600" i="1" kern="0" dirty="0" smtClean="0">
              <a:solidFill>
                <a:schemeClr val="accent1"/>
              </a:solidFill>
              <a:latin typeface="+mn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800" b="1" kern="0" dirty="0" smtClean="0">
                <a:latin typeface="+mn-lt"/>
              </a:rPr>
              <a:t>GBTA Mexico Conference 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600" i="1" kern="0" dirty="0" smtClean="0">
                <a:latin typeface="+mn-lt"/>
              </a:rPr>
              <a:t>Mexico City (March 6-8)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endParaRPr lang="en-US" sz="1600" i="1" kern="0" dirty="0" smtClean="0">
              <a:solidFill>
                <a:schemeClr val="accent1"/>
              </a:solidFill>
              <a:latin typeface="+mn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Global Business Travel Magazine Unplugged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600" i="1" kern="0" dirty="0" smtClean="0">
                <a:solidFill>
                  <a:schemeClr val="accent1"/>
                </a:solidFill>
                <a:latin typeface="+mn-lt"/>
              </a:rPr>
              <a:t>New York City (March 18)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endParaRPr lang="en-US" sz="1800" b="1" i="1" kern="0" dirty="0" smtClean="0">
              <a:solidFill>
                <a:schemeClr val="accent1"/>
              </a:solidFill>
              <a:latin typeface="+mn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GBTA Canada Conference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600" i="1" kern="0" dirty="0" smtClean="0">
                <a:solidFill>
                  <a:schemeClr val="accent1"/>
                </a:solidFill>
                <a:latin typeface="+mn-lt"/>
              </a:rPr>
              <a:t>Toronto, (March 25-27)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endParaRPr lang="en-US" sz="1800" b="1" i="1" kern="0" dirty="0" smtClean="0">
              <a:solidFill>
                <a:schemeClr val="accent1"/>
              </a:solidFill>
              <a:latin typeface="+mn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GBTA Convention 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600" i="1" kern="0" dirty="0" smtClean="0">
                <a:solidFill>
                  <a:schemeClr val="accent1"/>
                </a:solidFill>
                <a:latin typeface="+mn-lt"/>
              </a:rPr>
              <a:t>San Diego (August 4-7)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endParaRPr lang="en-US" sz="1600" i="1" kern="0" dirty="0" smtClean="0">
              <a:solidFill>
                <a:schemeClr val="accent1"/>
              </a:solidFill>
              <a:latin typeface="+mn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GBTA Europe Conference 2013 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defRPr/>
            </a:pPr>
            <a:r>
              <a:rPr lang="en-US" sz="1600" i="1" kern="0" dirty="0" smtClean="0">
                <a:solidFill>
                  <a:schemeClr val="accent1"/>
                </a:solidFill>
                <a:latin typeface="+mn-lt"/>
              </a:rPr>
              <a:t>Prague (September 24-26)</a:t>
            </a: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800" i="1" kern="0" dirty="0" smtClean="0">
              <a:solidFill>
                <a:schemeClr val="accent1"/>
              </a:solidFill>
              <a:latin typeface="+mn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800" i="1" kern="0" dirty="0" smtClean="0">
              <a:solidFill>
                <a:schemeClr val="accent1"/>
              </a:solidFill>
              <a:latin typeface="+mn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800" i="1" kern="0" dirty="0" smtClean="0">
              <a:solidFill>
                <a:schemeClr val="accent1"/>
              </a:solidFill>
              <a:latin typeface="+mn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 smtClean="0">
              <a:solidFill>
                <a:schemeClr val="accent1"/>
              </a:solidFill>
              <a:latin typeface="+mj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 smtClean="0">
              <a:solidFill>
                <a:schemeClr val="accent1"/>
              </a:solidFill>
              <a:latin typeface="+mj-lt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 smtClean="0">
              <a:solidFill>
                <a:schemeClr val="accent1"/>
              </a:solidFill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 smtClean="0">
              <a:solidFill>
                <a:schemeClr val="accent1"/>
              </a:solidFill>
              <a:latin typeface="+mn-lt"/>
              <a:ea typeface="ＭＳ Ｐゴシック" charset="-128"/>
              <a:cs typeface="+mn-cs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 smtClean="0">
              <a:solidFill>
                <a:schemeClr val="accent1"/>
              </a:solidFill>
              <a:latin typeface="+mn-lt"/>
              <a:ea typeface="ＭＳ Ｐゴシック" charset="-128"/>
              <a:cs typeface="+mn-cs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 smtClean="0">
              <a:solidFill>
                <a:schemeClr val="accent1"/>
              </a:solidFill>
              <a:latin typeface="+mn-lt"/>
              <a:ea typeface="ＭＳ Ｐゴシック" charset="-128"/>
              <a:cs typeface="+mn-cs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 smtClean="0">
              <a:solidFill>
                <a:schemeClr val="accent1"/>
              </a:solidFill>
              <a:latin typeface="+mn-lt"/>
              <a:ea typeface="ＭＳ Ｐゴシック" charset="-128"/>
              <a:cs typeface="+mn-cs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 smtClean="0">
              <a:solidFill>
                <a:schemeClr val="accent1"/>
              </a:solidFill>
              <a:latin typeface="+mn-lt"/>
              <a:ea typeface="ＭＳ Ｐゴシック" charset="-128"/>
              <a:cs typeface="+mn-cs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>
              <a:solidFill>
                <a:schemeClr val="accent1"/>
              </a:solidFill>
              <a:latin typeface="+mn-lt"/>
              <a:ea typeface="ＭＳ Ｐゴシック" charset="-128"/>
              <a:cs typeface="+mn-cs"/>
            </a:endParaRPr>
          </a:p>
          <a:p>
            <a:pPr marL="628650" lvl="2" indent="-284163" eaLnBrk="0" hangingPunct="0">
              <a:spcBef>
                <a:spcPct val="0"/>
              </a:spcBef>
              <a:buClr>
                <a:srgbClr val="000099"/>
              </a:buClr>
              <a:buFont typeface="Arial" charset="0"/>
              <a:buNone/>
              <a:defRPr/>
            </a:pPr>
            <a:endParaRPr lang="en-US" sz="1600" i="1" kern="0" dirty="0">
              <a:solidFill>
                <a:srgbClr val="0023A0"/>
              </a:solidFill>
              <a:latin typeface="Arial"/>
              <a:ea typeface="ＭＳ Ｐゴシック" charset="-128"/>
              <a:cs typeface="+mn-cs"/>
            </a:endParaRPr>
          </a:p>
          <a:p>
            <a:pPr marL="342900" indent="-342900" eaLnBrk="0" hangingPunct="0">
              <a:lnSpc>
                <a:spcPct val="95000"/>
              </a:lnSpc>
              <a:spcBef>
                <a:spcPct val="35000"/>
              </a:spcBef>
              <a:spcAft>
                <a:spcPct val="25000"/>
              </a:spcAft>
              <a:buClr>
                <a:srgbClr val="000099"/>
              </a:buClr>
              <a:defRPr/>
            </a:pPr>
            <a:endParaRPr lang="en-US" sz="2000" kern="0" dirty="0">
              <a:solidFill>
                <a:srgbClr val="0023A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GBTA Convention 2013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6133" y="1411772"/>
            <a:ext cx="8024812" cy="423862"/>
          </a:xfrm>
        </p:spPr>
        <p:txBody>
          <a:bodyPr/>
          <a:lstStyle/>
          <a:p>
            <a:r>
              <a:rPr lang="en-US" dirty="0" smtClean="0"/>
              <a:t>San Diego, CA | August 4-7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Theme: “no boundaries”</a:t>
            </a:r>
          </a:p>
          <a:p>
            <a:r>
              <a:rPr lang="en-US" dirty="0" smtClean="0"/>
              <a:t>88% of Exhibit Space Already Sold</a:t>
            </a:r>
          </a:p>
          <a:p>
            <a:pPr lvl="1"/>
            <a:r>
              <a:rPr lang="en-US" dirty="0" smtClean="0"/>
              <a:t>More square footage has already </a:t>
            </a:r>
            <a:br>
              <a:rPr lang="en-US" dirty="0" smtClean="0"/>
            </a:br>
            <a:r>
              <a:rPr lang="en-US" dirty="0" smtClean="0"/>
              <a:t>been sold than total square </a:t>
            </a:r>
            <a:br>
              <a:rPr lang="en-US" dirty="0" smtClean="0"/>
            </a:br>
            <a:r>
              <a:rPr lang="en-US" dirty="0" smtClean="0"/>
              <a:t>footage on site in Denver</a:t>
            </a:r>
          </a:p>
          <a:p>
            <a:r>
              <a:rPr lang="en-US" dirty="0" smtClean="0"/>
              <a:t>Registration &amp; Housing Opening in December</a:t>
            </a:r>
          </a:p>
          <a:p>
            <a:pPr lvl="1"/>
            <a:r>
              <a:rPr lang="en-US" dirty="0" smtClean="0"/>
              <a:t>gbta.org/convention</a:t>
            </a:r>
          </a:p>
        </p:txBody>
      </p:sp>
      <p:pic>
        <p:nvPicPr>
          <p:cNvPr id="7" name="Picture 6" descr="Video Wall - Group Shot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84" y="1633492"/>
            <a:ext cx="3032369" cy="2054235"/>
          </a:xfrm>
          <a:prstGeom prst="rect">
            <a:avLst/>
          </a:prstGeom>
        </p:spPr>
      </p:pic>
      <p:pic>
        <p:nvPicPr>
          <p:cNvPr id="10" name="Picture 9" descr="1000x115notroun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6308"/>
            <a:ext cx="9144000" cy="10515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GBTA">
      <a:dk1>
        <a:srgbClr val="000000"/>
      </a:dk1>
      <a:lt1>
        <a:srgbClr val="FFFFFF"/>
      </a:lt1>
      <a:dk2>
        <a:srgbClr val="1F4A98"/>
      </a:dk2>
      <a:lt2>
        <a:srgbClr val="B2B2B2"/>
      </a:lt2>
      <a:accent1>
        <a:srgbClr val="1F4A98"/>
      </a:accent1>
      <a:accent2>
        <a:srgbClr val="92278F"/>
      </a:accent2>
      <a:accent3>
        <a:srgbClr val="7DC242"/>
      </a:accent3>
      <a:accent4>
        <a:srgbClr val="BDDEF5"/>
      </a:accent4>
      <a:accent5>
        <a:srgbClr val="1B5226"/>
      </a:accent5>
      <a:accent6>
        <a:srgbClr val="B2B2B2"/>
      </a:accent6>
      <a:hlink>
        <a:srgbClr val="FFA000"/>
      </a:hlink>
      <a:folHlink>
        <a:srgbClr val="FFC666"/>
      </a:folHlink>
    </a:clrScheme>
    <a:fontScheme name="GB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23A0"/>
        </a:dk2>
        <a:lt2>
          <a:srgbClr val="B2B2B2"/>
        </a:lt2>
        <a:accent1>
          <a:srgbClr val="667BC6"/>
        </a:accent1>
        <a:accent2>
          <a:srgbClr val="B2BDE3"/>
        </a:accent2>
        <a:accent3>
          <a:srgbClr val="FFFFFF"/>
        </a:accent3>
        <a:accent4>
          <a:srgbClr val="000000"/>
        </a:accent4>
        <a:accent5>
          <a:srgbClr val="B8BFDF"/>
        </a:accent5>
        <a:accent6>
          <a:srgbClr val="A1ABCE"/>
        </a:accent6>
        <a:hlink>
          <a:srgbClr val="FFA000"/>
        </a:hlink>
        <a:folHlink>
          <a:srgbClr val="FFC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16848</TotalTime>
  <Pages>28</Pages>
  <Words>667</Words>
  <Application>Microsoft Office PowerPoint</Application>
  <PresentationFormat>On-screen Show (4:3)</PresentationFormat>
  <Paragraphs>165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Global Business Travel Association Overview</vt:lpstr>
      <vt:lpstr>Global Business Travel Association</vt:lpstr>
      <vt:lpstr>Slide 3</vt:lpstr>
      <vt:lpstr>Rapid Expansion Continues </vt:lpstr>
      <vt:lpstr>GBTA Membership</vt:lpstr>
      <vt:lpstr>What is the GBTA Hub?</vt:lpstr>
      <vt:lpstr>Slide 7</vt:lpstr>
      <vt:lpstr>A Dynamic Year Of Events On The Horizon</vt:lpstr>
      <vt:lpstr>GBTA Convention 2013 </vt:lpstr>
      <vt:lpstr>GBTA Research</vt:lpstr>
      <vt:lpstr>  Recent Research </vt:lpstr>
      <vt:lpstr>GBTA Education &amp; Career Advancement</vt:lpstr>
      <vt:lpstr>Slide 13</vt:lpstr>
      <vt:lpstr>GBTA Academy</vt:lpstr>
      <vt:lpstr>Global Travel Professional (GTP) Certification</vt:lpstr>
      <vt:lpstr>GBTA Government Relations  </vt:lpstr>
      <vt:lpstr>Global Advocacy</vt:lpstr>
      <vt:lpstr>No Hassle Fly Act…</vt:lpstr>
      <vt:lpstr>Increasing Aviation Security Fee </vt:lpstr>
      <vt:lpstr>Fall 2012 – Greatest Risks</vt:lpstr>
      <vt:lpstr>GBTA Expands Project ICARUS</vt:lpstr>
      <vt:lpstr>Slide 22</vt:lpstr>
    </vt:vector>
  </TitlesOfParts>
  <Company>Global Business Travel Association</Company>
  <LinksUpToDate>false</LinksUpToDate>
  <SharedDoc>false</SharedDoc>
  <HyperlinkBase>www.gbta.org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Business Travel Association</dc:title>
  <dc:creator>Global Business Travel Association</dc:creator>
  <dc:description>www.gbta.org</dc:description>
  <cp:lastModifiedBy>Doug Payne</cp:lastModifiedBy>
  <cp:revision>387</cp:revision>
  <cp:lastPrinted>2005-04-13T23:52:03Z</cp:lastPrinted>
  <dcterms:created xsi:type="dcterms:W3CDTF">2011-02-02T15:18:24Z</dcterms:created>
  <dcterms:modified xsi:type="dcterms:W3CDTF">2012-12-05T17:50:43Z</dcterms:modified>
</cp:coreProperties>
</file>