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35"/>
  </p:notesMasterIdLst>
  <p:sldIdLst>
    <p:sldId id="290" r:id="rId3"/>
    <p:sldId id="262" r:id="rId4"/>
    <p:sldId id="263" r:id="rId5"/>
    <p:sldId id="302" r:id="rId6"/>
    <p:sldId id="258" r:id="rId7"/>
    <p:sldId id="259" r:id="rId8"/>
    <p:sldId id="260" r:id="rId9"/>
    <p:sldId id="261" r:id="rId10"/>
    <p:sldId id="301" r:id="rId11"/>
    <p:sldId id="264" r:id="rId12"/>
    <p:sldId id="265" r:id="rId13"/>
    <p:sldId id="267" r:id="rId14"/>
    <p:sldId id="276" r:id="rId15"/>
    <p:sldId id="278" r:id="rId16"/>
    <p:sldId id="269" r:id="rId17"/>
    <p:sldId id="270" r:id="rId18"/>
    <p:sldId id="271" r:id="rId19"/>
    <p:sldId id="272" r:id="rId20"/>
    <p:sldId id="279" r:id="rId21"/>
    <p:sldId id="291" r:id="rId22"/>
    <p:sldId id="292" r:id="rId23"/>
    <p:sldId id="293" r:id="rId24"/>
    <p:sldId id="294" r:id="rId25"/>
    <p:sldId id="295" r:id="rId26"/>
    <p:sldId id="296" r:id="rId27"/>
    <p:sldId id="297" r:id="rId28"/>
    <p:sldId id="298" r:id="rId29"/>
    <p:sldId id="299" r:id="rId30"/>
    <p:sldId id="300" r:id="rId31"/>
    <p:sldId id="273" r:id="rId32"/>
    <p:sldId id="274" r:id="rId33"/>
    <p:sldId id="275" r:id="rId34"/>
  </p:sldIdLst>
  <p:sldSz cx="9144000" cy="6858000" type="screen4x3"/>
  <p:notesSz cx="6858000" cy="9296400"/>
  <p:defaultTextStyle>
    <a:defPPr>
      <a:defRPr lang="en-US"/>
    </a:defPPr>
    <a:lvl1pPr algn="l" rtl="0" fontAlgn="base">
      <a:spcBef>
        <a:spcPct val="0"/>
      </a:spcBef>
      <a:spcAft>
        <a:spcPct val="0"/>
      </a:spcAft>
      <a:defRPr sz="2200" kern="1200">
        <a:solidFill>
          <a:schemeClr val="tx1"/>
        </a:solidFill>
        <a:latin typeface="Arial" charset="0"/>
        <a:ea typeface="+mn-ea"/>
        <a:cs typeface="Arial" charset="0"/>
      </a:defRPr>
    </a:lvl1pPr>
    <a:lvl2pPr marL="457200" algn="l" rtl="0" fontAlgn="base">
      <a:spcBef>
        <a:spcPct val="0"/>
      </a:spcBef>
      <a:spcAft>
        <a:spcPct val="0"/>
      </a:spcAft>
      <a:defRPr sz="2200" kern="1200">
        <a:solidFill>
          <a:schemeClr val="tx1"/>
        </a:solidFill>
        <a:latin typeface="Arial" charset="0"/>
        <a:ea typeface="+mn-ea"/>
        <a:cs typeface="Arial" charset="0"/>
      </a:defRPr>
    </a:lvl2pPr>
    <a:lvl3pPr marL="914400" algn="l" rtl="0" fontAlgn="base">
      <a:spcBef>
        <a:spcPct val="0"/>
      </a:spcBef>
      <a:spcAft>
        <a:spcPct val="0"/>
      </a:spcAft>
      <a:defRPr sz="2200" kern="1200">
        <a:solidFill>
          <a:schemeClr val="tx1"/>
        </a:solidFill>
        <a:latin typeface="Arial" charset="0"/>
        <a:ea typeface="+mn-ea"/>
        <a:cs typeface="Arial" charset="0"/>
      </a:defRPr>
    </a:lvl3pPr>
    <a:lvl4pPr marL="1371600" algn="l" rtl="0" fontAlgn="base">
      <a:spcBef>
        <a:spcPct val="0"/>
      </a:spcBef>
      <a:spcAft>
        <a:spcPct val="0"/>
      </a:spcAft>
      <a:defRPr sz="2200" kern="1200">
        <a:solidFill>
          <a:schemeClr val="tx1"/>
        </a:solidFill>
        <a:latin typeface="Arial" charset="0"/>
        <a:ea typeface="+mn-ea"/>
        <a:cs typeface="Arial" charset="0"/>
      </a:defRPr>
    </a:lvl4pPr>
    <a:lvl5pPr marL="1828800" algn="l" rtl="0" fontAlgn="base">
      <a:spcBef>
        <a:spcPct val="0"/>
      </a:spcBef>
      <a:spcAft>
        <a:spcPct val="0"/>
      </a:spcAft>
      <a:defRPr sz="2200" kern="1200">
        <a:solidFill>
          <a:schemeClr val="tx1"/>
        </a:solidFill>
        <a:latin typeface="Arial" charset="0"/>
        <a:ea typeface="+mn-ea"/>
        <a:cs typeface="Arial" charset="0"/>
      </a:defRPr>
    </a:lvl5pPr>
    <a:lvl6pPr marL="2286000" algn="l" defTabSz="914400" rtl="0" eaLnBrk="1" latinLnBrk="0" hangingPunct="1">
      <a:defRPr sz="2200" kern="1200">
        <a:solidFill>
          <a:schemeClr val="tx1"/>
        </a:solidFill>
        <a:latin typeface="Arial" charset="0"/>
        <a:ea typeface="+mn-ea"/>
        <a:cs typeface="Arial" charset="0"/>
      </a:defRPr>
    </a:lvl6pPr>
    <a:lvl7pPr marL="2743200" algn="l" defTabSz="914400" rtl="0" eaLnBrk="1" latinLnBrk="0" hangingPunct="1">
      <a:defRPr sz="2200" kern="1200">
        <a:solidFill>
          <a:schemeClr val="tx1"/>
        </a:solidFill>
        <a:latin typeface="Arial" charset="0"/>
        <a:ea typeface="+mn-ea"/>
        <a:cs typeface="Arial" charset="0"/>
      </a:defRPr>
    </a:lvl7pPr>
    <a:lvl8pPr marL="3200400" algn="l" defTabSz="914400" rtl="0" eaLnBrk="1" latinLnBrk="0" hangingPunct="1">
      <a:defRPr sz="2200" kern="1200">
        <a:solidFill>
          <a:schemeClr val="tx1"/>
        </a:solidFill>
        <a:latin typeface="Arial" charset="0"/>
        <a:ea typeface="+mn-ea"/>
        <a:cs typeface="Arial" charset="0"/>
      </a:defRPr>
    </a:lvl8pPr>
    <a:lvl9pPr marL="3657600" algn="l" defTabSz="914400" rtl="0" eaLnBrk="1" latinLnBrk="0" hangingPunct="1">
      <a:defRPr sz="2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660066"/>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606" autoAdjust="0"/>
    <p:restoredTop sz="68651" autoAdjust="0"/>
  </p:normalViewPr>
  <p:slideViewPr>
    <p:cSldViewPr snapToGrid="0">
      <p:cViewPr>
        <p:scale>
          <a:sx n="80" d="100"/>
          <a:sy n="80" d="100"/>
        </p:scale>
        <p:origin x="-600" y="-708"/>
      </p:cViewPr>
      <p:guideLst>
        <p:guide orient="horz" pos="1854"/>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632" y="64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123"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127"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2CCB3AF-7E04-4D1C-B9B7-D787433147B2}"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ChangeArrowheads="1" noTextEdit="1"/>
          </p:cNvSpPr>
          <p:nvPr>
            <p:ph type="sldImg"/>
          </p:nvPr>
        </p:nvSpPr>
        <p:spPr>
          <a:ln/>
        </p:spPr>
      </p:sp>
      <p:sp>
        <p:nvSpPr>
          <p:cNvPr id="19458" name="Rectangle 3"/>
          <p:cNvSpPr>
            <a:spLocks noGrp="1" noChangeArrowheads="1"/>
          </p:cNvSpPr>
          <p:nvPr>
            <p:ph type="body" idx="1"/>
          </p:nvPr>
        </p:nvSpPr>
        <p:spPr>
          <a:noFill/>
          <a:ln/>
        </p:spPr>
        <p:txBody>
          <a:bodyPr/>
          <a:lstStyle/>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a:ln/>
        </p:spPr>
      </p:sp>
      <p:sp>
        <p:nvSpPr>
          <p:cNvPr id="37890" name="Notes Placeholder 2"/>
          <p:cNvSpPr>
            <a:spLocks noGrp="1"/>
          </p:cNvSpPr>
          <p:nvPr>
            <p:ph type="body" idx="1"/>
          </p:nvPr>
        </p:nvSpPr>
        <p:spPr>
          <a:xfrm>
            <a:off x="685800" y="4415790"/>
            <a:ext cx="5657850" cy="4686935"/>
          </a:xfrm>
          <a:noFill/>
          <a:ln/>
        </p:spPr>
        <p:txBody>
          <a:bodyPr/>
          <a:lstStyle/>
          <a:p>
            <a:pPr eaLnBrk="1" hangingPunct="1">
              <a:lnSpc>
                <a:spcPct val="90000"/>
              </a:lnSpc>
              <a:spcBef>
                <a:spcPct val="0"/>
              </a:spcBef>
            </a:pPr>
            <a:r>
              <a:rPr lang="en-US" dirty="0" smtClean="0"/>
              <a:t>There are two strategies to mitigating risks in travel risk management:  Proactive and Reactive.</a:t>
            </a:r>
          </a:p>
          <a:p>
            <a:pPr eaLnBrk="1" hangingPunct="1">
              <a:lnSpc>
                <a:spcPct val="90000"/>
              </a:lnSpc>
              <a:spcBef>
                <a:spcPct val="0"/>
              </a:spcBef>
            </a:pPr>
            <a:endParaRPr lang="en-US" dirty="0" smtClean="0"/>
          </a:p>
          <a:p>
            <a:pPr eaLnBrk="1" hangingPunct="1">
              <a:lnSpc>
                <a:spcPct val="90000"/>
              </a:lnSpc>
              <a:spcBef>
                <a:spcPct val="0"/>
              </a:spcBef>
            </a:pPr>
            <a:r>
              <a:rPr lang="en-US" dirty="0" smtClean="0"/>
              <a:t>Proactive strategies encompass 4 stages:</a:t>
            </a:r>
          </a:p>
          <a:p>
            <a:pPr eaLnBrk="1" hangingPunct="1">
              <a:lnSpc>
                <a:spcPct val="90000"/>
              </a:lnSpc>
              <a:spcBef>
                <a:spcPct val="0"/>
              </a:spcBef>
            </a:pPr>
            <a:endParaRPr lang="en-US" dirty="0" smtClean="0"/>
          </a:p>
          <a:p>
            <a:pPr eaLnBrk="1" hangingPunct="1">
              <a:lnSpc>
                <a:spcPct val="90000"/>
              </a:lnSpc>
              <a:spcBef>
                <a:spcPct val="0"/>
              </a:spcBef>
              <a:buFontTx/>
              <a:buChar char="•"/>
            </a:pPr>
            <a:r>
              <a:rPr lang="en-US" dirty="0" smtClean="0"/>
              <a:t> Planning and training of human assets (employees, travelers, and expats);</a:t>
            </a:r>
          </a:p>
          <a:p>
            <a:pPr eaLnBrk="1" hangingPunct="1">
              <a:lnSpc>
                <a:spcPct val="90000"/>
              </a:lnSpc>
              <a:spcBef>
                <a:spcPct val="0"/>
              </a:spcBef>
              <a:buFontTx/>
              <a:buChar char="•"/>
            </a:pPr>
            <a:r>
              <a:rPr lang="en-US" dirty="0" smtClean="0"/>
              <a:t> Real time (24/7/365) monitoring of global situations and cultivating the intelligence of impacted destinations;</a:t>
            </a:r>
          </a:p>
          <a:p>
            <a:pPr eaLnBrk="1" hangingPunct="1">
              <a:lnSpc>
                <a:spcPct val="90000"/>
              </a:lnSpc>
              <a:spcBef>
                <a:spcPct val="0"/>
              </a:spcBef>
              <a:buFontTx/>
              <a:buChar char="•"/>
            </a:pPr>
            <a:r>
              <a:rPr lang="en-US" dirty="0" smtClean="0"/>
              <a:t> Locating impacted travelers, employees (assets);</a:t>
            </a:r>
          </a:p>
          <a:p>
            <a:pPr eaLnBrk="1" hangingPunct="1">
              <a:lnSpc>
                <a:spcPct val="90000"/>
              </a:lnSpc>
              <a:spcBef>
                <a:spcPct val="0"/>
              </a:spcBef>
              <a:buFontTx/>
              <a:buChar char="•"/>
            </a:pPr>
            <a:r>
              <a:rPr lang="en-US" dirty="0" smtClean="0"/>
              <a:t> Communicating with impacted traveler, employees (assets).</a:t>
            </a:r>
          </a:p>
          <a:p>
            <a:pPr eaLnBrk="1" hangingPunct="1">
              <a:lnSpc>
                <a:spcPct val="90000"/>
              </a:lnSpc>
              <a:spcBef>
                <a:spcPct val="0"/>
              </a:spcBef>
              <a:buFontTx/>
              <a:buChar char="•"/>
            </a:pPr>
            <a:endParaRPr lang="en-US" dirty="0" smtClean="0"/>
          </a:p>
          <a:p>
            <a:pPr eaLnBrk="1" hangingPunct="1">
              <a:lnSpc>
                <a:spcPct val="90000"/>
              </a:lnSpc>
              <a:spcBef>
                <a:spcPct val="0"/>
              </a:spcBef>
            </a:pPr>
            <a:r>
              <a:rPr lang="en-US" dirty="0" smtClean="0"/>
              <a:t>Planning/Monitoring:  Strikes, civil unrest, typhoons/hurricanes – why would you knowingly want to walk into a situation with an elevated risk?</a:t>
            </a:r>
          </a:p>
          <a:p>
            <a:pPr eaLnBrk="1" hangingPunct="1">
              <a:lnSpc>
                <a:spcPct val="90000"/>
              </a:lnSpc>
              <a:spcBef>
                <a:spcPct val="0"/>
              </a:spcBef>
            </a:pPr>
            <a:endParaRPr lang="en-US" dirty="0" smtClean="0"/>
          </a:p>
          <a:p>
            <a:pPr eaLnBrk="1" hangingPunct="1">
              <a:lnSpc>
                <a:spcPct val="90000"/>
              </a:lnSpc>
              <a:spcBef>
                <a:spcPct val="0"/>
              </a:spcBef>
            </a:pPr>
            <a:r>
              <a:rPr lang="en-US" dirty="0" smtClean="0"/>
              <a:t>Training:  Offers the highest ROI.  It’s about changing behavior.  (“I’m more worried about Bin Drinkin’ than Bin Laden.”)</a:t>
            </a:r>
          </a:p>
          <a:p>
            <a:pPr eaLnBrk="1" hangingPunct="1">
              <a:lnSpc>
                <a:spcPct val="90000"/>
              </a:lnSpc>
              <a:spcBef>
                <a:spcPct val="0"/>
              </a:spcBef>
            </a:pPr>
            <a:endParaRPr lang="en-US" dirty="0" smtClean="0"/>
          </a:p>
          <a:p>
            <a:pPr eaLnBrk="1" hangingPunct="1">
              <a:lnSpc>
                <a:spcPct val="90000"/>
              </a:lnSpc>
              <a:spcBef>
                <a:spcPct val="0"/>
              </a:spcBef>
            </a:pPr>
            <a:r>
              <a:rPr lang="en-US" dirty="0" smtClean="0"/>
              <a:t>Incident Response is identified in the Reactive strategy.  </a:t>
            </a:r>
          </a:p>
          <a:p>
            <a:pPr eaLnBrk="1" hangingPunct="1">
              <a:lnSpc>
                <a:spcPct val="90000"/>
              </a:lnSpc>
              <a:spcBef>
                <a:spcPct val="0"/>
              </a:spcBef>
            </a:pPr>
            <a:endParaRPr lang="en-US" dirty="0" smtClean="0"/>
          </a:p>
          <a:p>
            <a:pPr eaLnBrk="1" hangingPunct="1">
              <a:lnSpc>
                <a:spcPct val="90000"/>
              </a:lnSpc>
              <a:spcBef>
                <a:spcPct val="0"/>
              </a:spcBef>
            </a:pPr>
            <a:r>
              <a:rPr lang="en-US" dirty="0" smtClean="0"/>
              <a:t>Finally, when a reaction is required (i.e. incidence response), it becomes the new baseline that feeds planning and training.  Any effective system incorporates feedback to provide the input to improve and change future behaviors and outcomes.  How can we change our travel policy and train to reduce risk?  John’s example:  Most incidents occurred in the early morning hours (2 a.m.), so they implemented a midnight curfew.</a:t>
            </a:r>
          </a:p>
          <a:p>
            <a:pPr eaLnBrk="1" hangingPunct="1">
              <a:lnSpc>
                <a:spcPct val="90000"/>
              </a:lnSpc>
              <a:spcBef>
                <a:spcPct val="0"/>
              </a:spcBef>
            </a:pPr>
            <a:endParaRPr lang="en-US" dirty="0" smtClean="0"/>
          </a:p>
          <a:p>
            <a:pPr eaLnBrk="1" hangingPunct="1">
              <a:lnSpc>
                <a:spcPct val="90000"/>
              </a:lnSpc>
            </a:pPr>
            <a:endParaRPr lang="en-US" dirty="0" smtClean="0"/>
          </a:p>
        </p:txBody>
      </p:sp>
      <p:sp>
        <p:nvSpPr>
          <p:cNvPr id="37891" name="Slide Number Placeholder 3"/>
          <p:cNvSpPr>
            <a:spLocks noGrp="1"/>
          </p:cNvSpPr>
          <p:nvPr>
            <p:ph type="sldNum" sz="quarter" idx="5"/>
          </p:nvPr>
        </p:nvSpPr>
        <p:spPr>
          <a:noFill/>
        </p:spPr>
        <p:txBody>
          <a:bodyPr/>
          <a:lstStyle/>
          <a:p>
            <a:fld id="{16FF9ED2-B973-4557-B5CA-00A151F29335}" type="slidenum">
              <a:rPr lang="en-US" smtClean="0"/>
              <a:pPr/>
              <a:t>10</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p:spPr>
        <p:txBody>
          <a:bodyPr/>
          <a:lstStyle/>
          <a:p>
            <a:pPr eaLnBrk="1" hangingPunct="1">
              <a:spcBef>
                <a:spcPct val="0"/>
              </a:spcBef>
            </a:pPr>
            <a:r>
              <a:rPr lang="en-US" dirty="0" smtClean="0"/>
              <a:t>Travel Risk Management is “a process, not an event”.</a:t>
            </a:r>
          </a:p>
          <a:p>
            <a:pPr eaLnBrk="1" hangingPunct="1">
              <a:spcBef>
                <a:spcPct val="0"/>
              </a:spcBef>
            </a:pPr>
            <a:endParaRPr lang="en-US" dirty="0" smtClean="0"/>
          </a:p>
          <a:p>
            <a:pPr eaLnBrk="1" hangingPunct="1">
              <a:spcBef>
                <a:spcPct val="0"/>
              </a:spcBef>
            </a:pPr>
            <a:r>
              <a:rPr lang="en-US" dirty="0" smtClean="0"/>
              <a:t>Discuss the components of the continuum above, with emphasis on reviewing each component on a regular basis to keep the process current and frequently communicated within the appropriate management circles, as well as to the travelers.</a:t>
            </a:r>
          </a:p>
          <a:p>
            <a:pPr eaLnBrk="1" hangingPunct="1">
              <a:spcBef>
                <a:spcPct val="0"/>
              </a:spcBef>
            </a:pPr>
            <a:endParaRPr lang="en-US" dirty="0" smtClean="0"/>
          </a:p>
          <a:p>
            <a:pPr eaLnBrk="1" hangingPunct="1">
              <a:spcBef>
                <a:spcPct val="0"/>
              </a:spcBef>
            </a:pPr>
            <a:r>
              <a:rPr lang="en-US" b="1" dirty="0" smtClean="0">
                <a:solidFill>
                  <a:srgbClr val="C00000"/>
                </a:solidFill>
              </a:rPr>
              <a:t>JR Additional Talking Points:</a:t>
            </a:r>
          </a:p>
          <a:p>
            <a:pPr eaLnBrk="1" hangingPunct="1">
              <a:spcBef>
                <a:spcPct val="0"/>
              </a:spcBef>
            </a:pPr>
            <a:endParaRPr lang="en-US" dirty="0" smtClean="0">
              <a:solidFill>
                <a:srgbClr val="C00000"/>
              </a:solidFill>
            </a:endParaRPr>
          </a:p>
          <a:p>
            <a:r>
              <a:rPr lang="en-US" dirty="0" smtClean="0">
                <a:solidFill>
                  <a:srgbClr val="C00000"/>
                </a:solidFill>
                <a:latin typeface="Arial" pitchFamily="34" charset="0"/>
                <a:cs typeface="Arial" pitchFamily="34" charset="0"/>
              </a:rPr>
              <a:t>Travel Risk Management Plan should protect all of your employees, international travelers, domestic travelers, expatriates and contractors</a:t>
            </a:r>
          </a:p>
          <a:p>
            <a:pPr lvl="1">
              <a:buFont typeface="Arial" pitchFamily="34" charset="0"/>
              <a:buChar char="•"/>
            </a:pPr>
            <a:r>
              <a:rPr lang="en-US" dirty="0" smtClean="0">
                <a:solidFill>
                  <a:srgbClr val="C00000"/>
                </a:solidFill>
                <a:latin typeface="Arial" pitchFamily="34" charset="0"/>
                <a:cs typeface="Arial" pitchFamily="34" charset="0"/>
              </a:rPr>
              <a:t> i.e. East Coast earthquake– bad things don’t just happen when you travel outside of the US</a:t>
            </a:r>
          </a:p>
          <a:p>
            <a:pPr lvl="1">
              <a:buFont typeface="Arial" pitchFamily="34" charset="0"/>
              <a:buChar char="•"/>
            </a:pPr>
            <a:r>
              <a:rPr lang="en-US" dirty="0" smtClean="0">
                <a:solidFill>
                  <a:srgbClr val="C00000"/>
                </a:solidFill>
                <a:latin typeface="Arial" pitchFamily="34" charset="0"/>
                <a:cs typeface="Arial" pitchFamily="34" charset="0"/>
              </a:rPr>
              <a:t> i.e. Hurricanes</a:t>
            </a:r>
            <a:r>
              <a:rPr lang="en-US" baseline="0" dirty="0" smtClean="0">
                <a:solidFill>
                  <a:srgbClr val="C00000"/>
                </a:solidFill>
                <a:latin typeface="Arial" pitchFamily="34" charset="0"/>
                <a:cs typeface="Arial" pitchFamily="34" charset="0"/>
              </a:rPr>
              <a:t> </a:t>
            </a:r>
            <a:r>
              <a:rPr lang="en-US" dirty="0" smtClean="0">
                <a:solidFill>
                  <a:srgbClr val="C00000"/>
                </a:solidFill>
                <a:latin typeface="Arial" pitchFamily="34" charset="0"/>
                <a:cs typeface="Arial" pitchFamily="34" charset="0"/>
              </a:rPr>
              <a:t>– travel disruptions</a:t>
            </a:r>
            <a:br>
              <a:rPr lang="en-US" dirty="0" smtClean="0">
                <a:solidFill>
                  <a:srgbClr val="C00000"/>
                </a:solidFill>
                <a:latin typeface="Arial" pitchFamily="34" charset="0"/>
                <a:cs typeface="Arial" pitchFamily="34" charset="0"/>
              </a:rPr>
            </a:br>
            <a:endParaRPr lang="en-US" sz="900" dirty="0" smtClean="0">
              <a:solidFill>
                <a:srgbClr val="C00000"/>
              </a:solidFill>
              <a:latin typeface="Arial" pitchFamily="34" charset="0"/>
              <a:cs typeface="Arial" pitchFamily="34" charset="0"/>
            </a:endParaRPr>
          </a:p>
          <a:p>
            <a:pPr lvl="0"/>
            <a:r>
              <a:rPr lang="en-US" sz="1000" dirty="0" smtClean="0">
                <a:solidFill>
                  <a:srgbClr val="C00000"/>
                </a:solidFill>
                <a:latin typeface="Arial" pitchFamily="34" charset="0"/>
                <a:cs typeface="Arial" pitchFamily="34" charset="0"/>
              </a:rPr>
              <a:t> </a:t>
            </a:r>
            <a:r>
              <a:rPr lang="en-US" dirty="0" smtClean="0">
                <a:solidFill>
                  <a:srgbClr val="C00000"/>
                </a:solidFill>
                <a:latin typeface="Arial" pitchFamily="34" charset="0"/>
                <a:cs typeface="Arial" pitchFamily="34" charset="0"/>
              </a:rPr>
              <a:t>Good information to collect:</a:t>
            </a:r>
          </a:p>
          <a:p>
            <a:pPr lvl="1">
              <a:buFont typeface="Arial" pitchFamily="34" charset="0"/>
              <a:buChar char="•"/>
            </a:pPr>
            <a:r>
              <a:rPr lang="en-US" dirty="0" smtClean="0">
                <a:solidFill>
                  <a:srgbClr val="C00000"/>
                </a:solidFill>
                <a:latin typeface="Arial" pitchFamily="34" charset="0"/>
                <a:cs typeface="Arial" pitchFamily="34" charset="0"/>
              </a:rPr>
              <a:t> </a:t>
            </a:r>
            <a:r>
              <a:rPr lang="en-US" sz="1100" dirty="0" smtClean="0">
                <a:solidFill>
                  <a:srgbClr val="C00000"/>
                </a:solidFill>
                <a:latin typeface="Arial" pitchFamily="34" charset="0"/>
                <a:cs typeface="Arial" pitchFamily="34" charset="0"/>
              </a:rPr>
              <a:t>Location</a:t>
            </a:r>
          </a:p>
          <a:p>
            <a:pPr lvl="1">
              <a:buFont typeface="Arial" pitchFamily="34" charset="0"/>
              <a:buChar char="•"/>
            </a:pPr>
            <a:r>
              <a:rPr lang="en-US" sz="1100" dirty="0" smtClean="0">
                <a:solidFill>
                  <a:srgbClr val="C00000"/>
                </a:solidFill>
                <a:latin typeface="Arial" pitchFamily="34" charset="0"/>
                <a:cs typeface="Arial" pitchFamily="34" charset="0"/>
              </a:rPr>
              <a:t> Duration</a:t>
            </a:r>
          </a:p>
          <a:p>
            <a:pPr lvl="1">
              <a:buFont typeface="Arial" pitchFamily="34" charset="0"/>
              <a:buChar char="•"/>
            </a:pPr>
            <a:r>
              <a:rPr lang="en-US" sz="1100" dirty="0" smtClean="0">
                <a:solidFill>
                  <a:srgbClr val="C00000"/>
                </a:solidFill>
                <a:latin typeface="Arial" pitchFamily="34" charset="0"/>
                <a:cs typeface="Arial" pitchFamily="34" charset="0"/>
              </a:rPr>
              <a:t> Purpose of Trip</a:t>
            </a:r>
          </a:p>
          <a:p>
            <a:pPr lvl="1">
              <a:buFont typeface="Arial" pitchFamily="34" charset="0"/>
              <a:buChar char="•"/>
            </a:pPr>
            <a:r>
              <a:rPr lang="en-US" sz="1100" dirty="0" smtClean="0">
                <a:solidFill>
                  <a:srgbClr val="C00000"/>
                </a:solidFill>
                <a:latin typeface="Arial" pitchFamily="34" charset="0"/>
                <a:cs typeface="Arial" pitchFamily="34" charset="0"/>
              </a:rPr>
              <a:t> Number of employees traveling on same trip</a:t>
            </a:r>
          </a:p>
          <a:p>
            <a:pPr lvl="1">
              <a:buFont typeface="Arial" pitchFamily="34" charset="0"/>
              <a:buChar char="•"/>
            </a:pPr>
            <a:r>
              <a:rPr lang="en-US" sz="1100" dirty="0" smtClean="0">
                <a:solidFill>
                  <a:srgbClr val="C00000"/>
                </a:solidFill>
                <a:latin typeface="Arial" pitchFamily="34" charset="0"/>
                <a:cs typeface="Arial" pitchFamily="34" charset="0"/>
              </a:rPr>
              <a:t> Sojourn trips</a:t>
            </a:r>
          </a:p>
          <a:p>
            <a:pPr lvl="1"/>
            <a:endParaRPr lang="en-US" dirty="0" smtClean="0">
              <a:latin typeface="Arial" pitchFamily="34" charset="0"/>
              <a:cs typeface="Arial" pitchFamily="34" charset="0"/>
            </a:endParaRPr>
          </a:p>
          <a:p>
            <a:pPr eaLnBrk="1" hangingPunct="1">
              <a:spcBef>
                <a:spcPct val="0"/>
              </a:spcBef>
            </a:pPr>
            <a:endParaRPr lang="en-US" dirty="0" smtClean="0"/>
          </a:p>
        </p:txBody>
      </p:sp>
      <p:sp>
        <p:nvSpPr>
          <p:cNvPr id="39939" name="Slide Number Placeholder 3"/>
          <p:cNvSpPr>
            <a:spLocks noGrp="1"/>
          </p:cNvSpPr>
          <p:nvPr>
            <p:ph type="sldNum" sz="quarter" idx="5"/>
          </p:nvPr>
        </p:nvSpPr>
        <p:spPr>
          <a:noFill/>
        </p:spPr>
        <p:txBody>
          <a:bodyPr/>
          <a:lstStyle/>
          <a:p>
            <a:fld id="{51ED406B-FF03-49BC-BFCC-3B78AEDB7920}" type="slidenum">
              <a:rPr lang="en-US" smtClean="0"/>
              <a:pPr/>
              <a:t>11</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a:ln/>
        </p:spPr>
      </p:sp>
      <p:sp>
        <p:nvSpPr>
          <p:cNvPr id="41986" name="Notes Placeholder 2"/>
          <p:cNvSpPr>
            <a:spLocks noGrp="1"/>
          </p:cNvSpPr>
          <p:nvPr>
            <p:ph type="body" idx="1"/>
          </p:nvPr>
        </p:nvSpPr>
        <p:spPr>
          <a:noFill/>
          <a:ln/>
        </p:spPr>
        <p:txBody>
          <a:bodyPr/>
          <a:lstStyle/>
          <a:p>
            <a:pPr eaLnBrk="1" hangingPunct="1">
              <a:spcBef>
                <a:spcPct val="0"/>
              </a:spcBef>
            </a:pPr>
            <a:r>
              <a:rPr lang="en-US" dirty="0" smtClean="0"/>
              <a:t>Use this slide to discuss how company departments can participate in the process of developing a plan.</a:t>
            </a:r>
          </a:p>
          <a:p>
            <a:pPr eaLnBrk="1" hangingPunct="1">
              <a:spcBef>
                <a:spcPct val="0"/>
              </a:spcBef>
            </a:pPr>
            <a:endParaRPr lang="en-US" dirty="0" smtClean="0"/>
          </a:p>
          <a:p>
            <a:pPr eaLnBrk="1" hangingPunct="1">
              <a:spcBef>
                <a:spcPct val="0"/>
              </a:spcBef>
            </a:pPr>
            <a:r>
              <a:rPr lang="en-US" dirty="0" smtClean="0"/>
              <a:t>Who should be driving this?</a:t>
            </a:r>
          </a:p>
          <a:p>
            <a:pPr eaLnBrk="1" hangingPunct="1">
              <a:spcBef>
                <a:spcPct val="0"/>
              </a:spcBef>
            </a:pPr>
            <a:endParaRPr lang="en-US" dirty="0" smtClean="0"/>
          </a:p>
          <a:p>
            <a:pPr eaLnBrk="1" hangingPunct="1">
              <a:spcBef>
                <a:spcPct val="0"/>
              </a:spcBef>
            </a:pPr>
            <a:r>
              <a:rPr lang="en-US" dirty="0" smtClean="0"/>
              <a:t>As travel manager, you are an important component and likely to be the champion to drive the process, but you can’t do it alone.  Communication within all cross-functional areas of the company is critical to having a successful plan.</a:t>
            </a:r>
          </a:p>
          <a:p>
            <a:pPr eaLnBrk="1" hangingPunct="1">
              <a:spcBef>
                <a:spcPct val="0"/>
              </a:spcBef>
            </a:pPr>
            <a:endParaRPr lang="en-US" dirty="0" smtClean="0"/>
          </a:p>
          <a:p>
            <a:pPr eaLnBrk="1" hangingPunct="1">
              <a:spcBef>
                <a:spcPct val="0"/>
              </a:spcBef>
            </a:pPr>
            <a:r>
              <a:rPr lang="en-US" dirty="0" smtClean="0"/>
              <a:t>And getting buy-in from management is essential.</a:t>
            </a:r>
          </a:p>
          <a:p>
            <a:pPr eaLnBrk="1" hangingPunct="1">
              <a:spcBef>
                <a:spcPct val="0"/>
              </a:spcBef>
            </a:pPr>
            <a:endParaRPr lang="en-US" dirty="0" smtClean="0"/>
          </a:p>
          <a:p>
            <a:pPr eaLnBrk="1" hangingPunct="1">
              <a:spcBef>
                <a:spcPct val="0"/>
              </a:spcBef>
            </a:pPr>
            <a:r>
              <a:rPr lang="en-US" dirty="0" smtClean="0"/>
              <a:t>(The resource checklist can help participants begin to think about their internal and external resources.)</a:t>
            </a:r>
          </a:p>
          <a:p>
            <a:pPr eaLnBrk="1" hangingPunct="1">
              <a:spcBef>
                <a:spcPct val="0"/>
              </a:spcBef>
            </a:pPr>
            <a:endParaRPr lang="en-US" dirty="0" smtClean="0"/>
          </a:p>
        </p:txBody>
      </p:sp>
      <p:sp>
        <p:nvSpPr>
          <p:cNvPr id="41987" name="Slide Number Placeholder 3"/>
          <p:cNvSpPr>
            <a:spLocks noGrp="1"/>
          </p:cNvSpPr>
          <p:nvPr>
            <p:ph type="sldNum" sz="quarter" idx="5"/>
          </p:nvPr>
        </p:nvSpPr>
        <p:spPr>
          <a:noFill/>
        </p:spPr>
        <p:txBody>
          <a:bodyPr/>
          <a:lstStyle/>
          <a:p>
            <a:fld id="{07C82635-80EE-4432-A89A-CCE75DABF353}" type="slidenum">
              <a:rPr lang="en-US" smtClean="0"/>
              <a:pPr/>
              <a:t>12</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a:ln/>
        </p:spPr>
      </p:sp>
      <p:sp>
        <p:nvSpPr>
          <p:cNvPr id="44034" name="Notes Placeholder 2"/>
          <p:cNvSpPr>
            <a:spLocks noGrp="1"/>
          </p:cNvSpPr>
          <p:nvPr>
            <p:ph type="body" idx="1"/>
          </p:nvPr>
        </p:nvSpPr>
        <p:spPr>
          <a:noFill/>
          <a:ln/>
        </p:spPr>
        <p:txBody>
          <a:bodyPr/>
          <a:lstStyle/>
          <a:p>
            <a:r>
              <a:rPr lang="en-US" dirty="0" smtClean="0"/>
              <a:t>Read.</a:t>
            </a:r>
          </a:p>
          <a:p>
            <a:endParaRPr lang="en-US" dirty="0" smtClean="0"/>
          </a:p>
          <a:p>
            <a:r>
              <a:rPr lang="en-US" dirty="0" smtClean="0"/>
              <a:t>How do you figure out where you are?</a:t>
            </a:r>
          </a:p>
          <a:p>
            <a:endParaRPr lang="en-US" dirty="0" smtClean="0"/>
          </a:p>
          <a:p>
            <a:r>
              <a:rPr lang="en-US" dirty="0" smtClean="0"/>
              <a:t>How to you figure out where to focus your limited resources (both money and manpower)?</a:t>
            </a:r>
          </a:p>
          <a:p>
            <a:endParaRPr lang="en-US" dirty="0" smtClean="0"/>
          </a:p>
          <a:p>
            <a:r>
              <a:rPr lang="en-US" b="1" dirty="0" smtClean="0">
                <a:solidFill>
                  <a:srgbClr val="C00000"/>
                </a:solidFill>
              </a:rPr>
              <a:t>JR Additional Talking Points:</a:t>
            </a:r>
          </a:p>
          <a:p>
            <a:endParaRPr lang="en-US" dirty="0" smtClean="0">
              <a:solidFill>
                <a:srgbClr val="C00000"/>
              </a:solidFill>
            </a:endParaRPr>
          </a:p>
          <a:p>
            <a:r>
              <a:rPr lang="en-US" dirty="0" smtClean="0">
                <a:solidFill>
                  <a:srgbClr val="C00000"/>
                </a:solidFill>
              </a:rPr>
              <a:t>In 2009, more than 3.5 million international trips were made by employees 25% of which were to high or extreme risk destinations</a:t>
            </a:r>
          </a:p>
          <a:p>
            <a:endParaRPr lang="en-US" dirty="0" smtClean="0">
              <a:solidFill>
                <a:srgbClr val="C00000"/>
              </a:solidFill>
            </a:endParaRPr>
          </a:p>
          <a:p>
            <a:r>
              <a:rPr lang="en-US" dirty="0" smtClean="0">
                <a:solidFill>
                  <a:srgbClr val="C00000"/>
                </a:solidFill>
              </a:rPr>
              <a:t>According to the Visa2008 Global Procure-to-Pay and Commercial Card Best Practices Study, centralizing travel management can reduce costs by as much as 20%</a:t>
            </a:r>
          </a:p>
        </p:txBody>
      </p:sp>
      <p:sp>
        <p:nvSpPr>
          <p:cNvPr id="44035" name="Slide Number Placeholder 3"/>
          <p:cNvSpPr>
            <a:spLocks noGrp="1"/>
          </p:cNvSpPr>
          <p:nvPr>
            <p:ph type="sldNum" sz="quarter" idx="5"/>
          </p:nvPr>
        </p:nvSpPr>
        <p:spPr>
          <a:noFill/>
        </p:spPr>
        <p:txBody>
          <a:bodyPr/>
          <a:lstStyle/>
          <a:p>
            <a:fld id="{EBC9F497-52B2-404F-ABE4-A0B83900FCF9}"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r>
              <a:rPr lang="en-US" dirty="0" smtClean="0"/>
              <a:t>Level 3 is the acceptable baseline.  This is as far as you, as a travel manager, can go on your own.</a:t>
            </a:r>
          </a:p>
          <a:p>
            <a:endParaRPr lang="en-US" dirty="0" smtClean="0"/>
          </a:p>
          <a:p>
            <a:r>
              <a:rPr lang="en-US" dirty="0" smtClean="0"/>
              <a:t>Level 4 gets into a larger corporate risk management program.</a:t>
            </a:r>
          </a:p>
          <a:p>
            <a:endParaRPr lang="en-US" dirty="0" smtClean="0"/>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a:ln/>
        </p:spPr>
      </p:sp>
      <p:sp>
        <p:nvSpPr>
          <p:cNvPr id="48130" name="Notes Placeholder 2"/>
          <p:cNvSpPr>
            <a:spLocks noGrp="1"/>
          </p:cNvSpPr>
          <p:nvPr>
            <p:ph type="body" idx="1"/>
          </p:nvPr>
        </p:nvSpPr>
        <p:spPr>
          <a:noFill/>
          <a:ln/>
        </p:spPr>
        <p:txBody>
          <a:bodyPr/>
          <a:lstStyle/>
          <a:p>
            <a:pPr eaLnBrk="1" hangingPunct="1"/>
            <a:r>
              <a:rPr lang="en-US" dirty="0" smtClean="0"/>
              <a:t>These KPAs drive the program, and each can be running at a different level.</a:t>
            </a:r>
          </a:p>
          <a:p>
            <a:pPr eaLnBrk="1" hangingPunct="1"/>
            <a:endParaRPr lang="en-US" dirty="0" smtClean="0"/>
          </a:p>
          <a:p>
            <a:pPr eaLnBrk="1" hangingPunct="1"/>
            <a:r>
              <a:rPr lang="en-US" dirty="0" smtClean="0"/>
              <a:t>This standard model can be applied to both travel and meetings and event risk.</a:t>
            </a:r>
          </a:p>
          <a:p>
            <a:pPr eaLnBrk="1" hangingPunct="1"/>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smtClean="0">
                <a:solidFill>
                  <a:srgbClr val="C00000"/>
                </a:solidFill>
              </a:rPr>
              <a:t>JR Additional Talking Points:</a:t>
            </a:r>
          </a:p>
          <a:p>
            <a:pPr eaLnBrk="1" hangingPunct="1"/>
            <a:endParaRPr lang="en-US" dirty="0" smtClean="0"/>
          </a:p>
          <a:p>
            <a:pPr eaLnBrk="1" hangingPunct="1"/>
            <a:r>
              <a:rPr lang="en-US" dirty="0" smtClean="0"/>
              <a:t>If you have no plan</a:t>
            </a:r>
            <a:r>
              <a:rPr lang="en-US" baseline="0" dirty="0" smtClean="0"/>
              <a:t> in place start with Response and work into Risk Assessment.  Make sure you have an </a:t>
            </a:r>
            <a:r>
              <a:rPr lang="en-US" baseline="0" smtClean="0"/>
              <a:t>800 number for </a:t>
            </a:r>
            <a:r>
              <a:rPr lang="en-US" baseline="0" dirty="0" smtClean="0"/>
              <a:t>travelers to call for assistance.</a:t>
            </a:r>
            <a:endParaRPr lang="en-US" dirty="0" smtClean="0"/>
          </a:p>
        </p:txBody>
      </p:sp>
      <p:sp>
        <p:nvSpPr>
          <p:cNvPr id="48131" name="Slide Number Placeholder 3"/>
          <p:cNvSpPr>
            <a:spLocks noGrp="1"/>
          </p:cNvSpPr>
          <p:nvPr>
            <p:ph type="sldNum" sz="quarter" idx="5"/>
          </p:nvPr>
        </p:nvSpPr>
        <p:spPr>
          <a:noFill/>
        </p:spPr>
        <p:txBody>
          <a:bodyPr/>
          <a:lstStyle/>
          <a:p>
            <a:fld id="{683DD0C2-B953-4E8B-95BA-937B6F3DA62B}" type="slidenum">
              <a:rPr lang="en-US" smtClean="0"/>
              <a:pPr/>
              <a:t>15</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p:spPr>
        <p:txBody>
          <a:bodyPr/>
          <a:lstStyle/>
          <a:p>
            <a:r>
              <a:rPr lang="en-US" dirty="0" smtClean="0"/>
              <a:t>Now let’s begin to review briefly each of the KPAs in the TRM program. </a:t>
            </a:r>
          </a:p>
          <a:p>
            <a:endParaRPr lang="en-US" dirty="0" smtClean="0"/>
          </a:p>
          <a:p>
            <a:r>
              <a:rPr lang="en-US" b="1" dirty="0" smtClean="0"/>
              <a:t>Policy &amp; Procedures</a:t>
            </a:r>
            <a:r>
              <a:rPr lang="en-US" dirty="0" smtClean="0"/>
              <a:t>:  This is more than just having them.  This is a continual process.  You should perform an annual review of your policies, procedures, insurance, etc.</a:t>
            </a:r>
          </a:p>
          <a:p>
            <a:endParaRPr lang="en-US" dirty="0" smtClean="0"/>
          </a:p>
          <a:p>
            <a:r>
              <a:rPr lang="en-US" b="1" dirty="0" smtClean="0"/>
              <a:t>Training</a:t>
            </a:r>
            <a:r>
              <a:rPr lang="en-US" dirty="0" smtClean="0"/>
              <a:t>:  There is typically a training gap when it comes to meetings. Usually, the only person to receive training is the planner/advisor.  Seldom (if ever) are the attendees trained.  Training must also be a continual process.  When it comes to crisis management team training, when is the last time the team got together?  Do you do drills or table-top exercises?</a:t>
            </a:r>
          </a:p>
        </p:txBody>
      </p:sp>
      <p:sp>
        <p:nvSpPr>
          <p:cNvPr id="50179" name="Slide Number Placeholder 3"/>
          <p:cNvSpPr>
            <a:spLocks noGrp="1"/>
          </p:cNvSpPr>
          <p:nvPr>
            <p:ph type="sldNum" sz="quarter" idx="5"/>
          </p:nvPr>
        </p:nvSpPr>
        <p:spPr>
          <a:noFill/>
        </p:spPr>
        <p:txBody>
          <a:bodyPr/>
          <a:lstStyle/>
          <a:p>
            <a:fld id="{562F2F0F-DE11-4C88-A76A-69F7B6DD1B43}" type="slidenum">
              <a:rPr lang="en-US" smtClean="0"/>
              <a:pPr/>
              <a:t>16</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a:ln/>
        </p:spPr>
      </p:sp>
      <p:sp>
        <p:nvSpPr>
          <p:cNvPr id="52226" name="Notes Placeholder 2"/>
          <p:cNvSpPr>
            <a:spLocks noGrp="1"/>
          </p:cNvSpPr>
          <p:nvPr>
            <p:ph type="body" idx="1"/>
          </p:nvPr>
        </p:nvSpPr>
        <p:spPr>
          <a:noFill/>
          <a:ln/>
        </p:spPr>
        <p:txBody>
          <a:bodyPr/>
          <a:lstStyle/>
          <a:p>
            <a:pPr eaLnBrk="1" hangingPunct="1"/>
            <a:r>
              <a:rPr lang="en-US" b="1" dirty="0" smtClean="0"/>
              <a:t>Risk Assessment</a:t>
            </a:r>
            <a:r>
              <a:rPr lang="en-US" dirty="0" smtClean="0"/>
              <a:t>:  Example of Bruce going to the Antarctic.  He will need appropriate clothing, food, shelter.  Does he realize that it’s going to be really cold?</a:t>
            </a:r>
          </a:p>
          <a:p>
            <a:pPr eaLnBrk="1" hangingPunct="1"/>
            <a:endParaRPr lang="en-US" dirty="0" smtClean="0"/>
          </a:p>
          <a:p>
            <a:pPr eaLnBrk="1" hangingPunct="1"/>
            <a:r>
              <a:rPr lang="en-US" b="1" dirty="0" smtClean="0"/>
              <a:t>Risk Monitoring</a:t>
            </a:r>
            <a:r>
              <a:rPr lang="en-US" dirty="0" smtClean="0"/>
              <a:t>:  There is a storm coming.  Do we pull Bruce out or deal with the storm? When monitoring indicates that there is a need to act, are you ready to respond? </a:t>
            </a:r>
          </a:p>
        </p:txBody>
      </p:sp>
      <p:sp>
        <p:nvSpPr>
          <p:cNvPr id="52227" name="Slide Number Placeholder 3"/>
          <p:cNvSpPr>
            <a:spLocks noGrp="1"/>
          </p:cNvSpPr>
          <p:nvPr>
            <p:ph type="sldNum" sz="quarter" idx="5"/>
          </p:nvPr>
        </p:nvSpPr>
        <p:spPr>
          <a:noFill/>
        </p:spPr>
        <p:txBody>
          <a:bodyPr/>
          <a:lstStyle/>
          <a:p>
            <a:fld id="{EB65F91F-4376-4A6A-8F75-07FA5DCF201B}" type="slidenum">
              <a:rPr lang="en-US" smtClean="0"/>
              <a:pPr/>
              <a:t>17</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a:ln/>
        </p:spPr>
      </p:sp>
      <p:sp>
        <p:nvSpPr>
          <p:cNvPr id="54274" name="Notes Placeholder 2"/>
          <p:cNvSpPr>
            <a:spLocks noGrp="1"/>
          </p:cNvSpPr>
          <p:nvPr>
            <p:ph type="body" idx="1"/>
          </p:nvPr>
        </p:nvSpPr>
        <p:spPr>
          <a:noFill/>
          <a:ln/>
        </p:spPr>
        <p:txBody>
          <a:bodyPr/>
          <a:lstStyle/>
          <a:p>
            <a:pPr eaLnBrk="1" hangingPunct="1"/>
            <a:r>
              <a:rPr lang="en-US" b="1" dirty="0" smtClean="0"/>
              <a:t>Notification</a:t>
            </a:r>
            <a:r>
              <a:rPr lang="en-US" dirty="0" smtClean="0"/>
              <a:t>:  I know about some bad things.  Who do I tell and how?  What if the person I need to contact isn’t there?  Is there a backup?</a:t>
            </a:r>
          </a:p>
          <a:p>
            <a:pPr eaLnBrk="1" hangingPunct="1"/>
            <a:endParaRPr lang="en-US" dirty="0" smtClean="0"/>
          </a:p>
          <a:p>
            <a:pPr eaLnBrk="1" hangingPunct="1"/>
            <a:r>
              <a:rPr lang="en-US" b="1" dirty="0" smtClean="0"/>
              <a:t>Data Management</a:t>
            </a:r>
            <a:r>
              <a:rPr lang="en-US" dirty="0" smtClean="0"/>
              <a:t>:  If only 80% of the travel data is collected and 20% is missing or inaccurate, that 20% is likely where the problem will be.  Contact information is often an issue.  Do you know where they are staying?  Do you know who they are visiting?</a:t>
            </a:r>
          </a:p>
          <a:p>
            <a:pPr eaLnBrk="1" hangingPunct="1"/>
            <a:endParaRPr lang="en-US" dirty="0" smtClean="0"/>
          </a:p>
          <a:p>
            <a:pPr eaLnBrk="1" hangingPunct="1"/>
            <a:r>
              <a:rPr lang="en-US" dirty="0" smtClean="0"/>
              <a:t>Every time something happens in the world (earthquake, storm, bombing) that is an opportunity for you, as a travel manager, to reinforce what should be done should that type of event occur.</a:t>
            </a:r>
          </a:p>
        </p:txBody>
      </p:sp>
      <p:sp>
        <p:nvSpPr>
          <p:cNvPr id="54275" name="Slide Number Placeholder 3"/>
          <p:cNvSpPr>
            <a:spLocks noGrp="1"/>
          </p:cNvSpPr>
          <p:nvPr>
            <p:ph type="sldNum" sz="quarter" idx="5"/>
          </p:nvPr>
        </p:nvSpPr>
        <p:spPr>
          <a:noFill/>
        </p:spPr>
        <p:txBody>
          <a:bodyPr/>
          <a:lstStyle/>
          <a:p>
            <a:fld id="{A6D9F444-C0C8-49A9-BDF3-04B453849A9A}" type="slidenum">
              <a:rPr lang="en-US" smtClean="0"/>
              <a:pPr/>
              <a:t>18</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a:ln/>
        </p:spPr>
      </p:sp>
      <p:sp>
        <p:nvSpPr>
          <p:cNvPr id="56322" name="Slide Number Placeholder 3"/>
          <p:cNvSpPr txBox="1">
            <a:spLocks noGrp="1"/>
          </p:cNvSpPr>
          <p:nvPr/>
        </p:nvSpPr>
        <p:spPr bwMode="auto">
          <a:xfrm>
            <a:off x="3884613" y="8829967"/>
            <a:ext cx="2971800" cy="464820"/>
          </a:xfrm>
          <a:prstGeom prst="rect">
            <a:avLst/>
          </a:prstGeom>
          <a:noFill/>
          <a:ln w="9525">
            <a:noFill/>
            <a:miter lim="800000"/>
            <a:headEnd/>
            <a:tailEnd/>
          </a:ln>
        </p:spPr>
        <p:txBody>
          <a:bodyPr anchor="b"/>
          <a:lstStyle/>
          <a:p>
            <a:pPr algn="r"/>
            <a:fld id="{C5F4C913-AF27-4194-9C9D-6770894A6437}" type="slidenum">
              <a:rPr lang="en-US" sz="1200"/>
              <a:pPr algn="r"/>
              <a:t>19</a:t>
            </a:fld>
            <a:endParaRPr lang="en-US" sz="1200" dirty="0"/>
          </a:p>
        </p:txBody>
      </p:sp>
      <p:sp>
        <p:nvSpPr>
          <p:cNvPr id="56323" name="Rectangle 5"/>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p:spPr>
        <p:txBody>
          <a:bodyPr/>
          <a:lstStyle/>
          <a:p>
            <a:pPr eaLnBrk="1" hangingPunct="1"/>
            <a:r>
              <a:rPr lang="en-US" dirty="0" smtClean="0"/>
              <a:t>The risks arising from natural disasters, accidents, illness, and terrorism are nothing new – they are as old as time.  However, business disruptions impact more businesses globally today than ever before. (Speak about trending, not about specific travel manager responsibility yet.)</a:t>
            </a:r>
          </a:p>
          <a:p>
            <a:pPr eaLnBrk="1" hangingPunct="1"/>
            <a:r>
              <a:rPr lang="en-US" dirty="0" smtClean="0"/>
              <a:t>In addition, there is more media awareness today about not only the types of threats, but also their increasing frequency and severity.  </a:t>
            </a:r>
          </a:p>
          <a:p>
            <a:pPr eaLnBrk="1" hangingPunct="1"/>
            <a:r>
              <a:rPr lang="en-US" dirty="0" smtClean="0"/>
              <a:t>We must realize and deal with the “new normal”.</a:t>
            </a:r>
          </a:p>
          <a:p>
            <a:pPr eaLnBrk="1" hangingPunct="1"/>
            <a:endParaRPr lang="en-US" dirty="0" smtClean="0"/>
          </a:p>
          <a:p>
            <a:pPr eaLnBrk="1" hangingPunct="1"/>
            <a:r>
              <a:rPr lang="en-US" b="1" dirty="0" smtClean="0">
                <a:solidFill>
                  <a:srgbClr val="C00000"/>
                </a:solidFill>
              </a:rPr>
              <a:t>JR Additional Talking Points:</a:t>
            </a:r>
          </a:p>
          <a:p>
            <a:pPr eaLnBrk="1" hangingPunct="1"/>
            <a:endParaRPr lang="en-US" dirty="0" smtClean="0">
              <a:solidFill>
                <a:srgbClr val="C00000"/>
              </a:solidFill>
            </a:endParaRPr>
          </a:p>
          <a:p>
            <a:pPr eaLnBrk="1" hangingPunct="1"/>
            <a:r>
              <a:rPr lang="en-US" dirty="0" smtClean="0">
                <a:solidFill>
                  <a:srgbClr val="C00000"/>
                </a:solidFill>
              </a:rPr>
              <a:t>Snapshot</a:t>
            </a:r>
            <a:r>
              <a:rPr lang="en-US" baseline="0" dirty="0" smtClean="0">
                <a:solidFill>
                  <a:srgbClr val="C00000"/>
                </a:solidFill>
              </a:rPr>
              <a:t> of some of the </a:t>
            </a:r>
            <a:r>
              <a:rPr lang="en-US" dirty="0" smtClean="0">
                <a:solidFill>
                  <a:srgbClr val="C00000"/>
                </a:solidFill>
              </a:rPr>
              <a:t>2011</a:t>
            </a:r>
            <a:r>
              <a:rPr lang="en-US" baseline="0" dirty="0" smtClean="0">
                <a:solidFill>
                  <a:srgbClr val="C00000"/>
                </a:solidFill>
              </a:rPr>
              <a:t> world events:</a:t>
            </a:r>
          </a:p>
          <a:p>
            <a:pPr eaLnBrk="1" hangingPunct="1"/>
            <a:endParaRPr lang="en-US" baseline="0" dirty="0" smtClean="0">
              <a:solidFill>
                <a:srgbClr val="C00000"/>
              </a:solidFill>
            </a:endParaRPr>
          </a:p>
          <a:p>
            <a:pPr marL="0" indent="-274320" eaLnBrk="1" hangingPunct="1">
              <a:buFont typeface="Arial" pitchFamily="34" charset="0"/>
              <a:buChar char="•"/>
            </a:pPr>
            <a:r>
              <a:rPr lang="en-US" b="0" u="sng" dirty="0" smtClean="0">
                <a:solidFill>
                  <a:srgbClr val="003399"/>
                </a:solidFill>
              </a:rPr>
              <a:t>January to March </a:t>
            </a:r>
            <a:r>
              <a:rPr lang="en-US" dirty="0" smtClean="0">
                <a:solidFill>
                  <a:srgbClr val="C00000"/>
                </a:solidFill>
              </a:rPr>
              <a:t>– civil unrest throughout Tunisia, Egypt, Bahrain</a:t>
            </a:r>
            <a:r>
              <a:rPr lang="en-US" baseline="0" dirty="0" smtClean="0">
                <a:solidFill>
                  <a:srgbClr val="C00000"/>
                </a:solidFill>
              </a:rPr>
              <a:t> and Libya leading to a number of medical, security and travel concerns.  Unrest still going on today.</a:t>
            </a:r>
          </a:p>
          <a:p>
            <a:pPr marL="0" indent="-274320" eaLnBrk="1" hangingPunct="1">
              <a:buFont typeface="Arial" pitchFamily="34" charset="0"/>
              <a:buChar char="•"/>
            </a:pPr>
            <a:r>
              <a:rPr lang="en-US" b="0" u="sng" baseline="0" dirty="0" smtClean="0">
                <a:solidFill>
                  <a:srgbClr val="003399"/>
                </a:solidFill>
              </a:rPr>
              <a:t>February</a:t>
            </a:r>
            <a:r>
              <a:rPr lang="en-US" baseline="0" dirty="0" smtClean="0">
                <a:solidFill>
                  <a:srgbClr val="C00000"/>
                </a:solidFill>
              </a:rPr>
              <a:t> – earthquake struck New Zealand causing extensive damage</a:t>
            </a:r>
          </a:p>
          <a:p>
            <a:pPr marL="0" indent="-274320" eaLnBrk="1" hangingPunct="1">
              <a:buFont typeface="Arial" pitchFamily="34" charset="0"/>
              <a:buChar char="•"/>
            </a:pPr>
            <a:r>
              <a:rPr lang="en-US" u="sng" baseline="0" dirty="0" smtClean="0">
                <a:solidFill>
                  <a:srgbClr val="003399"/>
                </a:solidFill>
              </a:rPr>
              <a:t>March</a:t>
            </a:r>
            <a:r>
              <a:rPr lang="en-US" baseline="0" dirty="0" smtClean="0">
                <a:solidFill>
                  <a:srgbClr val="C00000"/>
                </a:solidFill>
              </a:rPr>
              <a:t> – earthquake and subsequent </a:t>
            </a:r>
            <a:r>
              <a:rPr lang="en-US" baseline="0" dirty="0" err="1" smtClean="0">
                <a:solidFill>
                  <a:srgbClr val="C00000"/>
                </a:solidFill>
              </a:rPr>
              <a:t>tusunami</a:t>
            </a:r>
            <a:r>
              <a:rPr lang="en-US" baseline="0" dirty="0" smtClean="0">
                <a:solidFill>
                  <a:srgbClr val="C00000"/>
                </a:solidFill>
              </a:rPr>
              <a:t> struck the north coast of Japan, creating a nuclear disaster</a:t>
            </a:r>
          </a:p>
          <a:p>
            <a:pPr marL="0" indent="-274320" eaLnBrk="1" hangingPunct="1">
              <a:buFont typeface="Arial" pitchFamily="34" charset="0"/>
              <a:buChar char="•"/>
            </a:pPr>
            <a:r>
              <a:rPr lang="en-US" u="sng" baseline="0" dirty="0" smtClean="0">
                <a:solidFill>
                  <a:srgbClr val="003399"/>
                </a:solidFill>
              </a:rPr>
              <a:t>May </a:t>
            </a:r>
            <a:r>
              <a:rPr lang="en-US" baseline="0" dirty="0" smtClean="0">
                <a:solidFill>
                  <a:srgbClr val="C00000"/>
                </a:solidFill>
              </a:rPr>
              <a:t>– E. coli outbreak yielded 3,600 cases and 40 deaths across Germany</a:t>
            </a:r>
          </a:p>
          <a:p>
            <a:pPr marL="0" indent="-274320" eaLnBrk="1" hangingPunct="1">
              <a:buFont typeface="Arial" pitchFamily="34" charset="0"/>
              <a:buChar char="•"/>
            </a:pPr>
            <a:endParaRPr lang="en-US" baseline="0" dirty="0" smtClean="0">
              <a:solidFill>
                <a:srgbClr val="C00000"/>
              </a:solidFill>
            </a:endParaRPr>
          </a:p>
          <a:p>
            <a:pPr marL="0" indent="-274320" eaLnBrk="1" hangingPunct="1">
              <a:buFont typeface="Arial" pitchFamily="34" charset="0"/>
              <a:buNone/>
            </a:pPr>
            <a:r>
              <a:rPr lang="en-US" dirty="0" smtClean="0">
                <a:solidFill>
                  <a:srgbClr val="C00000"/>
                </a:solidFill>
              </a:rPr>
              <a:t>To more recent events:</a:t>
            </a:r>
          </a:p>
          <a:p>
            <a:pPr marL="0" indent="-274320" eaLnBrk="1" hangingPunct="1">
              <a:buFont typeface="Arial" pitchFamily="34" charset="0"/>
              <a:buChar char="•"/>
            </a:pPr>
            <a:r>
              <a:rPr lang="en-US" u="sng" dirty="0" smtClean="0">
                <a:solidFill>
                  <a:srgbClr val="003399"/>
                </a:solidFill>
              </a:rPr>
              <a:t>August</a:t>
            </a:r>
            <a:r>
              <a:rPr lang="en-US" dirty="0" smtClean="0">
                <a:solidFill>
                  <a:srgbClr val="C00000"/>
                </a:solidFill>
              </a:rPr>
              <a:t> – Hurricane Irene impacting most of the East coast causing major</a:t>
            </a:r>
            <a:r>
              <a:rPr lang="en-US" baseline="0" dirty="0" smtClean="0">
                <a:solidFill>
                  <a:srgbClr val="C00000"/>
                </a:solidFill>
              </a:rPr>
              <a:t> travel disruptions</a:t>
            </a:r>
          </a:p>
          <a:p>
            <a:pPr marL="914400" lvl="2" indent="-274320" eaLnBrk="1" hangingPunct="1">
              <a:buFont typeface="Arial" pitchFamily="34" charset="0"/>
              <a:buNone/>
            </a:pPr>
            <a:r>
              <a:rPr lang="en-US" baseline="0" dirty="0" smtClean="0">
                <a:solidFill>
                  <a:srgbClr val="C00000"/>
                </a:solidFill>
              </a:rPr>
              <a:t>– 5.8 Earthquake in Virginia </a:t>
            </a:r>
            <a:endParaRPr lang="en-US" dirty="0" smtClean="0">
              <a:solidFill>
                <a:srgbClr val="C00000"/>
              </a:solidFill>
            </a:endParaRPr>
          </a:p>
        </p:txBody>
      </p:sp>
      <p:sp>
        <p:nvSpPr>
          <p:cNvPr id="21507" name="Slide Number Placeholder 3"/>
          <p:cNvSpPr>
            <a:spLocks noGrp="1"/>
          </p:cNvSpPr>
          <p:nvPr>
            <p:ph type="sldNum" sz="quarter" idx="5"/>
          </p:nvPr>
        </p:nvSpPr>
        <p:spPr>
          <a:noFill/>
        </p:spPr>
        <p:txBody>
          <a:bodyPr/>
          <a:lstStyle/>
          <a:p>
            <a:fld id="{586192AB-F4FF-4138-83AA-D98A06DFDE04}" type="slidenum">
              <a:rPr lang="en-US" smtClean="0"/>
              <a:pPr/>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rPr>
              <a:t>JR Additional Talking Points:</a:t>
            </a:r>
          </a:p>
          <a:p>
            <a:endParaRPr lang="en-US" dirty="0" smtClean="0"/>
          </a:p>
          <a:p>
            <a:r>
              <a:rPr lang="en-US" dirty="0" smtClean="0">
                <a:solidFill>
                  <a:srgbClr val="C00000"/>
                </a:solidFill>
              </a:rPr>
              <a:t>Do</a:t>
            </a:r>
            <a:r>
              <a:rPr lang="en-US" baseline="0" dirty="0" smtClean="0">
                <a:solidFill>
                  <a:srgbClr val="C00000"/>
                </a:solidFill>
              </a:rPr>
              <a:t> not wait for an emergency to establish policies and revisions </a:t>
            </a:r>
          </a:p>
          <a:p>
            <a:pPr indent="-274320">
              <a:buFont typeface="Arial" pitchFamily="34" charset="0"/>
              <a:buChar char="•"/>
            </a:pPr>
            <a:r>
              <a:rPr lang="en-US" baseline="0" dirty="0" smtClean="0">
                <a:solidFill>
                  <a:srgbClr val="C00000"/>
                </a:solidFill>
              </a:rPr>
              <a:t>Recognize that there is a need</a:t>
            </a:r>
          </a:p>
          <a:p>
            <a:pPr indent="-274320">
              <a:buFont typeface="Arial" pitchFamily="34" charset="0"/>
              <a:buChar char="•"/>
            </a:pPr>
            <a:r>
              <a:rPr lang="en-US" baseline="0" dirty="0" smtClean="0">
                <a:solidFill>
                  <a:srgbClr val="C00000"/>
                </a:solidFill>
              </a:rPr>
              <a:t>Obtain buy-in form executive leadership</a:t>
            </a:r>
          </a:p>
          <a:p>
            <a:pPr indent="-274320">
              <a:buFont typeface="Arial" pitchFamily="34" charset="0"/>
              <a:buChar char="•"/>
            </a:pPr>
            <a:r>
              <a:rPr lang="en-US" baseline="0" dirty="0" smtClean="0">
                <a:solidFill>
                  <a:srgbClr val="C00000"/>
                </a:solidFill>
              </a:rPr>
              <a:t>Develop &amp; implement policies and procedures – they must be flexible to adapt to specific crises</a:t>
            </a:r>
          </a:p>
          <a:p>
            <a:pPr indent="-274320">
              <a:buFont typeface="Arial" pitchFamily="34" charset="0"/>
              <a:buChar char="•"/>
            </a:pPr>
            <a:r>
              <a:rPr lang="en-US" baseline="0" dirty="0" smtClean="0">
                <a:solidFill>
                  <a:srgbClr val="C00000"/>
                </a:solidFill>
              </a:rPr>
              <a:t>Select providers that can assist the organization during a crisis, at Travel Guard we provide 24/7 assistance and in most cases act as the first point of contacts for a lot of our accounts.  Need to establish this Single Point of Contact.</a:t>
            </a:r>
          </a:p>
          <a:p>
            <a:pPr indent="-274320">
              <a:buFont typeface="Arial" pitchFamily="34" charset="0"/>
              <a:buChar char="•"/>
            </a:pPr>
            <a:endParaRPr lang="en-US" dirty="0" smtClean="0">
              <a:solidFill>
                <a:srgbClr val="C00000"/>
              </a:solidFill>
            </a:endParaRPr>
          </a:p>
          <a:p>
            <a:pPr>
              <a:buFont typeface="Arial" pitchFamily="34" charset="0"/>
              <a:buChar char="•"/>
            </a:pPr>
            <a:endParaRPr lang="en-US" dirty="0" smtClean="0">
              <a:solidFill>
                <a:srgbClr val="C00000"/>
              </a:solidFill>
            </a:endParaRPr>
          </a:p>
          <a:p>
            <a:endParaRPr lang="en-US" dirty="0" smtClean="0">
              <a:solidFill>
                <a:srgbClr val="C00000"/>
              </a:solidFill>
            </a:endParaRPr>
          </a:p>
        </p:txBody>
      </p:sp>
      <p:sp>
        <p:nvSpPr>
          <p:cNvPr id="4" name="Slide Number Placeholder 3"/>
          <p:cNvSpPr>
            <a:spLocks noGrp="1"/>
          </p:cNvSpPr>
          <p:nvPr>
            <p:ph type="sldNum" sz="quarter" idx="10"/>
          </p:nvPr>
        </p:nvSpPr>
        <p:spPr/>
        <p:txBody>
          <a:bodyPr/>
          <a:lstStyle/>
          <a:p>
            <a:pPr>
              <a:defRPr/>
            </a:pPr>
            <a:fld id="{92CCB3AF-7E04-4D1C-B9B7-D787433147B2}"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rPr>
              <a:t>JR Additional Talking Points:</a:t>
            </a:r>
          </a:p>
          <a:p>
            <a:endParaRPr lang="en-US" dirty="0" smtClean="0"/>
          </a:p>
          <a:p>
            <a:r>
              <a:rPr lang="en-US" dirty="0" smtClean="0">
                <a:solidFill>
                  <a:srgbClr val="C00000"/>
                </a:solidFill>
              </a:rPr>
              <a:t>Assistance providers can help you manage this and you will want to build this into your travel risk management plan. </a:t>
            </a:r>
          </a:p>
          <a:p>
            <a:r>
              <a:rPr lang="en-US" dirty="0" smtClean="0">
                <a:solidFill>
                  <a:srgbClr val="C00000"/>
                </a:solidFill>
              </a:rPr>
              <a:t> </a:t>
            </a:r>
          </a:p>
          <a:p>
            <a:r>
              <a:rPr lang="en-US" dirty="0" smtClean="0">
                <a:solidFill>
                  <a:srgbClr val="C00000"/>
                </a:solidFill>
              </a:rPr>
              <a:t>For example, most providers provide a Secure Members Website where you can store emergency contact information for those key individuals that should be contacted during an emergency.  </a:t>
            </a:r>
          </a:p>
          <a:p>
            <a:endParaRPr lang="en-US" dirty="0" smtClean="0">
              <a:solidFill>
                <a:srgbClr val="C00000"/>
              </a:solidFill>
            </a:endParaRPr>
          </a:p>
          <a:p>
            <a:r>
              <a:rPr lang="en-US" dirty="0" smtClean="0">
                <a:solidFill>
                  <a:srgbClr val="C00000"/>
                </a:solidFill>
              </a:rPr>
              <a:t>Having this information in a central location makes it accessible to your travelers and in most cases this information can be automatically updated into your Assistance provider’s database so that the information is readily available in the event of an emergency.</a:t>
            </a:r>
            <a:endParaRPr lang="en-US" dirty="0">
              <a:solidFill>
                <a:srgbClr val="C00000"/>
              </a:solidFill>
            </a:endParaRPr>
          </a:p>
        </p:txBody>
      </p:sp>
      <p:sp>
        <p:nvSpPr>
          <p:cNvPr id="4" name="Slide Number Placeholder 3"/>
          <p:cNvSpPr>
            <a:spLocks noGrp="1"/>
          </p:cNvSpPr>
          <p:nvPr>
            <p:ph type="sldNum" sz="quarter" idx="10"/>
          </p:nvPr>
        </p:nvSpPr>
        <p:spPr/>
        <p:txBody>
          <a:bodyPr/>
          <a:lstStyle/>
          <a:p>
            <a:pPr>
              <a:defRPr/>
            </a:pPr>
            <a:fld id="{92CCB3AF-7E04-4D1C-B9B7-D787433147B2}"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rPr>
              <a:t>JR Additional Talking Points:</a:t>
            </a:r>
          </a:p>
          <a:p>
            <a:endParaRPr lang="en-US" dirty="0" smtClean="0"/>
          </a:p>
          <a:p>
            <a:r>
              <a:rPr lang="en-US" dirty="0" smtClean="0">
                <a:solidFill>
                  <a:srgbClr val="C00000"/>
                </a:solidFill>
              </a:rPr>
              <a:t>Important to work with an Assistance Company that is available 24/7 to serve as your single point of contact.  </a:t>
            </a:r>
          </a:p>
          <a:p>
            <a:r>
              <a:rPr lang="en-US" dirty="0" smtClean="0">
                <a:solidFill>
                  <a:srgbClr val="C00000"/>
                </a:solidFill>
              </a:rPr>
              <a:t>Assistance company will be the liaison between the traveler and primary contacts within the company.</a:t>
            </a:r>
            <a:endParaRPr lang="en-US" dirty="0">
              <a:solidFill>
                <a:srgbClr val="C00000"/>
              </a:solidFill>
            </a:endParaRPr>
          </a:p>
        </p:txBody>
      </p:sp>
      <p:sp>
        <p:nvSpPr>
          <p:cNvPr id="4" name="Slide Number Placeholder 3"/>
          <p:cNvSpPr>
            <a:spLocks noGrp="1"/>
          </p:cNvSpPr>
          <p:nvPr>
            <p:ph type="sldNum" sz="quarter" idx="10"/>
          </p:nvPr>
        </p:nvSpPr>
        <p:spPr/>
        <p:txBody>
          <a:bodyPr/>
          <a:lstStyle/>
          <a:p>
            <a:pPr>
              <a:defRPr/>
            </a:pPr>
            <a:fld id="{92CCB3AF-7E04-4D1C-B9B7-D787433147B2}"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rPr>
              <a:t>JR Additional Talking Points:</a:t>
            </a:r>
          </a:p>
          <a:p>
            <a:endParaRPr lang="en-US" dirty="0" smtClean="0"/>
          </a:p>
          <a:p>
            <a:r>
              <a:rPr lang="en-US" dirty="0" smtClean="0">
                <a:solidFill>
                  <a:srgbClr val="C00000"/>
                </a:solidFill>
              </a:rPr>
              <a:t>Important to utilize multiple methods of communication, which can be coordinated through an Assistance or Security provider.</a:t>
            </a:r>
          </a:p>
          <a:p>
            <a:endParaRPr lang="en-US" dirty="0" smtClean="0">
              <a:solidFill>
                <a:srgbClr val="C00000"/>
              </a:solidFill>
            </a:endParaRPr>
          </a:p>
          <a:p>
            <a:r>
              <a:rPr lang="en-US" b="1" dirty="0" smtClean="0">
                <a:solidFill>
                  <a:srgbClr val="C00000"/>
                </a:solidFill>
              </a:rPr>
              <a:t>Egypt Crisis:</a:t>
            </a:r>
            <a:r>
              <a:rPr lang="en-US" b="1" dirty="0">
                <a:solidFill>
                  <a:srgbClr val="C00000"/>
                </a:solidFill>
              </a:rPr>
              <a:t> </a:t>
            </a:r>
            <a:r>
              <a:rPr lang="en-US" dirty="0" smtClean="0">
                <a:solidFill>
                  <a:srgbClr val="C00000"/>
                </a:solidFill>
              </a:rPr>
              <a:t>internet and mobile phone communications were shut down</a:t>
            </a:r>
          </a:p>
          <a:p>
            <a:pPr>
              <a:buFont typeface="Arial" pitchFamily="34" charset="0"/>
              <a:buChar char="•"/>
            </a:pPr>
            <a:r>
              <a:rPr lang="en-US" dirty="0" smtClean="0">
                <a:solidFill>
                  <a:srgbClr val="C00000"/>
                </a:solidFill>
              </a:rPr>
              <a:t>Travel Guard and our Security provider were able to use on-the-ground relations and satellite phones to locate our clients</a:t>
            </a:r>
          </a:p>
          <a:p>
            <a:pPr>
              <a:buFont typeface="Arial" pitchFamily="34" charset="0"/>
              <a:buChar char="•"/>
            </a:pPr>
            <a:endParaRPr lang="en-US" dirty="0" smtClean="0">
              <a:solidFill>
                <a:srgbClr val="C00000"/>
              </a:solidFill>
            </a:endParaRPr>
          </a:p>
          <a:p>
            <a:r>
              <a:rPr lang="en-US" b="1" dirty="0" smtClean="0">
                <a:solidFill>
                  <a:srgbClr val="C00000"/>
                </a:solidFill>
              </a:rPr>
              <a:t>Haiti Earthquake: </a:t>
            </a:r>
            <a:r>
              <a:rPr lang="en-US" dirty="0" smtClean="0">
                <a:solidFill>
                  <a:srgbClr val="C00000"/>
                </a:solidFill>
              </a:rPr>
              <a:t>situation was much more severe, cell towers were destroyed</a:t>
            </a:r>
          </a:p>
          <a:p>
            <a:pPr>
              <a:buFont typeface="Arial" pitchFamily="34" charset="0"/>
              <a:buChar char="•"/>
            </a:pPr>
            <a:r>
              <a:rPr lang="en-US" dirty="0" smtClean="0">
                <a:solidFill>
                  <a:srgbClr val="C00000"/>
                </a:solidFill>
              </a:rPr>
              <a:t>Travel Guard used other means of communication such as Facebook and Skype </a:t>
            </a:r>
          </a:p>
          <a:p>
            <a:pPr>
              <a:buFont typeface="Arial" pitchFamily="34" charset="0"/>
              <a:buChar char="•"/>
            </a:pPr>
            <a:endParaRPr lang="en-US" dirty="0" smtClean="0"/>
          </a:p>
          <a:p>
            <a:pPr>
              <a:buFont typeface="Arial" pitchFamily="34" charset="0"/>
              <a:buChar char="•"/>
            </a:pPr>
            <a:endParaRPr lang="en-US" dirty="0" smtClean="0"/>
          </a:p>
        </p:txBody>
      </p:sp>
      <p:sp>
        <p:nvSpPr>
          <p:cNvPr id="4" name="Slide Number Placeholder 3"/>
          <p:cNvSpPr>
            <a:spLocks noGrp="1"/>
          </p:cNvSpPr>
          <p:nvPr>
            <p:ph type="sldNum" sz="quarter" idx="10"/>
          </p:nvPr>
        </p:nvSpPr>
        <p:spPr/>
        <p:txBody>
          <a:bodyPr/>
          <a:lstStyle/>
          <a:p>
            <a:pPr>
              <a:defRPr/>
            </a:pPr>
            <a:fld id="{92CCB3AF-7E04-4D1C-B9B7-D787433147B2}"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rPr>
              <a:t>JR Additional Talking Points:</a:t>
            </a:r>
          </a:p>
          <a:p>
            <a:endParaRPr lang="en-US" dirty="0" smtClean="0"/>
          </a:p>
          <a:p>
            <a:r>
              <a:rPr lang="en-US" dirty="0" smtClean="0">
                <a:solidFill>
                  <a:srgbClr val="C00000"/>
                </a:solidFill>
              </a:rPr>
              <a:t>Communication and Training is key – need to make sure that everyone is familiar with the corporate crisis management procedures and what to do in an emergency.</a:t>
            </a:r>
          </a:p>
          <a:p>
            <a:endParaRPr lang="en-US" dirty="0" smtClean="0">
              <a:solidFill>
                <a:srgbClr val="C00000"/>
              </a:solidFill>
            </a:endParaRPr>
          </a:p>
          <a:p>
            <a:r>
              <a:rPr lang="en-US" dirty="0" smtClean="0">
                <a:solidFill>
                  <a:srgbClr val="C00000"/>
                </a:solidFill>
              </a:rPr>
              <a:t>By centralizing everything to a single point of contact will make the communication and coordination more manageable during an emergency. </a:t>
            </a:r>
          </a:p>
          <a:p>
            <a:endParaRPr lang="en-US" dirty="0" smtClean="0">
              <a:solidFill>
                <a:srgbClr val="C00000"/>
              </a:solidFill>
            </a:endParaRPr>
          </a:p>
          <a:p>
            <a:r>
              <a:rPr lang="en-US" dirty="0" smtClean="0">
                <a:solidFill>
                  <a:srgbClr val="C00000"/>
                </a:solidFill>
              </a:rPr>
              <a:t>Key participants for a successful program include:</a:t>
            </a:r>
          </a:p>
          <a:p>
            <a:pPr indent="-274320">
              <a:buFont typeface="Arial" pitchFamily="34" charset="0"/>
              <a:buChar char="•"/>
            </a:pPr>
            <a:r>
              <a:rPr lang="en-US" dirty="0" smtClean="0">
                <a:solidFill>
                  <a:srgbClr val="C00000"/>
                </a:solidFill>
              </a:rPr>
              <a:t>Travel Manager / Department</a:t>
            </a:r>
          </a:p>
          <a:p>
            <a:pPr indent="-274320">
              <a:buFont typeface="Arial" pitchFamily="34" charset="0"/>
              <a:buChar char="•"/>
            </a:pPr>
            <a:r>
              <a:rPr lang="en-US" dirty="0" smtClean="0">
                <a:solidFill>
                  <a:srgbClr val="C00000"/>
                </a:solidFill>
              </a:rPr>
              <a:t>Security</a:t>
            </a:r>
          </a:p>
          <a:p>
            <a:pPr indent="-274320">
              <a:buFont typeface="Arial" pitchFamily="34" charset="0"/>
              <a:buChar char="•"/>
            </a:pPr>
            <a:r>
              <a:rPr lang="en-US" dirty="0" smtClean="0">
                <a:solidFill>
                  <a:srgbClr val="C00000"/>
                </a:solidFill>
              </a:rPr>
              <a:t>Legal</a:t>
            </a:r>
          </a:p>
          <a:p>
            <a:pPr indent="-274320">
              <a:buFont typeface="Arial" pitchFamily="34" charset="0"/>
              <a:buChar char="•"/>
            </a:pPr>
            <a:r>
              <a:rPr lang="en-US" dirty="0" smtClean="0">
                <a:solidFill>
                  <a:srgbClr val="C00000"/>
                </a:solidFill>
              </a:rPr>
              <a:t>HR</a:t>
            </a:r>
          </a:p>
          <a:p>
            <a:pPr indent="-274320">
              <a:buFont typeface="Arial" pitchFamily="34" charset="0"/>
              <a:buChar char="•"/>
            </a:pPr>
            <a:r>
              <a:rPr lang="en-US" dirty="0" smtClean="0">
                <a:solidFill>
                  <a:srgbClr val="C00000"/>
                </a:solidFill>
              </a:rPr>
              <a:t>Executive</a:t>
            </a:r>
            <a:r>
              <a:rPr lang="en-US" baseline="0" dirty="0" smtClean="0">
                <a:solidFill>
                  <a:srgbClr val="C00000"/>
                </a:solidFill>
              </a:rPr>
              <a:t> leadership</a:t>
            </a:r>
            <a:endParaRPr lang="en-US" dirty="0">
              <a:solidFill>
                <a:srgbClr val="C00000"/>
              </a:solidFill>
            </a:endParaRPr>
          </a:p>
        </p:txBody>
      </p:sp>
      <p:sp>
        <p:nvSpPr>
          <p:cNvPr id="4" name="Slide Number Placeholder 3"/>
          <p:cNvSpPr>
            <a:spLocks noGrp="1"/>
          </p:cNvSpPr>
          <p:nvPr>
            <p:ph type="sldNum" sz="quarter" idx="10"/>
          </p:nvPr>
        </p:nvSpPr>
        <p:spPr/>
        <p:txBody>
          <a:bodyPr/>
          <a:lstStyle/>
          <a:p>
            <a:pPr>
              <a:defRPr/>
            </a:pPr>
            <a:fld id="{92CCB3AF-7E04-4D1C-B9B7-D787433147B2}"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rPr>
              <a:t>JR Additional Talking Points:</a:t>
            </a:r>
          </a:p>
          <a:p>
            <a:endParaRPr lang="en-US" dirty="0" smtClean="0"/>
          </a:p>
          <a:p>
            <a:r>
              <a:rPr lang="en-US" dirty="0" smtClean="0">
                <a:solidFill>
                  <a:srgbClr val="C00000"/>
                </a:solidFill>
              </a:rPr>
              <a:t>Access to 24/7 Emergency Assistance</a:t>
            </a:r>
          </a:p>
          <a:p>
            <a:endParaRPr lang="en-US" dirty="0" smtClean="0">
              <a:solidFill>
                <a:srgbClr val="C00000"/>
              </a:solidFill>
            </a:endParaRPr>
          </a:p>
          <a:p>
            <a:r>
              <a:rPr lang="en-US" dirty="0" smtClean="0">
                <a:ea typeface="ＭＳ Ｐゴシック" pitchFamily="-105" charset="-128"/>
              </a:rPr>
              <a:t>Business travelers account for more than 15% of all outbound travel (U.S. Department of Commerce)</a:t>
            </a:r>
          </a:p>
          <a:p>
            <a:endParaRPr lang="en-US" dirty="0" smtClean="0">
              <a:ea typeface="ＭＳ Ｐゴシック" pitchFamily="-105" charset="-128"/>
            </a:endParaRPr>
          </a:p>
          <a:p>
            <a:r>
              <a:rPr lang="en-US" dirty="0" smtClean="0">
                <a:ea typeface="ＭＳ Ｐゴシック" pitchFamily="-105" charset="-128"/>
              </a:rPr>
              <a:t>According to the US Travel Insurance Organization – it’s more important than ever for companies to carefully assess their travel-related insurance needs.  Policies for corporate travel are usually customized to meet each company’s needs.</a:t>
            </a:r>
          </a:p>
          <a:p>
            <a:endParaRPr lang="en-US" dirty="0" smtClean="0">
              <a:ea typeface="ＭＳ Ｐゴシック" pitchFamily="-105" charset="-128"/>
            </a:endParaRPr>
          </a:p>
          <a:p>
            <a:r>
              <a:rPr lang="en-US" dirty="0" smtClean="0">
                <a:ea typeface="ＭＳ Ｐゴシック" pitchFamily="-105" charset="-128"/>
              </a:rPr>
              <a:t>Comprehensive policy should include:</a:t>
            </a:r>
          </a:p>
          <a:p>
            <a:pPr>
              <a:buFontTx/>
              <a:buChar char="•"/>
            </a:pPr>
            <a:r>
              <a:rPr lang="en-US" dirty="0" smtClean="0">
                <a:ea typeface="ＭＳ Ｐゴシック" pitchFamily="-105" charset="-128"/>
              </a:rPr>
              <a:t>Travel Risk Management, providing international intelligence briefing and security (travel alerts)</a:t>
            </a:r>
          </a:p>
          <a:p>
            <a:pPr>
              <a:buFontTx/>
              <a:buChar char="•"/>
            </a:pPr>
            <a:r>
              <a:rPr lang="en-US" dirty="0" smtClean="0">
                <a:ea typeface="ＭＳ Ｐゴシック" pitchFamily="-105" charset="-128"/>
              </a:rPr>
              <a:t>Assistance services</a:t>
            </a:r>
          </a:p>
          <a:p>
            <a:pPr>
              <a:buFontTx/>
              <a:buChar char="•"/>
            </a:pPr>
            <a:r>
              <a:rPr lang="en-US" dirty="0" smtClean="0">
                <a:ea typeface="ＭＳ Ｐゴシック" pitchFamily="-105" charset="-128"/>
              </a:rPr>
              <a:t>Emergency security to evacuate employees in times of turmoil or potential situations</a:t>
            </a:r>
          </a:p>
          <a:p>
            <a:pPr>
              <a:buFontTx/>
              <a:buChar char="•"/>
            </a:pPr>
            <a:r>
              <a:rPr lang="en-US" dirty="0" smtClean="0">
                <a:ea typeface="ＭＳ Ｐゴシック" pitchFamily="-105" charset="-128"/>
              </a:rPr>
              <a:t>Medical treatment for accidents and illnesses</a:t>
            </a:r>
          </a:p>
          <a:p>
            <a:pPr>
              <a:buFontTx/>
              <a:buChar char="•"/>
            </a:pPr>
            <a:r>
              <a:rPr lang="en-US" dirty="0" smtClean="0">
                <a:ea typeface="ＭＳ Ｐゴシック" pitchFamily="-105" charset="-128"/>
              </a:rPr>
              <a:t>Baggage loss or delay, including business equipment</a:t>
            </a:r>
          </a:p>
          <a:p>
            <a:pPr>
              <a:buFontTx/>
              <a:buChar char="•"/>
            </a:pPr>
            <a:r>
              <a:rPr lang="en-US" dirty="0" smtClean="0">
                <a:ea typeface="ＭＳ Ｐゴシック" pitchFamily="-105" charset="-128"/>
              </a:rPr>
              <a:t>War Risk policies which provide special coverage for employees work potentially dangerous areas</a:t>
            </a:r>
          </a:p>
          <a:p>
            <a:r>
              <a:rPr lang="en-US" dirty="0" err="1" smtClean="0">
                <a:solidFill>
                  <a:srgbClr val="C00000"/>
                </a:solidFill>
              </a:rPr>
              <a:t>nce</a:t>
            </a:r>
            <a:r>
              <a:rPr lang="en-US" dirty="0" smtClean="0">
                <a:solidFill>
                  <a:srgbClr val="C00000"/>
                </a:solidFill>
              </a:rPr>
              <a:t> provider to assist in these types of emergencies</a:t>
            </a:r>
            <a:endParaRPr lang="en-US" dirty="0">
              <a:solidFill>
                <a:srgbClr val="C00000"/>
              </a:solidFill>
            </a:endParaRPr>
          </a:p>
        </p:txBody>
      </p:sp>
      <p:sp>
        <p:nvSpPr>
          <p:cNvPr id="4" name="Slide Number Placeholder 3"/>
          <p:cNvSpPr>
            <a:spLocks noGrp="1"/>
          </p:cNvSpPr>
          <p:nvPr>
            <p:ph type="sldNum" sz="quarter" idx="10"/>
          </p:nvPr>
        </p:nvSpPr>
        <p:spPr/>
        <p:txBody>
          <a:bodyPr/>
          <a:lstStyle/>
          <a:p>
            <a:pPr>
              <a:defRPr/>
            </a:pPr>
            <a:fld id="{92CCB3AF-7E04-4D1C-B9B7-D787433147B2}"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rPr>
              <a:t>JR Additional Talking Points:</a:t>
            </a:r>
          </a:p>
          <a:p>
            <a:endParaRPr lang="en-US" dirty="0" smtClean="0"/>
          </a:p>
          <a:p>
            <a:r>
              <a:rPr lang="en-US" dirty="0" smtClean="0">
                <a:solidFill>
                  <a:srgbClr val="C00000"/>
                </a:solidFill>
              </a:rPr>
              <a:t>It is important to review plans frequently and make updates as needed throughout the year.  </a:t>
            </a:r>
          </a:p>
          <a:p>
            <a:endParaRPr lang="en-US" dirty="0" smtClean="0">
              <a:solidFill>
                <a:srgbClr val="C00000"/>
              </a:solidFill>
            </a:endParaRPr>
          </a:p>
          <a:p>
            <a:r>
              <a:rPr lang="en-US" dirty="0" smtClean="0">
                <a:solidFill>
                  <a:srgbClr val="C00000"/>
                </a:solidFill>
              </a:rPr>
              <a:t>Recommended that your do a full review of your travel policies and procedures on an annual basis – can work with travel risk consultants to assist with providing:</a:t>
            </a:r>
          </a:p>
          <a:p>
            <a:pPr indent="-274320">
              <a:buFont typeface="Arial" pitchFamily="34" charset="0"/>
              <a:buChar char="•"/>
            </a:pPr>
            <a:r>
              <a:rPr lang="en-US" dirty="0" smtClean="0">
                <a:solidFill>
                  <a:srgbClr val="C00000"/>
                </a:solidFill>
              </a:rPr>
              <a:t>in-depth assessment of current travel policies</a:t>
            </a:r>
          </a:p>
          <a:p>
            <a:pPr indent="-274320">
              <a:buFont typeface="Arial" pitchFamily="34" charset="0"/>
              <a:buChar char="•"/>
            </a:pPr>
            <a:r>
              <a:rPr lang="en-US" dirty="0" smtClean="0">
                <a:solidFill>
                  <a:srgbClr val="C00000"/>
                </a:solidFill>
              </a:rPr>
              <a:t>conduct interviews with key stakeholders (HR, Security, Risk Managers)</a:t>
            </a:r>
          </a:p>
          <a:p>
            <a:pPr indent="-274320">
              <a:buFont typeface="Arial" pitchFamily="34" charset="0"/>
              <a:buChar char="•"/>
            </a:pPr>
            <a:r>
              <a:rPr lang="en-US" dirty="0" smtClean="0">
                <a:solidFill>
                  <a:srgbClr val="C00000"/>
                </a:solidFill>
              </a:rPr>
              <a:t>perform gap analysis and compared to industry best practices</a:t>
            </a:r>
          </a:p>
          <a:p>
            <a:pPr indent="-274320">
              <a:buFont typeface="Arial" pitchFamily="34" charset="0"/>
              <a:buChar char="•"/>
            </a:pPr>
            <a:r>
              <a:rPr lang="en-US" dirty="0" smtClean="0">
                <a:solidFill>
                  <a:srgbClr val="C00000"/>
                </a:solidFill>
              </a:rPr>
              <a:t>provide recommendations for areas of improvement and implementation.</a:t>
            </a:r>
          </a:p>
        </p:txBody>
      </p:sp>
      <p:sp>
        <p:nvSpPr>
          <p:cNvPr id="4" name="Slide Number Placeholder 3"/>
          <p:cNvSpPr>
            <a:spLocks noGrp="1"/>
          </p:cNvSpPr>
          <p:nvPr>
            <p:ph type="sldNum" sz="quarter" idx="10"/>
          </p:nvPr>
        </p:nvSpPr>
        <p:spPr/>
        <p:txBody>
          <a:bodyPr/>
          <a:lstStyle/>
          <a:p>
            <a:pPr>
              <a:defRPr/>
            </a:pPr>
            <a:fld id="{92CCB3AF-7E04-4D1C-B9B7-D787433147B2}"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rPr>
              <a:t>JR Additional Talking Points:</a:t>
            </a:r>
          </a:p>
          <a:p>
            <a:endParaRPr lang="en-US" dirty="0" smtClean="0">
              <a:solidFill>
                <a:srgbClr val="C00000"/>
              </a:solidFill>
            </a:endParaRPr>
          </a:p>
          <a:p>
            <a:r>
              <a:rPr lang="en-US" dirty="0" smtClean="0">
                <a:solidFill>
                  <a:srgbClr val="C00000"/>
                </a:solidFill>
              </a:rPr>
              <a:t>Keep things simple – provide travelers with cards that have emergency contact information listed that they can carry with them so they know who to call and what to do in the event of an emergency.</a:t>
            </a:r>
          </a:p>
          <a:p>
            <a:endParaRPr lang="en-US" dirty="0" smtClean="0">
              <a:solidFill>
                <a:srgbClr val="C00000"/>
              </a:solidFill>
            </a:endParaRPr>
          </a:p>
        </p:txBody>
      </p:sp>
      <p:sp>
        <p:nvSpPr>
          <p:cNvPr id="4" name="Slide Number Placeholder 3"/>
          <p:cNvSpPr>
            <a:spLocks noGrp="1"/>
          </p:cNvSpPr>
          <p:nvPr>
            <p:ph type="sldNum" sz="quarter" idx="10"/>
          </p:nvPr>
        </p:nvSpPr>
        <p:spPr/>
        <p:txBody>
          <a:bodyPr/>
          <a:lstStyle/>
          <a:p>
            <a:pPr>
              <a:defRPr/>
            </a:pPr>
            <a:fld id="{92CCB3AF-7E04-4D1C-B9B7-D787433147B2}"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rPr>
              <a:t>JR Additional Talking Points:</a:t>
            </a:r>
          </a:p>
          <a:p>
            <a:endParaRPr lang="en-US" b="1" dirty="0" smtClean="0">
              <a:solidFill>
                <a:srgbClr val="C00000"/>
              </a:solidFill>
            </a:endParaRPr>
          </a:p>
          <a:p>
            <a:r>
              <a:rPr lang="en-US" dirty="0" smtClean="0">
                <a:solidFill>
                  <a:srgbClr val="C00000"/>
                </a:solidFill>
              </a:rPr>
              <a:t>Developing an integrated set of policies, procedures and infrastructure, with the appropriate leadership oversight will reduce financial exposure, address Duty of Care issues and allow senior leadership team to focus their time on other business needs. </a:t>
            </a:r>
          </a:p>
          <a:p>
            <a:endParaRPr lang="en-US" dirty="0" smtClean="0">
              <a:solidFill>
                <a:srgbClr val="C00000"/>
              </a:solidFill>
            </a:endParaRPr>
          </a:p>
          <a:p>
            <a:r>
              <a:rPr lang="en-US" dirty="0" smtClean="0">
                <a:solidFill>
                  <a:srgbClr val="C00000"/>
                </a:solidFill>
              </a:rPr>
              <a:t>Assistance companies will provide training and support in building a these policies, procedures and infrastructure.</a:t>
            </a:r>
          </a:p>
          <a:p>
            <a:endParaRPr lang="en-US" dirty="0"/>
          </a:p>
        </p:txBody>
      </p:sp>
      <p:sp>
        <p:nvSpPr>
          <p:cNvPr id="4" name="Slide Number Placeholder 3"/>
          <p:cNvSpPr>
            <a:spLocks noGrp="1"/>
          </p:cNvSpPr>
          <p:nvPr>
            <p:ph type="sldNum" sz="quarter" idx="10"/>
          </p:nvPr>
        </p:nvSpPr>
        <p:spPr/>
        <p:txBody>
          <a:bodyPr/>
          <a:lstStyle/>
          <a:p>
            <a:pPr>
              <a:defRPr/>
            </a:pPr>
            <a:fld id="{92CCB3AF-7E04-4D1C-B9B7-D787433147B2}"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solidFill>
                  <a:srgbClr val="C00000"/>
                </a:solidFill>
              </a:rPr>
              <a:t>JR Additional Talking Points:</a:t>
            </a:r>
          </a:p>
          <a:p>
            <a:endParaRPr lang="en-US" dirty="0" smtClean="0"/>
          </a:p>
          <a:p>
            <a:r>
              <a:rPr lang="en-US" dirty="0" smtClean="0">
                <a:solidFill>
                  <a:srgbClr val="C00000"/>
                </a:solidFill>
              </a:rPr>
              <a:t>By having your BTA and Assistance through the same provider this becomes a non-issue – coverage, assistance and claim handling will be managed and seamless to the traveler.</a:t>
            </a:r>
          </a:p>
          <a:p>
            <a:endParaRPr lang="en-US" dirty="0" smtClean="0">
              <a:solidFill>
                <a:srgbClr val="C00000"/>
              </a:solidFill>
            </a:endParaRPr>
          </a:p>
          <a:p>
            <a:r>
              <a:rPr lang="en-US" dirty="0" smtClean="0">
                <a:solidFill>
                  <a:srgbClr val="C00000"/>
                </a:solidFill>
              </a:rPr>
              <a:t>In other cases, work with your Assistance provider to set up a Letter of Indemnity which provides authorization for payments up to a certain $ amount in the event of an emergency.</a:t>
            </a:r>
          </a:p>
          <a:p>
            <a:endParaRPr lang="en-US" dirty="0" smtClean="0"/>
          </a:p>
        </p:txBody>
      </p:sp>
      <p:sp>
        <p:nvSpPr>
          <p:cNvPr id="4" name="Slide Number Placeholder 3"/>
          <p:cNvSpPr>
            <a:spLocks noGrp="1"/>
          </p:cNvSpPr>
          <p:nvPr>
            <p:ph type="sldNum" sz="quarter" idx="10"/>
          </p:nvPr>
        </p:nvSpPr>
        <p:spPr/>
        <p:txBody>
          <a:bodyPr/>
          <a:lstStyle/>
          <a:p>
            <a:pPr>
              <a:defRPr/>
            </a:pPr>
            <a:fld id="{92CCB3AF-7E04-4D1C-B9B7-D787433147B2}"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p:spPr>
        <p:txBody>
          <a:bodyPr/>
          <a:lstStyle/>
          <a:p>
            <a:pPr eaLnBrk="1" hangingPunct="1">
              <a:spcBef>
                <a:spcPct val="0"/>
              </a:spcBef>
            </a:pPr>
            <a:r>
              <a:rPr lang="en-US" dirty="0" smtClean="0"/>
              <a:t>Unfortunately, the media has created a sensationalistic awareness about risk and emphasizes the worst case scenarios in the headline news.  While there is a strong emphasis on terrorism and global crisis, there are many other ways that travelers can be negatively effected while traveling. </a:t>
            </a:r>
          </a:p>
          <a:p>
            <a:pPr eaLnBrk="1" hangingPunct="1">
              <a:spcBef>
                <a:spcPct val="0"/>
              </a:spcBef>
            </a:pPr>
            <a:endParaRPr lang="en-US" dirty="0" smtClean="0"/>
          </a:p>
          <a:p>
            <a:pPr eaLnBrk="1" hangingPunct="1">
              <a:spcBef>
                <a:spcPct val="0"/>
              </a:spcBef>
            </a:pPr>
            <a:r>
              <a:rPr lang="en-US" dirty="0" smtClean="0"/>
              <a:t>The top three things that actually happen are:  weather/environment, health issues/accidents, and petty theft.</a:t>
            </a:r>
          </a:p>
          <a:p>
            <a:pPr eaLnBrk="1" hangingPunct="1">
              <a:spcBef>
                <a:spcPct val="0"/>
              </a:spcBef>
            </a:pPr>
            <a:endParaRPr lang="en-US" dirty="0" smtClean="0"/>
          </a:p>
          <a:p>
            <a:pPr eaLnBrk="1" hangingPunct="1">
              <a:spcBef>
                <a:spcPct val="0"/>
              </a:spcBef>
            </a:pPr>
            <a:r>
              <a:rPr lang="en-US" dirty="0" smtClean="0"/>
              <a:t>When we develop a risk management plan we must think of these more realistic issues and be prepared to address them in a plan, as well as for the being prepared for the worst case scenario.</a:t>
            </a:r>
          </a:p>
          <a:p>
            <a:pPr eaLnBrk="1" hangingPunct="1">
              <a:spcBef>
                <a:spcPct val="0"/>
              </a:spcBef>
            </a:pPr>
            <a:endParaRPr lang="en-US" dirty="0" smtClean="0"/>
          </a:p>
        </p:txBody>
      </p:sp>
      <p:sp>
        <p:nvSpPr>
          <p:cNvPr id="23555" name="Slide Number Placeholder 3"/>
          <p:cNvSpPr>
            <a:spLocks noGrp="1"/>
          </p:cNvSpPr>
          <p:nvPr>
            <p:ph type="sldNum" sz="quarter" idx="5"/>
          </p:nvPr>
        </p:nvSpPr>
        <p:spPr>
          <a:noFill/>
        </p:spPr>
        <p:txBody>
          <a:bodyPr/>
          <a:lstStyle/>
          <a:p>
            <a:fld id="{2A1A3728-5126-4FB8-B3B0-6DFE3EC0D044}"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a:ln/>
        </p:spPr>
      </p:sp>
      <p:sp>
        <p:nvSpPr>
          <p:cNvPr id="68610" name="Notes Placeholder 2"/>
          <p:cNvSpPr>
            <a:spLocks noGrp="1"/>
          </p:cNvSpPr>
          <p:nvPr>
            <p:ph type="body" idx="1"/>
          </p:nvPr>
        </p:nvSpPr>
        <p:spPr>
          <a:noFill/>
          <a:ln/>
        </p:spPr>
        <p:txBody>
          <a:bodyPr/>
          <a:lstStyle/>
          <a:p>
            <a:pPr eaLnBrk="1" hangingPunct="1"/>
            <a:r>
              <a:rPr lang="en-US" dirty="0" smtClean="0"/>
              <a:t>Often, the traveler will be complacent and won’t be concerned, but perhaps the corporation might (or should).</a:t>
            </a:r>
          </a:p>
          <a:p>
            <a:pPr eaLnBrk="1" hangingPunct="1"/>
            <a:r>
              <a:rPr lang="en-US" dirty="0" smtClean="0"/>
              <a:t>You are the last bastion of defense to make sure that bad things don’t happen!</a:t>
            </a:r>
          </a:p>
          <a:p>
            <a:pPr eaLnBrk="1" hangingPunct="1"/>
            <a:r>
              <a:rPr lang="en-US" dirty="0" smtClean="0"/>
              <a:t>Your target should be a Level 3 baseline program.</a:t>
            </a:r>
          </a:p>
          <a:p>
            <a:pPr eaLnBrk="1" hangingPunct="1"/>
            <a:endParaRPr lang="en-US" dirty="0" smtClean="0"/>
          </a:p>
          <a:p>
            <a:pPr eaLnBrk="1" hangingPunct="1"/>
            <a:r>
              <a:rPr lang="en-US" b="1" dirty="0" smtClean="0">
                <a:solidFill>
                  <a:srgbClr val="C00000"/>
                </a:solidFill>
              </a:rPr>
              <a:t>JR Additional Talking Points:</a:t>
            </a:r>
          </a:p>
          <a:p>
            <a:pPr eaLnBrk="1" hangingPunct="1"/>
            <a:r>
              <a:rPr lang="en-US" dirty="0" smtClean="0">
                <a:solidFill>
                  <a:srgbClr val="C00000"/>
                </a:solidFill>
                <a:latin typeface="Arial" pitchFamily="34" charset="0"/>
                <a:cs typeface="Arial" pitchFamily="34" charset="0"/>
              </a:rPr>
              <a:t>United Kingdom had 6.5M crimes reported worldwide in 2010</a:t>
            </a:r>
          </a:p>
          <a:p>
            <a:pPr eaLnBrk="1" hangingPunct="1"/>
            <a:endParaRPr lang="en-US" b="1" dirty="0" smtClean="0">
              <a:solidFill>
                <a:srgbClr val="C00000"/>
              </a:solidFill>
              <a:latin typeface="Arial" pitchFamily="34" charset="0"/>
              <a:cs typeface="Arial" pitchFamily="34" charset="0"/>
            </a:endParaRPr>
          </a:p>
          <a:p>
            <a:pPr indent="-274320">
              <a:buFont typeface="Arial" pitchFamily="34" charset="0"/>
              <a:buChar char="•"/>
            </a:pPr>
            <a:r>
              <a:rPr lang="en-US" dirty="0" smtClean="0">
                <a:solidFill>
                  <a:srgbClr val="C00000"/>
                </a:solidFill>
              </a:rPr>
              <a:t>Employee tracking</a:t>
            </a:r>
          </a:p>
          <a:p>
            <a:pPr indent="-274320">
              <a:buFont typeface="Arial" pitchFamily="34" charset="0"/>
              <a:buChar char="•"/>
            </a:pPr>
            <a:r>
              <a:rPr lang="en-US" dirty="0" smtClean="0">
                <a:solidFill>
                  <a:srgbClr val="C00000"/>
                </a:solidFill>
              </a:rPr>
              <a:t>Training </a:t>
            </a:r>
          </a:p>
          <a:p>
            <a:pPr indent="-274320">
              <a:buFont typeface="Arial" pitchFamily="34" charset="0"/>
              <a:buChar char="•"/>
            </a:pPr>
            <a:r>
              <a:rPr lang="en-US" dirty="0" smtClean="0">
                <a:solidFill>
                  <a:srgbClr val="C00000"/>
                </a:solidFill>
              </a:rPr>
              <a:t>Communication plans</a:t>
            </a:r>
          </a:p>
          <a:p>
            <a:pPr indent="-274320">
              <a:buFont typeface="Arial" pitchFamily="34" charset="0"/>
              <a:buChar char="•"/>
            </a:pPr>
            <a:r>
              <a:rPr lang="en-US" dirty="0" smtClean="0">
                <a:solidFill>
                  <a:srgbClr val="C00000"/>
                </a:solidFill>
              </a:rPr>
              <a:t>Crisis management plans</a:t>
            </a:r>
          </a:p>
          <a:p>
            <a:pPr eaLnBrk="1" hangingPunct="1"/>
            <a:endParaRPr lang="en-US" b="1" dirty="0" smtClean="0">
              <a:solidFill>
                <a:srgbClr val="C00000"/>
              </a:solidFill>
            </a:endParaRPr>
          </a:p>
          <a:p>
            <a:pPr marL="228600" indent="-228600">
              <a:buFont typeface="+mj-lt"/>
              <a:buNone/>
            </a:pPr>
            <a:r>
              <a:rPr lang="en-US" sz="1100" u="sng" smtClean="0">
                <a:solidFill>
                  <a:srgbClr val="C00000"/>
                </a:solidFill>
                <a:latin typeface="Arial" pitchFamily="34" charset="0"/>
              </a:rPr>
              <a:t>Communications </a:t>
            </a:r>
            <a:r>
              <a:rPr lang="en-US" sz="1100" u="sng" dirty="0" smtClean="0">
                <a:solidFill>
                  <a:srgbClr val="C00000"/>
                </a:solidFill>
                <a:latin typeface="Arial" pitchFamily="34" charset="0"/>
              </a:rPr>
              <a:t>&amp; Training </a:t>
            </a:r>
            <a:r>
              <a:rPr lang="en-US" sz="1100" dirty="0" smtClean="0">
                <a:solidFill>
                  <a:srgbClr val="C00000"/>
                </a:solidFill>
                <a:latin typeface="Arial" pitchFamily="34" charset="0"/>
              </a:rPr>
              <a:t>– make sure that employees know who to call if an emergency would occur – Single Point of Contact, communicate process &amp; procedures, alert messages, employee tracking</a:t>
            </a:r>
          </a:p>
          <a:p>
            <a:pPr eaLnBrk="1" hangingPunct="1"/>
            <a:endParaRPr lang="en-US" dirty="0" smtClean="0"/>
          </a:p>
          <a:p>
            <a:pPr eaLnBrk="1" hangingPunct="1"/>
            <a:endParaRPr lang="en-US" dirty="0" smtClean="0"/>
          </a:p>
        </p:txBody>
      </p:sp>
      <p:sp>
        <p:nvSpPr>
          <p:cNvPr id="68611" name="Slide Number Placeholder 3"/>
          <p:cNvSpPr>
            <a:spLocks noGrp="1"/>
          </p:cNvSpPr>
          <p:nvPr>
            <p:ph type="sldNum" sz="quarter" idx="5"/>
          </p:nvPr>
        </p:nvSpPr>
        <p:spPr>
          <a:noFill/>
        </p:spPr>
        <p:txBody>
          <a:bodyPr/>
          <a:lstStyle/>
          <a:p>
            <a:fld id="{3F3B3FE2-45DF-4D60-8590-8ADBE081673F}" type="slidenum">
              <a:rPr lang="en-US" smtClean="0"/>
              <a:pPr/>
              <a:t>30</a:t>
            </a:fld>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p:spPr>
        <p:txBody>
          <a:bodyPr/>
          <a:lstStyle/>
          <a:p>
            <a:r>
              <a:rPr lang="en-US" dirty="0" smtClean="0"/>
              <a:t>Don’t forget to provide travel manager resource checklist.</a:t>
            </a:r>
          </a:p>
        </p:txBody>
      </p:sp>
      <p:sp>
        <p:nvSpPr>
          <p:cNvPr id="70659" name="Slide Number Placeholder 3"/>
          <p:cNvSpPr>
            <a:spLocks noGrp="1"/>
          </p:cNvSpPr>
          <p:nvPr>
            <p:ph type="sldNum" sz="quarter" idx="5"/>
          </p:nvPr>
        </p:nvSpPr>
        <p:spPr>
          <a:noFill/>
        </p:spPr>
        <p:txBody>
          <a:bodyPr/>
          <a:lstStyle/>
          <a:p>
            <a:fld id="{6FB91F29-ABC3-474B-970A-84DC6E348FD3}" type="slidenum">
              <a:rPr lang="en-US" smtClean="0"/>
              <a:pPr/>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p:spPr>
        <p:txBody>
          <a:bodyPr/>
          <a:lstStyle/>
          <a:p>
            <a:pPr eaLnBrk="1" hangingPunct="1">
              <a:spcBef>
                <a:spcPct val="0"/>
              </a:spcBef>
            </a:pPr>
            <a:r>
              <a:rPr lang="en-US" dirty="0" smtClean="0"/>
              <a:t>Unfortunately, the media has created a sensationalistic awareness about risk and emphasizes the worst case scenarios in the headline news.  While there is a strong emphasis on terrorism and global crisis, there are many other ways that travelers can be negatively effected while traveling. </a:t>
            </a:r>
          </a:p>
          <a:p>
            <a:pPr eaLnBrk="1" hangingPunct="1">
              <a:spcBef>
                <a:spcPct val="0"/>
              </a:spcBef>
            </a:pPr>
            <a:endParaRPr lang="en-US" dirty="0" smtClean="0"/>
          </a:p>
          <a:p>
            <a:pPr eaLnBrk="1" hangingPunct="1">
              <a:spcBef>
                <a:spcPct val="0"/>
              </a:spcBef>
            </a:pPr>
            <a:r>
              <a:rPr lang="en-US" dirty="0" smtClean="0"/>
              <a:t>The top three things that actually happen are:  weather/environment, health issues/accidents, and petty theft.</a:t>
            </a:r>
          </a:p>
          <a:p>
            <a:pPr eaLnBrk="1" hangingPunct="1">
              <a:spcBef>
                <a:spcPct val="0"/>
              </a:spcBef>
            </a:pPr>
            <a:endParaRPr lang="en-US" dirty="0" smtClean="0"/>
          </a:p>
          <a:p>
            <a:pPr eaLnBrk="1" hangingPunct="1">
              <a:spcBef>
                <a:spcPct val="0"/>
              </a:spcBef>
            </a:pPr>
            <a:r>
              <a:rPr lang="en-US" dirty="0" smtClean="0"/>
              <a:t>When we develop a risk management plan we must think of these more realistic issues and be prepared to address them in a plan, as well as for the being prepared for the worst case scenario.</a:t>
            </a:r>
          </a:p>
          <a:p>
            <a:pPr eaLnBrk="1" hangingPunct="1">
              <a:spcBef>
                <a:spcPct val="0"/>
              </a:spcBef>
            </a:pPr>
            <a:endParaRPr lang="en-US" dirty="0" smtClean="0"/>
          </a:p>
        </p:txBody>
      </p:sp>
      <p:sp>
        <p:nvSpPr>
          <p:cNvPr id="25603" name="Slide Number Placeholder 3"/>
          <p:cNvSpPr txBox="1">
            <a:spLocks noGrp="1"/>
          </p:cNvSpPr>
          <p:nvPr/>
        </p:nvSpPr>
        <p:spPr bwMode="auto">
          <a:xfrm>
            <a:off x="3884613" y="8829967"/>
            <a:ext cx="2971800" cy="464820"/>
          </a:xfrm>
          <a:prstGeom prst="rect">
            <a:avLst/>
          </a:prstGeom>
          <a:noFill/>
          <a:ln w="9525">
            <a:noFill/>
            <a:miter lim="800000"/>
            <a:headEnd/>
            <a:tailEnd/>
          </a:ln>
        </p:spPr>
        <p:txBody>
          <a:bodyPr anchor="b"/>
          <a:lstStyle/>
          <a:p>
            <a:pPr algn="r"/>
            <a:fld id="{7BAB3533-EB18-4519-8BCF-4CC1A260373D}" type="slidenum">
              <a:rPr lang="en-US" sz="1200"/>
              <a:pPr algn="r"/>
              <a:t>4</a:t>
            </a:fld>
            <a:endParaRPr 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a:ln/>
        </p:spPr>
      </p:sp>
      <p:sp>
        <p:nvSpPr>
          <p:cNvPr id="27650" name="Notes Placeholder 2"/>
          <p:cNvSpPr>
            <a:spLocks noGrp="1"/>
          </p:cNvSpPr>
          <p:nvPr>
            <p:ph type="body" idx="1"/>
          </p:nvPr>
        </p:nvSpPr>
        <p:spPr>
          <a:noFill/>
          <a:ln/>
        </p:spPr>
        <p:txBody>
          <a:bodyPr/>
          <a:lstStyle/>
          <a:p>
            <a:pPr eaLnBrk="1" hangingPunct="1"/>
            <a:r>
              <a:rPr lang="en-US" dirty="0" smtClean="0"/>
              <a:t>All of the these are enterprise risk. </a:t>
            </a:r>
          </a:p>
          <a:p>
            <a:pPr eaLnBrk="1" hangingPunct="1"/>
            <a:r>
              <a:rPr lang="en-US" dirty="0" smtClean="0"/>
              <a:t>Examples for discussion:</a:t>
            </a:r>
          </a:p>
          <a:p>
            <a:pPr eaLnBrk="1" hangingPunct="1"/>
            <a:r>
              <a:rPr lang="en-US" dirty="0" smtClean="0"/>
              <a:t>Personnel:  building fire, flu pandemic</a:t>
            </a:r>
          </a:p>
          <a:p>
            <a:pPr eaLnBrk="1" hangingPunct="1"/>
            <a:r>
              <a:rPr lang="en-US" dirty="0" smtClean="0"/>
              <a:t>Operations/Productivity:  flood, power failure, supply chain failure</a:t>
            </a:r>
          </a:p>
          <a:p>
            <a:pPr eaLnBrk="1" hangingPunct="1"/>
            <a:r>
              <a:rPr lang="en-US" dirty="0" smtClean="0"/>
              <a:t>Data/Equipment:  Data loss, computer virus, theft</a:t>
            </a:r>
          </a:p>
          <a:p>
            <a:pPr eaLnBrk="1" hangingPunct="1"/>
            <a:r>
              <a:rPr lang="en-US" dirty="0" smtClean="0"/>
              <a:t>Financial/Legal:  executive malfeasance, patent infringement</a:t>
            </a:r>
          </a:p>
          <a:p>
            <a:pPr eaLnBrk="1" hangingPunct="1"/>
            <a:r>
              <a:rPr lang="en-US" dirty="0" smtClean="0"/>
              <a:t>Reputation:  product failure, scandal</a:t>
            </a:r>
          </a:p>
          <a:p>
            <a:pPr eaLnBrk="1" hangingPunct="1"/>
            <a:r>
              <a:rPr lang="en-US" dirty="0" smtClean="0"/>
              <a:t>Generally, travel would fall under the category of “operational risk”.  Meetings are a different because, in this case, all of the above risk types usually apply.  The very fact the a meeting may publicize a specific date/time/place, increases the risk profile.  </a:t>
            </a:r>
          </a:p>
          <a:p>
            <a:pPr eaLnBrk="1" hangingPunct="1"/>
            <a:endParaRPr lang="en-US" dirty="0" smtClean="0"/>
          </a:p>
        </p:txBody>
      </p:sp>
      <p:sp>
        <p:nvSpPr>
          <p:cNvPr id="27651" name="Slide Number Placeholder 3"/>
          <p:cNvSpPr>
            <a:spLocks noGrp="1"/>
          </p:cNvSpPr>
          <p:nvPr>
            <p:ph type="sldNum" sz="quarter" idx="5"/>
          </p:nvPr>
        </p:nvSpPr>
        <p:spPr>
          <a:noFill/>
        </p:spPr>
        <p:txBody>
          <a:bodyPr/>
          <a:lstStyle/>
          <a:p>
            <a:fld id="{E873401B-D053-4BC2-9036-41F7B294A4BB}" type="slidenum">
              <a:rPr lang="en-US" smtClean="0"/>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p:spPr>
        <p:txBody>
          <a:bodyPr/>
          <a:lstStyle/>
          <a:p>
            <a:pPr eaLnBrk="1" hangingPunct="1"/>
            <a:r>
              <a:rPr lang="en-US" dirty="0" smtClean="0"/>
              <a:t>Discuss how disruptions can impact business continuation and cost to a company.</a:t>
            </a:r>
          </a:p>
          <a:p>
            <a:pPr eaLnBrk="1" hangingPunct="1"/>
            <a:r>
              <a:rPr lang="en-US" dirty="0" smtClean="0"/>
              <a:t>The longer it takes you to respond to an incident, the greater the cost to the organization.  The objective is to minimize cost – and the only way to do this is to address preparedness.  </a:t>
            </a:r>
          </a:p>
          <a:p>
            <a:pPr eaLnBrk="1" hangingPunct="1"/>
            <a:endParaRPr lang="en-US" dirty="0" smtClean="0"/>
          </a:p>
          <a:p>
            <a:pPr eaLnBrk="1" hangingPunct="1"/>
            <a:r>
              <a:rPr lang="en-US" b="1" dirty="0" smtClean="0">
                <a:solidFill>
                  <a:srgbClr val="C00000"/>
                </a:solidFill>
              </a:rPr>
              <a:t>JR Additional Talking Points:</a:t>
            </a:r>
          </a:p>
          <a:p>
            <a:pPr eaLnBrk="1" hangingPunct="1"/>
            <a:endParaRPr lang="en-US" dirty="0" smtClean="0">
              <a:solidFill>
                <a:srgbClr val="C00000"/>
              </a:solidFill>
            </a:endParaRPr>
          </a:p>
          <a:p>
            <a:pPr eaLnBrk="1" hangingPunct="1"/>
            <a:r>
              <a:rPr lang="en-US" dirty="0" smtClean="0">
                <a:solidFill>
                  <a:srgbClr val="C00000"/>
                </a:solidFill>
                <a:latin typeface="Arial" pitchFamily="34" charset="0"/>
                <a:cs typeface="Arial" pitchFamily="34" charset="0"/>
              </a:rPr>
              <a:t>Egypt Crisis</a:t>
            </a:r>
          </a:p>
          <a:p>
            <a:pPr eaLnBrk="1" hangingPunct="1">
              <a:buFontTx/>
              <a:buChar char="-"/>
            </a:pPr>
            <a:r>
              <a:rPr lang="en-US" dirty="0" smtClean="0">
                <a:solidFill>
                  <a:srgbClr val="C00000"/>
                </a:solidFill>
                <a:latin typeface="Arial" pitchFamily="34" charset="0"/>
                <a:cs typeface="Arial" pitchFamily="34" charset="0"/>
              </a:rPr>
              <a:t> Many companies and business travelers who already had full-service crisis management arrangements in place were able to get their people out of Egypt</a:t>
            </a:r>
          </a:p>
          <a:p>
            <a:pPr eaLnBrk="1" hangingPunct="1"/>
            <a:endParaRPr lang="en-US" dirty="0" smtClean="0">
              <a:solidFill>
                <a:srgbClr val="C00000"/>
              </a:solidFill>
            </a:endParaRPr>
          </a:p>
          <a:p>
            <a:pPr eaLnBrk="1" hangingPunct="1"/>
            <a:r>
              <a:rPr lang="en-US" dirty="0" smtClean="0">
                <a:solidFill>
                  <a:srgbClr val="C00000"/>
                </a:solidFill>
              </a:rPr>
              <a:t>38% of travelers said they never do any research on the country they visit</a:t>
            </a:r>
          </a:p>
          <a:p>
            <a:pPr eaLnBrk="1" hangingPunct="1"/>
            <a:endParaRPr lang="en-US" dirty="0" smtClean="0">
              <a:solidFill>
                <a:srgbClr val="C00000"/>
              </a:solidFill>
            </a:endParaRPr>
          </a:p>
          <a:p>
            <a:pPr eaLnBrk="1" hangingPunct="1"/>
            <a:r>
              <a:rPr lang="en-US" dirty="0" smtClean="0">
                <a:solidFill>
                  <a:srgbClr val="C00000"/>
                </a:solidFill>
                <a:latin typeface="Arial" pitchFamily="34" charset="0"/>
                <a:cs typeface="Arial" pitchFamily="34" charset="0"/>
              </a:rPr>
              <a:t>78% said they never carry emergency phone numbers – examples: personal emergency contact, company contact, agency contact, agency after-hours number, consulate, etc.</a:t>
            </a:r>
          </a:p>
        </p:txBody>
      </p:sp>
      <p:sp>
        <p:nvSpPr>
          <p:cNvPr id="29699" name="Slide Number Placeholder 3"/>
          <p:cNvSpPr>
            <a:spLocks noGrp="1"/>
          </p:cNvSpPr>
          <p:nvPr>
            <p:ph type="sldNum" sz="quarter" idx="5"/>
          </p:nvPr>
        </p:nvSpPr>
        <p:spPr>
          <a:noFill/>
        </p:spPr>
        <p:txBody>
          <a:bodyPr/>
          <a:lstStyle/>
          <a:p>
            <a:fld id="{36680796-5CC2-4E85-8294-3523FA7931A2}" type="slidenum">
              <a:rPr lang="en-US" smtClean="0"/>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p:spPr>
        <p:txBody>
          <a:bodyPr/>
          <a:lstStyle/>
          <a:p>
            <a:pPr eaLnBrk="1" hangingPunct="1"/>
            <a:r>
              <a:rPr lang="en-US" dirty="0" smtClean="0"/>
              <a:t>Having a plan and the ability to respond to any disruption quickly can have a dramatic effect on the cost impact to your company. </a:t>
            </a:r>
          </a:p>
          <a:p>
            <a:pPr eaLnBrk="1" hangingPunct="1"/>
            <a:r>
              <a:rPr lang="en-US" dirty="0" smtClean="0"/>
              <a:t>Example:</a:t>
            </a:r>
          </a:p>
          <a:p>
            <a:pPr eaLnBrk="1" hangingPunct="1"/>
            <a:r>
              <a:rPr lang="en-US" dirty="0" smtClean="0"/>
              <a:t>A cigarette thrown into a trash can causes a fire.</a:t>
            </a:r>
          </a:p>
          <a:p>
            <a:pPr eaLnBrk="1" hangingPunct="1">
              <a:buFontTx/>
              <a:buChar char="-"/>
            </a:pPr>
            <a:r>
              <a:rPr lang="en-US" dirty="0" smtClean="0"/>
              <a:t> If it is put out right away (throw coffee on it), then it is a minor local incident.</a:t>
            </a:r>
          </a:p>
          <a:p>
            <a:pPr eaLnBrk="1" hangingPunct="1">
              <a:buFontTx/>
              <a:buChar char="-"/>
            </a:pPr>
            <a:r>
              <a:rPr lang="en-US" dirty="0" smtClean="0"/>
              <a:t> If the fire suppression system kicks in, people are evacuated, but the fire is put out fairly quickly, then it is an emergency, but not a crisis.</a:t>
            </a:r>
          </a:p>
          <a:p>
            <a:pPr eaLnBrk="1" hangingPunct="1">
              <a:buFontTx/>
              <a:buChar char="-"/>
            </a:pPr>
            <a:r>
              <a:rPr lang="en-US" dirty="0" smtClean="0"/>
              <a:t>  If the fire suppression system is inactive, escape routes are blocked, etc., contributing to a lack of response that results in property loss, injury, and/or death, then this becomes a crisis.</a:t>
            </a:r>
          </a:p>
          <a:p>
            <a:pPr eaLnBrk="1" hangingPunct="1">
              <a:buFontTx/>
              <a:buChar char="-"/>
            </a:pPr>
            <a:endParaRPr lang="en-US" dirty="0" smtClean="0"/>
          </a:p>
          <a:p>
            <a:pPr eaLnBrk="1" hangingPunct="1"/>
            <a:r>
              <a:rPr lang="en-US" b="1" dirty="0" smtClean="0">
                <a:solidFill>
                  <a:srgbClr val="C00000"/>
                </a:solidFill>
              </a:rPr>
              <a:t>JR Additional Talking Points:</a:t>
            </a:r>
          </a:p>
          <a:p>
            <a:pPr eaLnBrk="1" hangingPunct="1"/>
            <a:endParaRPr lang="en-US" dirty="0" smtClean="0">
              <a:solidFill>
                <a:srgbClr val="C00000"/>
              </a:solidFill>
            </a:endParaRPr>
          </a:p>
          <a:p>
            <a:pPr lvl="0"/>
            <a:r>
              <a:rPr lang="en-US" dirty="0" smtClean="0">
                <a:solidFill>
                  <a:srgbClr val="C00000"/>
                </a:solidFill>
                <a:latin typeface="Arial" pitchFamily="34" charset="0"/>
                <a:cs typeface="Arial" pitchFamily="34" charset="0"/>
              </a:rPr>
              <a:t> Ability to locate travelers quickly – if an incident occurs, how long would it take to determine affected travelers within the area?</a:t>
            </a:r>
          </a:p>
          <a:p>
            <a:pPr lvl="0"/>
            <a:endParaRPr lang="en-US" dirty="0" smtClean="0">
              <a:solidFill>
                <a:srgbClr val="C00000"/>
              </a:solidFill>
              <a:latin typeface="Arial" pitchFamily="34" charset="0"/>
              <a:cs typeface="Arial" pitchFamily="34" charset="0"/>
            </a:endParaRPr>
          </a:p>
          <a:p>
            <a:pPr lvl="0"/>
            <a:r>
              <a:rPr lang="en-US" dirty="0" smtClean="0">
                <a:solidFill>
                  <a:srgbClr val="C00000"/>
                </a:solidFill>
                <a:latin typeface="Arial" pitchFamily="34" charset="0"/>
                <a:cs typeface="Arial" pitchFamily="34" charset="0"/>
              </a:rPr>
              <a:t> If an incident occurs, who do your travelers call?</a:t>
            </a:r>
          </a:p>
          <a:p>
            <a:pPr eaLnBrk="1" hangingPunct="1"/>
            <a:endParaRPr lang="en-US" dirty="0" smtClean="0"/>
          </a:p>
          <a:p>
            <a:pPr eaLnBrk="1" hangingPunct="1"/>
            <a:endParaRPr lang="en-US" dirty="0" smtClean="0"/>
          </a:p>
        </p:txBody>
      </p:sp>
      <p:sp>
        <p:nvSpPr>
          <p:cNvPr id="31747" name="Slide Number Placeholder 3"/>
          <p:cNvSpPr>
            <a:spLocks noGrp="1"/>
          </p:cNvSpPr>
          <p:nvPr>
            <p:ph type="sldNum" sz="quarter" idx="5"/>
          </p:nvPr>
        </p:nvSpPr>
        <p:spPr>
          <a:noFill/>
        </p:spPr>
        <p:txBody>
          <a:bodyPr/>
          <a:lstStyle/>
          <a:p>
            <a:fld id="{BB80697B-FDB4-483E-AAC7-45C766ACE085}" type="slidenum">
              <a:rPr lang="en-US" smtClean="0"/>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p:spPr>
        <p:txBody>
          <a:bodyPr/>
          <a:lstStyle/>
          <a:p>
            <a:pPr eaLnBrk="1" hangingPunct="1"/>
            <a:r>
              <a:rPr lang="en-US" dirty="0" smtClean="0"/>
              <a:t>How do you define travel?  Discuss.</a:t>
            </a:r>
          </a:p>
          <a:p>
            <a:pPr eaLnBrk="1" hangingPunct="1"/>
            <a:r>
              <a:rPr lang="en-US" dirty="0" smtClean="0"/>
              <a:t>Unfortunately, insurance is often purchased in a vacuum without engaging travel and meetings managers in the process.</a:t>
            </a:r>
          </a:p>
          <a:p>
            <a:pPr eaLnBrk="1" hangingPunct="1"/>
            <a:r>
              <a:rPr lang="en-US" dirty="0" smtClean="0"/>
              <a:t>How does your travel accident insurance define “travel”?  Some define it as being 100 miles or more away from your office, while others define it as any time you are away from the office on official business.  Talk to your insurance people to find out where and what your insurance covers and if there are any exclusions.  Insurance companies will typically offer baseline coverage to minimize their potential payout.  Sometimes, for little additional cost, you can obtain enhanced coverage.</a:t>
            </a:r>
          </a:p>
          <a:p>
            <a:pPr eaLnBrk="1" hangingPunct="1"/>
            <a:r>
              <a:rPr lang="en-US" dirty="0" smtClean="0"/>
              <a:t>Also, some corporate credit cards include insurance coverage, so more may not be needed.</a:t>
            </a:r>
          </a:p>
          <a:p>
            <a:pPr eaLnBrk="1" hangingPunct="1"/>
            <a:endParaRPr lang="en-US" dirty="0" smtClean="0"/>
          </a:p>
        </p:txBody>
      </p:sp>
      <p:sp>
        <p:nvSpPr>
          <p:cNvPr id="33795" name="Slide Number Placeholder 3"/>
          <p:cNvSpPr>
            <a:spLocks noGrp="1"/>
          </p:cNvSpPr>
          <p:nvPr>
            <p:ph type="sldNum" sz="quarter" idx="5"/>
          </p:nvPr>
        </p:nvSpPr>
        <p:spPr>
          <a:noFill/>
        </p:spPr>
        <p:txBody>
          <a:bodyPr/>
          <a:lstStyle/>
          <a:p>
            <a:fld id="{5744AA75-690C-4072-A8AB-BB491CCB40E8}"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p:spPr>
        <p:txBody>
          <a:bodyPr/>
          <a:lstStyle/>
          <a:p>
            <a:pPr eaLnBrk="1" hangingPunct="1"/>
            <a:r>
              <a:rPr lang="en-US" dirty="0" smtClean="0"/>
              <a:t>All of the these are enterprise risk. </a:t>
            </a:r>
          </a:p>
          <a:p>
            <a:pPr eaLnBrk="1" hangingPunct="1"/>
            <a:r>
              <a:rPr lang="en-US" dirty="0" smtClean="0"/>
              <a:t>Examples for discussion:</a:t>
            </a:r>
          </a:p>
          <a:p>
            <a:pPr eaLnBrk="1" hangingPunct="1"/>
            <a:r>
              <a:rPr lang="en-US" dirty="0" smtClean="0"/>
              <a:t>Personnel:  building fire, flu pandemic</a:t>
            </a:r>
          </a:p>
          <a:p>
            <a:pPr eaLnBrk="1" hangingPunct="1"/>
            <a:r>
              <a:rPr lang="en-US" dirty="0" smtClean="0"/>
              <a:t>Operations/Productivity:  flood, power failure, supply chain failure</a:t>
            </a:r>
          </a:p>
          <a:p>
            <a:pPr eaLnBrk="1" hangingPunct="1"/>
            <a:r>
              <a:rPr lang="en-US" dirty="0" smtClean="0"/>
              <a:t>Data/Equipment:  Data loss, computer virus, theft</a:t>
            </a:r>
          </a:p>
          <a:p>
            <a:pPr eaLnBrk="1" hangingPunct="1"/>
            <a:r>
              <a:rPr lang="en-US" dirty="0" smtClean="0"/>
              <a:t>Financial/Legal:  executive malfeasance, patent infringement</a:t>
            </a:r>
          </a:p>
          <a:p>
            <a:pPr eaLnBrk="1" hangingPunct="1"/>
            <a:r>
              <a:rPr lang="en-US" dirty="0" smtClean="0"/>
              <a:t>Reputation:  product failure, scandal</a:t>
            </a:r>
          </a:p>
          <a:p>
            <a:pPr eaLnBrk="1" hangingPunct="1"/>
            <a:r>
              <a:rPr lang="en-US" dirty="0" smtClean="0"/>
              <a:t>Generally, travel would fall under the category of “operational risk”.  Meetings are a different because, in this case, all of the above risk types usually apply.  The very fact the a meeting may publicize a specific date/time/place, increases the risk profile.  </a:t>
            </a:r>
          </a:p>
          <a:p>
            <a:pPr eaLnBrk="1" hangingPunct="1"/>
            <a:endParaRPr lang="en-US" dirty="0" smtClean="0"/>
          </a:p>
          <a:p>
            <a:pPr eaLnBrk="1" hangingPunct="1"/>
            <a:r>
              <a:rPr lang="en-US" b="1" dirty="0" smtClean="0">
                <a:solidFill>
                  <a:srgbClr val="C00000"/>
                </a:solidFill>
              </a:rPr>
              <a:t>JR Additional Talking Points:</a:t>
            </a:r>
          </a:p>
          <a:p>
            <a:pPr eaLnBrk="1" hangingPunct="1"/>
            <a:endParaRPr lang="en-US" sz="900" dirty="0" smtClean="0">
              <a:solidFill>
                <a:srgbClr val="C00000"/>
              </a:solidFill>
            </a:endParaRPr>
          </a:p>
          <a:p>
            <a:pPr eaLnBrk="1" hangingPunct="1"/>
            <a:r>
              <a:rPr lang="en-US" sz="1000" b="1" dirty="0" smtClean="0">
                <a:solidFill>
                  <a:srgbClr val="C00000"/>
                </a:solidFill>
                <a:latin typeface="Arial" pitchFamily="34" charset="0"/>
                <a:cs typeface="Arial" pitchFamily="34" charset="0"/>
              </a:rPr>
              <a:t>Information from Garry regarding UK case </a:t>
            </a:r>
            <a:r>
              <a:rPr lang="en-US" sz="1000" dirty="0" smtClean="0">
                <a:solidFill>
                  <a:srgbClr val="C00000"/>
                </a:solidFill>
                <a:latin typeface="Arial" pitchFamily="34" charset="0"/>
                <a:cs typeface="Arial" pitchFamily="34" charset="0"/>
              </a:rPr>
              <a:t>(it was either a channel tunnel accident or a capsized ferry called Spirit in the River Thames):</a:t>
            </a:r>
          </a:p>
          <a:p>
            <a:r>
              <a:rPr lang="en-US" sz="1000" dirty="0" smtClean="0">
                <a:solidFill>
                  <a:srgbClr val="C00000"/>
                </a:solidFill>
                <a:latin typeface="Arial" pitchFamily="34" charset="0"/>
                <a:cs typeface="Arial" pitchFamily="34" charset="0"/>
              </a:rPr>
              <a:t>A United Kingdom inquiry, took place, where a coroner was responsible for the investigation.  Coroners are like judges in the UK, and have to do an inquiry to make a professional assessment.  In the coroner’s report he found the corporate body “to be riddled with ineptitude, incompetency, and causal disregard for human life.”</a:t>
            </a:r>
            <a:endParaRPr lang="en-US" dirty="0" smtClean="0">
              <a:solidFill>
                <a:srgbClr val="C00000"/>
              </a:solidFill>
              <a:latin typeface="Arial" pitchFamily="34" charset="0"/>
              <a:cs typeface="Arial" pitchFamily="34" charset="0"/>
            </a:endParaRPr>
          </a:p>
          <a:p>
            <a:r>
              <a:rPr lang="en-US" sz="1000" dirty="0" smtClean="0">
                <a:solidFill>
                  <a:srgbClr val="C00000"/>
                </a:solidFill>
                <a:latin typeface="Arial" pitchFamily="34" charset="0"/>
                <a:cs typeface="Arial" pitchFamily="34" charset="0"/>
              </a:rPr>
              <a:t>This was before Corporate Manslaughter Act and was considered one of the cases to start the legislation.</a:t>
            </a:r>
          </a:p>
          <a:p>
            <a:pPr eaLnBrk="1" hangingPunct="1"/>
            <a:endParaRPr lang="en-US" dirty="0" smtClean="0"/>
          </a:p>
          <a:p>
            <a:pPr eaLnBrk="1" hangingPunct="1"/>
            <a:endParaRPr lang="en-US" dirty="0" smtClean="0"/>
          </a:p>
          <a:p>
            <a:pPr eaLnBrk="1" hangingPunct="1"/>
            <a:endParaRPr lang="en-US" dirty="0" smtClean="0"/>
          </a:p>
        </p:txBody>
      </p:sp>
      <p:sp>
        <p:nvSpPr>
          <p:cNvPr id="35843" name="Slide Number Placeholder 3"/>
          <p:cNvSpPr txBox="1">
            <a:spLocks noGrp="1"/>
          </p:cNvSpPr>
          <p:nvPr/>
        </p:nvSpPr>
        <p:spPr bwMode="auto">
          <a:xfrm>
            <a:off x="3884613" y="8829967"/>
            <a:ext cx="2971800" cy="464820"/>
          </a:xfrm>
          <a:prstGeom prst="rect">
            <a:avLst/>
          </a:prstGeom>
          <a:noFill/>
          <a:ln w="9525">
            <a:noFill/>
            <a:miter lim="800000"/>
            <a:headEnd/>
            <a:tailEnd/>
          </a:ln>
        </p:spPr>
        <p:txBody>
          <a:bodyPr anchor="b"/>
          <a:lstStyle/>
          <a:p>
            <a:pPr algn="r"/>
            <a:fld id="{E3E270A9-DE45-4FE0-86FC-B521E37CDC2C}" type="slidenum">
              <a:rPr lang="en-US" sz="1200"/>
              <a:pPr algn="r"/>
              <a:t>9</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0820" name="Rectangle 4"/>
          <p:cNvSpPr>
            <a:spLocks noGrp="1" noChangeArrowheads="1"/>
          </p:cNvSpPr>
          <p:nvPr>
            <p:ph type="ctrTitle" sz="quarter"/>
          </p:nvPr>
        </p:nvSpPr>
        <p:spPr>
          <a:xfrm>
            <a:off x="471488" y="1804957"/>
            <a:ext cx="4927600" cy="822325"/>
          </a:xfrm>
        </p:spPr>
        <p:txBody>
          <a:bodyPr anchor="b">
            <a:spAutoFit/>
          </a:bodyPr>
          <a:lstStyle>
            <a:lvl1pPr>
              <a:spcBef>
                <a:spcPct val="45000"/>
              </a:spcBef>
              <a:spcAft>
                <a:spcPct val="30000"/>
              </a:spcAft>
              <a:defRPr/>
            </a:lvl1pPr>
          </a:lstStyle>
          <a:p>
            <a:r>
              <a:rPr lang="en-US" smtClean="0"/>
              <a:t>Click to edit Master title style</a:t>
            </a:r>
            <a:endParaRPr lang="en-US" dirty="0"/>
          </a:p>
        </p:txBody>
      </p:sp>
      <p:sp>
        <p:nvSpPr>
          <p:cNvPr id="290821" name="Rectangle 5"/>
          <p:cNvSpPr>
            <a:spLocks noGrp="1" noChangeArrowheads="1"/>
          </p:cNvSpPr>
          <p:nvPr>
            <p:ph type="subTitle" sz="quarter" idx="1"/>
          </p:nvPr>
        </p:nvSpPr>
        <p:spPr>
          <a:xfrm>
            <a:off x="471488" y="2785218"/>
            <a:ext cx="4043362" cy="796925"/>
          </a:xfrm>
        </p:spPr>
        <p:txBody>
          <a:bodyPr rIns="92075" bIns="46038"/>
          <a:lstStyle>
            <a:lvl1pPr>
              <a:spcBef>
                <a:spcPct val="0"/>
              </a:spcBef>
              <a:spcAft>
                <a:spcPct val="20000"/>
              </a:spcAft>
              <a:tabLst>
                <a:tab pos="1828800" algn="l"/>
              </a:tabLst>
              <a:defRPr sz="1800">
                <a:solidFill>
                  <a:srgbClr val="0023A0"/>
                </a:solidFill>
              </a:defRPr>
            </a:lvl1pPr>
          </a:lstStyle>
          <a:p>
            <a:r>
              <a:rPr lang="en-US" smtClean="0"/>
              <a:t>Click to edit Master subtitle style</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361950"/>
            <a:ext cx="2057400" cy="54625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361950"/>
            <a:ext cx="6022975" cy="54625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6956425" cy="774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5613" y="1176338"/>
            <a:ext cx="8232775" cy="4648200"/>
          </a:xfrm>
        </p:spPr>
        <p:txBody>
          <a:bodyPr/>
          <a:lstStyle/>
          <a:p>
            <a:pPr lvl="0"/>
            <a:r>
              <a:rPr lang="en-US" noProof="0" dirty="0" smtClean="0"/>
              <a:t>Click icon to add table</a:t>
            </a:r>
          </a:p>
        </p:txBody>
      </p:sp>
      <p:sp>
        <p:nvSpPr>
          <p:cNvPr id="4" name="Rectangle 10"/>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6956425" cy="7747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5613" y="1176338"/>
            <a:ext cx="8232775" cy="4648200"/>
          </a:xfrm>
        </p:spPr>
        <p:txBody>
          <a:bodyPr/>
          <a:lstStyle/>
          <a:p>
            <a:pPr lvl="0"/>
            <a:r>
              <a:rPr lang="en-US" noProof="0" dirty="0" smtClean="0"/>
              <a:t>Click icon to add chart</a:t>
            </a:r>
          </a:p>
        </p:txBody>
      </p:sp>
      <p:sp>
        <p:nvSpPr>
          <p:cNvPr id="4" name="Rectangle 10"/>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90820" name="Rectangle 4"/>
          <p:cNvSpPr>
            <a:spLocks noGrp="1" noChangeArrowheads="1"/>
          </p:cNvSpPr>
          <p:nvPr>
            <p:ph type="ctrTitle" sz="quarter"/>
          </p:nvPr>
        </p:nvSpPr>
        <p:spPr>
          <a:xfrm>
            <a:off x="471488" y="1804957"/>
            <a:ext cx="4927600" cy="822325"/>
          </a:xfrm>
        </p:spPr>
        <p:txBody>
          <a:bodyPr anchor="b">
            <a:spAutoFit/>
          </a:bodyPr>
          <a:lstStyle>
            <a:lvl1pPr>
              <a:spcBef>
                <a:spcPct val="45000"/>
              </a:spcBef>
              <a:spcAft>
                <a:spcPct val="30000"/>
              </a:spcAft>
              <a:defRPr/>
            </a:lvl1pPr>
          </a:lstStyle>
          <a:p>
            <a:r>
              <a:rPr lang="en-US" dirty="0"/>
              <a:t>Click to edit Master title style</a:t>
            </a:r>
          </a:p>
        </p:txBody>
      </p:sp>
      <p:sp>
        <p:nvSpPr>
          <p:cNvPr id="290821" name="Rectangle 5"/>
          <p:cNvSpPr>
            <a:spLocks noGrp="1" noChangeArrowheads="1"/>
          </p:cNvSpPr>
          <p:nvPr>
            <p:ph type="subTitle" sz="quarter" idx="1"/>
          </p:nvPr>
        </p:nvSpPr>
        <p:spPr>
          <a:xfrm>
            <a:off x="471488" y="2785218"/>
            <a:ext cx="4043362" cy="796925"/>
          </a:xfrm>
        </p:spPr>
        <p:txBody>
          <a:bodyPr rIns="92075" bIns="46038"/>
          <a:lstStyle>
            <a:lvl1pPr>
              <a:spcBef>
                <a:spcPct val="0"/>
              </a:spcBef>
              <a:spcAft>
                <a:spcPct val="20000"/>
              </a:spcAft>
              <a:tabLst>
                <a:tab pos="1828800" algn="l"/>
              </a:tabLst>
              <a:defRPr sz="1800">
                <a:solidFill>
                  <a:srgbClr val="0023A0"/>
                </a:solidFill>
              </a:defRPr>
            </a:lvl1pPr>
          </a:lstStyle>
          <a:p>
            <a:r>
              <a:rPr lang="en-US"/>
              <a:t>Click to edit Master subtitle style</a:t>
            </a:r>
          </a:p>
        </p:txBody>
      </p:sp>
      <p:sp>
        <p:nvSpPr>
          <p:cNvPr id="4" name="Rectangle 10"/>
          <p:cNvSpPr>
            <a:spLocks noGrp="1" noChangeArrowheads="1"/>
          </p:cNvSpPr>
          <p:nvPr>
            <p:ph type="dt" sz="half" idx="10"/>
          </p:nvPr>
        </p:nvSpPr>
        <p:spPr/>
        <p:txBody>
          <a:bodyPr/>
          <a:lstStyle>
            <a:lvl1pPr>
              <a:defRPr>
                <a:cs typeface="Arial" charset="0"/>
              </a:defRPr>
            </a:lvl1pPr>
          </a:lstStyle>
          <a:p>
            <a:pPr>
              <a:defRPr/>
            </a:pPr>
            <a:r>
              <a:rPr lang="en-US" dirty="0"/>
              <a:t>NBTA | May 24-26, 2010 | [Insert Presentation Title Here]</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176338"/>
            <a:ext cx="4040187"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6338"/>
            <a:ext cx="4040188"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dirty="0"/>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89797" name="Rectangle 5"/>
          <p:cNvSpPr>
            <a:spLocks noChangeArrowheads="1"/>
          </p:cNvSpPr>
          <p:nvPr/>
        </p:nvSpPr>
        <p:spPr bwMode="auto">
          <a:xfrm>
            <a:off x="8594725" y="6604000"/>
            <a:ext cx="161925" cy="147638"/>
          </a:xfrm>
          <a:prstGeom prst="rect">
            <a:avLst/>
          </a:prstGeom>
          <a:noFill/>
          <a:ln w="9525">
            <a:noFill/>
            <a:miter lim="800000"/>
            <a:headEnd/>
            <a:tailEnd/>
          </a:ln>
          <a:effectLst/>
        </p:spPr>
        <p:txBody>
          <a:bodyPr wrap="none" lIns="18288" tIns="18288" rIns="18288" bIns="18288" anchor="b">
            <a:spAutoFit/>
          </a:bodyPr>
          <a:lstStyle/>
          <a:p>
            <a:pPr algn="r" defTabSz="850900" eaLnBrk="0" hangingPunct="0">
              <a:lnSpc>
                <a:spcPct val="90000"/>
              </a:lnSpc>
              <a:spcBef>
                <a:spcPct val="45000"/>
              </a:spcBef>
              <a:spcAft>
                <a:spcPct val="30000"/>
              </a:spcAft>
              <a:defRPr/>
            </a:pPr>
            <a:fld id="{4A48F840-8B19-4038-9C89-025940E22BE8}" type="slidenum">
              <a:rPr lang="en-US" sz="800">
                <a:solidFill>
                  <a:schemeClr val="accent1"/>
                </a:solidFill>
              </a:rPr>
              <a:pPr algn="r" defTabSz="850900" eaLnBrk="0" hangingPunct="0">
                <a:lnSpc>
                  <a:spcPct val="90000"/>
                </a:lnSpc>
                <a:spcBef>
                  <a:spcPct val="45000"/>
                </a:spcBef>
                <a:spcAft>
                  <a:spcPct val="30000"/>
                </a:spcAft>
                <a:defRPr/>
              </a:pPr>
              <a:t>‹#›</a:t>
            </a:fld>
            <a:endParaRPr lang="en-US" sz="800" dirty="0">
              <a:solidFill>
                <a:schemeClr val="accent1"/>
              </a:solidFill>
            </a:endParaRPr>
          </a:p>
        </p:txBody>
      </p:sp>
      <p:sp>
        <p:nvSpPr>
          <p:cNvPr id="289802" name="Rectangle 10"/>
          <p:cNvSpPr>
            <a:spLocks noGrp="1" noChangeArrowheads="1"/>
          </p:cNvSpPr>
          <p:nvPr>
            <p:ph type="dt" sz="half" idx="2"/>
          </p:nvPr>
        </p:nvSpPr>
        <p:spPr bwMode="black">
          <a:xfrm>
            <a:off x="457200" y="6619875"/>
            <a:ext cx="4056063" cy="238125"/>
          </a:xfrm>
          <a:prstGeom prst="rect">
            <a:avLst/>
          </a:prstGeom>
          <a:noFill/>
          <a:ln w="12700">
            <a:noFill/>
            <a:miter lim="800000"/>
            <a:headEnd/>
            <a:tailEnd/>
          </a:ln>
          <a:effectLst/>
        </p:spPr>
        <p:txBody>
          <a:bodyPr vert="horz" wrap="none" lIns="0" tIns="0" rIns="0" bIns="0" numCol="1" anchor="t" anchorCtr="0" compatLnSpc="1">
            <a:prstTxWarp prst="textNoShape">
              <a:avLst/>
            </a:prstTxWarp>
          </a:bodyPr>
          <a:lstStyle>
            <a:lvl1pPr>
              <a:spcBef>
                <a:spcPct val="0"/>
              </a:spcBef>
              <a:defRPr sz="800">
                <a:solidFill>
                  <a:schemeClr val="accent1"/>
                </a:solidFill>
              </a:defRPr>
            </a:lvl1pPr>
          </a:lstStyle>
          <a:p>
            <a:pPr>
              <a:defRPr/>
            </a:pPr>
            <a:endParaRPr lang="en-US" dirty="0"/>
          </a:p>
        </p:txBody>
      </p:sp>
      <p:sp>
        <p:nvSpPr>
          <p:cNvPr id="1028" name="Rectangle 15"/>
          <p:cNvSpPr>
            <a:spLocks noGrp="1" noChangeArrowheads="1"/>
          </p:cNvSpPr>
          <p:nvPr>
            <p:ph type="title"/>
          </p:nvPr>
        </p:nvSpPr>
        <p:spPr bwMode="black">
          <a:xfrm>
            <a:off x="457200" y="361950"/>
            <a:ext cx="6956425" cy="774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9" name="Rectangle 16"/>
          <p:cNvSpPr>
            <a:spLocks noGrp="1" noChangeArrowheads="1"/>
          </p:cNvSpPr>
          <p:nvPr>
            <p:ph type="body" idx="1"/>
          </p:nvPr>
        </p:nvSpPr>
        <p:spPr bwMode="black">
          <a:xfrm>
            <a:off x="455613" y="1176338"/>
            <a:ext cx="8232775" cy="464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lang="en-US" smtClean="0"/>
              <a:t>First level</a:t>
            </a:r>
          </a:p>
          <a:p>
            <a:pPr lvl="2"/>
            <a:r>
              <a:rPr lang="en-US" smtClean="0"/>
              <a:t>Second level</a:t>
            </a:r>
          </a:p>
          <a:p>
            <a:pPr lvl="3"/>
            <a:r>
              <a:rPr lang="en-US" smtClean="0"/>
              <a:t>Third level</a:t>
            </a:r>
          </a:p>
          <a:p>
            <a:pPr lvl="4"/>
            <a:r>
              <a:rPr lang="en-US" smtClean="0"/>
              <a:t>Fourth level</a:t>
            </a:r>
          </a:p>
        </p:txBody>
      </p:sp>
    </p:spTree>
  </p:cSld>
  <p:clrMap bg1="lt1" tx1="dk1" bg2="lt2" tx2="dk2" accent1="accent1" accent2="accent2" accent3="accent3" accent4="accent4" accent5="accent5" accent6="accent6" hlink="hlink" folHlink="folHlink"/>
  <p:sldLayoutIdLst>
    <p:sldLayoutId id="2147483688" r:id="rId1"/>
    <p:sldLayoutId id="2147483687" r:id="rId2"/>
    <p:sldLayoutId id="2147483686" r:id="rId3"/>
    <p:sldLayoutId id="2147483685" r:id="rId4"/>
    <p:sldLayoutId id="2147483684" r:id="rId5"/>
    <p:sldLayoutId id="2147483683" r:id="rId6"/>
    <p:sldLayoutId id="2147483682" r:id="rId7"/>
    <p:sldLayoutId id="2147483681" r:id="rId8"/>
    <p:sldLayoutId id="2147483680" r:id="rId9"/>
    <p:sldLayoutId id="2147483679" r:id="rId10"/>
    <p:sldLayoutId id="2147483678" r:id="rId11"/>
    <p:sldLayoutId id="2147483677" r:id="rId12"/>
    <p:sldLayoutId id="2147483676" r:id="rId13"/>
  </p:sldLayoutIdLst>
  <p:transition spd="med">
    <p:wipe dir="r"/>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0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0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0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0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000" b="1">
          <a:solidFill>
            <a:schemeClr val="tx2"/>
          </a:solidFill>
          <a:latin typeface="Arial" charset="0"/>
          <a:ea typeface="ＭＳ Ｐゴシック" charset="-128"/>
          <a:cs typeface="ＭＳ Ｐゴシック" charset="-128"/>
        </a:defRPr>
      </a:lvl5pPr>
      <a:lvl6pPr marL="457200" algn="l" rtl="0" eaLnBrk="1" fontAlgn="base" hangingPunct="1">
        <a:lnSpc>
          <a:spcPct val="90000"/>
        </a:lnSpc>
        <a:spcBef>
          <a:spcPct val="0"/>
        </a:spcBef>
        <a:spcAft>
          <a:spcPct val="0"/>
        </a:spcAft>
        <a:defRPr sz="3000" b="1">
          <a:solidFill>
            <a:schemeClr val="tx2"/>
          </a:solidFill>
          <a:latin typeface="Arial" charset="0"/>
        </a:defRPr>
      </a:lvl6pPr>
      <a:lvl7pPr marL="914400" algn="l" rtl="0" eaLnBrk="1" fontAlgn="base" hangingPunct="1">
        <a:lnSpc>
          <a:spcPct val="90000"/>
        </a:lnSpc>
        <a:spcBef>
          <a:spcPct val="0"/>
        </a:spcBef>
        <a:spcAft>
          <a:spcPct val="0"/>
        </a:spcAft>
        <a:defRPr sz="3000" b="1">
          <a:solidFill>
            <a:schemeClr val="tx2"/>
          </a:solidFill>
          <a:latin typeface="Arial" charset="0"/>
        </a:defRPr>
      </a:lvl7pPr>
      <a:lvl8pPr marL="1371600" algn="l" rtl="0" eaLnBrk="1" fontAlgn="base" hangingPunct="1">
        <a:lnSpc>
          <a:spcPct val="90000"/>
        </a:lnSpc>
        <a:spcBef>
          <a:spcPct val="0"/>
        </a:spcBef>
        <a:spcAft>
          <a:spcPct val="0"/>
        </a:spcAft>
        <a:defRPr sz="3000" b="1">
          <a:solidFill>
            <a:schemeClr val="tx2"/>
          </a:solidFill>
          <a:latin typeface="Arial" charset="0"/>
        </a:defRPr>
      </a:lvl8pPr>
      <a:lvl9pPr marL="1828800" algn="l" rtl="0" eaLnBrk="1" fontAlgn="base" hangingPunct="1">
        <a:lnSpc>
          <a:spcPct val="90000"/>
        </a:lnSpc>
        <a:spcBef>
          <a:spcPct val="0"/>
        </a:spcBef>
        <a:spcAft>
          <a:spcPct val="0"/>
        </a:spcAft>
        <a:defRPr sz="3000" b="1">
          <a:solidFill>
            <a:schemeClr val="tx2"/>
          </a:solidFill>
          <a:latin typeface="Arial" charset="0"/>
        </a:defRPr>
      </a:lvl9pPr>
    </p:titleStyle>
    <p:bodyStyle>
      <a:lvl1pPr marL="342900" indent="-342900" algn="l" rtl="0" eaLnBrk="0" fontAlgn="base" hangingPunct="0">
        <a:lnSpc>
          <a:spcPct val="95000"/>
        </a:lnSpc>
        <a:spcBef>
          <a:spcPct val="35000"/>
        </a:spcBef>
        <a:spcAft>
          <a:spcPct val="25000"/>
        </a:spcAft>
        <a:buClr>
          <a:schemeClr val="hlink"/>
        </a:buClr>
        <a:buChar char="•"/>
        <a:defRPr sz="2200">
          <a:solidFill>
            <a:schemeClr val="tx2"/>
          </a:solidFill>
          <a:latin typeface="+mn-lt"/>
          <a:ea typeface="ＭＳ Ｐゴシック" charset="-128"/>
          <a:cs typeface="ＭＳ Ｐゴシック" charset="-128"/>
        </a:defRPr>
      </a:lvl1pPr>
      <a:lvl2pPr marL="230188" indent="-228600" algn="l" rtl="0" eaLnBrk="0" fontAlgn="base" hangingPunct="0">
        <a:lnSpc>
          <a:spcPct val="95000"/>
        </a:lnSpc>
        <a:spcBef>
          <a:spcPct val="0"/>
        </a:spcBef>
        <a:spcAft>
          <a:spcPct val="30000"/>
        </a:spcAft>
        <a:buClr>
          <a:srgbClr val="FFA000"/>
        </a:buClr>
        <a:buSzPct val="100000"/>
        <a:buFont typeface="Arial" charset="0"/>
        <a:buChar char="•"/>
        <a:defRPr sz="2200">
          <a:solidFill>
            <a:schemeClr val="tx2"/>
          </a:solidFill>
          <a:latin typeface="+mn-lt"/>
          <a:ea typeface="ＭＳ Ｐゴシック" charset="-128"/>
          <a:cs typeface="ＭＳ Ｐゴシック"/>
        </a:defRPr>
      </a:lvl2pPr>
      <a:lvl3pPr marL="628650" indent="-284163" algn="l" rtl="0" eaLnBrk="0" fontAlgn="base" hangingPunct="0">
        <a:lnSpc>
          <a:spcPct val="95000"/>
        </a:lnSpc>
        <a:spcBef>
          <a:spcPct val="0"/>
        </a:spcBef>
        <a:spcAft>
          <a:spcPct val="30000"/>
        </a:spcAft>
        <a:buClr>
          <a:srgbClr val="FFA000"/>
        </a:buClr>
        <a:buFont typeface="Arial" charset="0"/>
        <a:buChar char="–"/>
        <a:defRPr sz="2200">
          <a:solidFill>
            <a:schemeClr val="tx2"/>
          </a:solidFill>
          <a:latin typeface="+mn-lt"/>
          <a:ea typeface="ＭＳ Ｐゴシック" charset="-128"/>
          <a:cs typeface="ＭＳ Ｐゴシック"/>
        </a:defRPr>
      </a:lvl3pPr>
      <a:lvl4pPr marL="971550" indent="-228600" algn="l" rtl="0" eaLnBrk="0" fontAlgn="base" hangingPunct="0">
        <a:lnSpc>
          <a:spcPct val="95000"/>
        </a:lnSpc>
        <a:spcBef>
          <a:spcPct val="0"/>
        </a:spcBef>
        <a:spcAft>
          <a:spcPct val="30000"/>
        </a:spcAft>
        <a:buClr>
          <a:srgbClr val="FFA000"/>
        </a:buClr>
        <a:buSzPct val="100000"/>
        <a:buFont typeface="Arial" charset="0"/>
        <a:buChar char="•"/>
        <a:defRPr sz="2200">
          <a:solidFill>
            <a:schemeClr val="tx2"/>
          </a:solidFill>
          <a:latin typeface="+mn-lt"/>
          <a:ea typeface="ＭＳ Ｐゴシック" charset="-128"/>
          <a:cs typeface="ＭＳ Ｐゴシック"/>
        </a:defRPr>
      </a:lvl4pPr>
      <a:lvl5pPr marL="1376363" indent="-290513" algn="l" rtl="0" eaLnBrk="0" fontAlgn="base" hangingPunct="0">
        <a:lnSpc>
          <a:spcPct val="95000"/>
        </a:lnSpc>
        <a:spcBef>
          <a:spcPct val="0"/>
        </a:spcBef>
        <a:spcAft>
          <a:spcPct val="30000"/>
        </a:spcAft>
        <a:buClr>
          <a:srgbClr val="FFA000"/>
        </a:buClr>
        <a:buSzPct val="90000"/>
        <a:buFont typeface="Arial" charset="0"/>
        <a:buChar char="–"/>
        <a:defRPr sz="2200">
          <a:solidFill>
            <a:schemeClr val="tx2"/>
          </a:solidFill>
          <a:latin typeface="+mn-lt"/>
          <a:ea typeface="ＭＳ Ｐゴシック" charset="-128"/>
          <a:cs typeface="ＭＳ Ｐゴシック"/>
        </a:defRPr>
      </a:lvl5pPr>
      <a:lvl6pPr marL="1833563" indent="-290513" algn="l" rtl="0" eaLnBrk="1" fontAlgn="base" hangingPunct="1">
        <a:lnSpc>
          <a:spcPct val="95000"/>
        </a:lnSpc>
        <a:spcBef>
          <a:spcPct val="0"/>
        </a:spcBef>
        <a:spcAft>
          <a:spcPct val="30000"/>
        </a:spcAft>
        <a:buClr>
          <a:srgbClr val="FFA000"/>
        </a:buClr>
        <a:buSzPct val="90000"/>
        <a:buFont typeface="Arial" charset="0"/>
        <a:buChar char="–"/>
        <a:defRPr sz="2200">
          <a:solidFill>
            <a:schemeClr val="tx2"/>
          </a:solidFill>
          <a:latin typeface="+mn-lt"/>
          <a:ea typeface="ＭＳ Ｐゴシック" charset="-128"/>
        </a:defRPr>
      </a:lvl6pPr>
      <a:lvl7pPr marL="2290763" indent="-290513" algn="l" rtl="0" eaLnBrk="1" fontAlgn="base" hangingPunct="1">
        <a:lnSpc>
          <a:spcPct val="95000"/>
        </a:lnSpc>
        <a:spcBef>
          <a:spcPct val="0"/>
        </a:spcBef>
        <a:spcAft>
          <a:spcPct val="30000"/>
        </a:spcAft>
        <a:buClr>
          <a:srgbClr val="FFA000"/>
        </a:buClr>
        <a:buSzPct val="90000"/>
        <a:buFont typeface="Arial" charset="0"/>
        <a:buChar char="–"/>
        <a:defRPr sz="2200">
          <a:solidFill>
            <a:schemeClr val="tx2"/>
          </a:solidFill>
          <a:latin typeface="+mn-lt"/>
          <a:ea typeface="ＭＳ Ｐゴシック" charset="-128"/>
        </a:defRPr>
      </a:lvl7pPr>
      <a:lvl8pPr marL="2747963" indent="-290513" algn="l" rtl="0" eaLnBrk="1" fontAlgn="base" hangingPunct="1">
        <a:lnSpc>
          <a:spcPct val="95000"/>
        </a:lnSpc>
        <a:spcBef>
          <a:spcPct val="0"/>
        </a:spcBef>
        <a:spcAft>
          <a:spcPct val="30000"/>
        </a:spcAft>
        <a:buClr>
          <a:srgbClr val="FFA000"/>
        </a:buClr>
        <a:buSzPct val="90000"/>
        <a:buFont typeface="Arial" charset="0"/>
        <a:buChar char="–"/>
        <a:defRPr sz="2200">
          <a:solidFill>
            <a:schemeClr val="tx2"/>
          </a:solidFill>
          <a:latin typeface="+mn-lt"/>
          <a:ea typeface="ＭＳ Ｐゴシック" charset="-128"/>
        </a:defRPr>
      </a:lvl8pPr>
      <a:lvl9pPr marL="3205163" indent="-290513" algn="l" rtl="0" eaLnBrk="1" fontAlgn="base" hangingPunct="1">
        <a:lnSpc>
          <a:spcPct val="95000"/>
        </a:lnSpc>
        <a:spcBef>
          <a:spcPct val="0"/>
        </a:spcBef>
        <a:spcAft>
          <a:spcPct val="30000"/>
        </a:spcAft>
        <a:buClr>
          <a:srgbClr val="FFA000"/>
        </a:buClr>
        <a:buSzPct val="90000"/>
        <a:buFont typeface="Arial" charset="0"/>
        <a:buChar char="–"/>
        <a:defRPr sz="2200">
          <a:solidFill>
            <a:schemeClr val="tx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89797" name="Rectangle 5"/>
          <p:cNvSpPr>
            <a:spLocks noChangeArrowheads="1"/>
          </p:cNvSpPr>
          <p:nvPr/>
        </p:nvSpPr>
        <p:spPr bwMode="auto">
          <a:xfrm>
            <a:off x="8594725" y="6604000"/>
            <a:ext cx="161925" cy="147638"/>
          </a:xfrm>
          <a:prstGeom prst="rect">
            <a:avLst/>
          </a:prstGeom>
          <a:noFill/>
          <a:ln w="9525">
            <a:noFill/>
            <a:miter lim="800000"/>
            <a:headEnd/>
            <a:tailEnd/>
          </a:ln>
          <a:effectLst/>
        </p:spPr>
        <p:txBody>
          <a:bodyPr wrap="none" lIns="18288" tIns="18288" rIns="18288" bIns="18288" anchor="b">
            <a:spAutoFit/>
          </a:bodyPr>
          <a:lstStyle/>
          <a:p>
            <a:pPr algn="r" defTabSz="850900" eaLnBrk="0" hangingPunct="0">
              <a:lnSpc>
                <a:spcPct val="90000"/>
              </a:lnSpc>
              <a:spcBef>
                <a:spcPct val="45000"/>
              </a:spcBef>
              <a:spcAft>
                <a:spcPct val="30000"/>
              </a:spcAft>
              <a:defRPr/>
            </a:pPr>
            <a:fld id="{673DC29D-0F7A-445F-B28D-5D55A93E89DE}" type="slidenum">
              <a:rPr lang="en-US" sz="800">
                <a:solidFill>
                  <a:srgbClr val="667BC6"/>
                </a:solidFill>
                <a:cs typeface="+mn-cs"/>
              </a:rPr>
              <a:pPr algn="r" defTabSz="850900" eaLnBrk="0" hangingPunct="0">
                <a:lnSpc>
                  <a:spcPct val="90000"/>
                </a:lnSpc>
                <a:spcBef>
                  <a:spcPct val="45000"/>
                </a:spcBef>
                <a:spcAft>
                  <a:spcPct val="30000"/>
                </a:spcAft>
                <a:defRPr/>
              </a:pPr>
              <a:t>‹#›</a:t>
            </a:fld>
            <a:endParaRPr lang="en-US" sz="800" dirty="0">
              <a:solidFill>
                <a:srgbClr val="667BC6"/>
              </a:solidFill>
              <a:cs typeface="+mn-cs"/>
            </a:endParaRPr>
          </a:p>
        </p:txBody>
      </p:sp>
      <p:sp>
        <p:nvSpPr>
          <p:cNvPr id="289802" name="Rectangle 10"/>
          <p:cNvSpPr>
            <a:spLocks noGrp="1" noChangeArrowheads="1"/>
          </p:cNvSpPr>
          <p:nvPr>
            <p:ph type="dt" sz="half" idx="2"/>
          </p:nvPr>
        </p:nvSpPr>
        <p:spPr bwMode="black">
          <a:xfrm>
            <a:off x="457200" y="6619875"/>
            <a:ext cx="4056063" cy="238125"/>
          </a:xfrm>
          <a:prstGeom prst="rect">
            <a:avLst/>
          </a:prstGeom>
          <a:noFill/>
          <a:ln w="12700">
            <a:noFill/>
            <a:miter lim="800000"/>
            <a:headEnd/>
            <a:tailEnd/>
          </a:ln>
          <a:effectLst/>
        </p:spPr>
        <p:txBody>
          <a:bodyPr vert="horz" wrap="none" lIns="0" tIns="0" rIns="0" bIns="0" numCol="1" anchor="t" anchorCtr="0" compatLnSpc="1">
            <a:prstTxWarp prst="textNoShape">
              <a:avLst/>
            </a:prstTxWarp>
          </a:bodyPr>
          <a:lstStyle>
            <a:lvl1pPr>
              <a:spcBef>
                <a:spcPct val="0"/>
              </a:spcBef>
              <a:defRPr sz="800">
                <a:solidFill>
                  <a:srgbClr val="667BC6"/>
                </a:solidFill>
                <a:cs typeface="+mn-cs"/>
              </a:defRPr>
            </a:lvl1pPr>
          </a:lstStyle>
          <a:p>
            <a:pPr>
              <a:defRPr/>
            </a:pPr>
            <a:r>
              <a:rPr lang="en-US" dirty="0"/>
              <a:t>NBTA | May 24-26, 2010 | [Insert Presentation Title Here]</a:t>
            </a:r>
          </a:p>
        </p:txBody>
      </p:sp>
      <p:sp>
        <p:nvSpPr>
          <p:cNvPr id="15364" name="Rectangle 15"/>
          <p:cNvSpPr>
            <a:spLocks noGrp="1" noChangeArrowheads="1"/>
          </p:cNvSpPr>
          <p:nvPr>
            <p:ph type="title"/>
          </p:nvPr>
        </p:nvSpPr>
        <p:spPr bwMode="black">
          <a:xfrm>
            <a:off x="457200" y="361950"/>
            <a:ext cx="6956425" cy="7747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5365" name="Rectangle 16"/>
          <p:cNvSpPr>
            <a:spLocks noGrp="1" noChangeArrowheads="1"/>
          </p:cNvSpPr>
          <p:nvPr>
            <p:ph type="body" idx="1"/>
          </p:nvPr>
        </p:nvSpPr>
        <p:spPr bwMode="black">
          <a:xfrm>
            <a:off x="455613" y="1176338"/>
            <a:ext cx="8232775" cy="4648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1"/>
            <a:r>
              <a:rPr lang="en-US" smtClean="0"/>
              <a:t>First level</a:t>
            </a:r>
          </a:p>
          <a:p>
            <a:pPr lvl="2"/>
            <a:r>
              <a:rPr lang="en-US" smtClean="0"/>
              <a:t>Second level</a:t>
            </a:r>
          </a:p>
          <a:p>
            <a:pPr lvl="3"/>
            <a:r>
              <a:rPr lang="en-US" smtClean="0"/>
              <a:t>Third level</a:t>
            </a:r>
          </a:p>
          <a:p>
            <a:pPr lvl="4"/>
            <a:r>
              <a:rPr lang="en-US" smtClean="0"/>
              <a:t>Fourth level</a:t>
            </a:r>
          </a:p>
        </p:txBody>
      </p:sp>
    </p:spTree>
  </p:cSld>
  <p:clrMap bg1="lt1" tx1="dk1" bg2="lt2" tx2="dk2" accent1="accent1" accent2="accent2" accent3="accent3" accent4="accent4" accent5="accent5" accent6="accent6" hlink="hlink" folHlink="folHlink"/>
  <p:sldLayoutIdLst>
    <p:sldLayoutId id="2147483689" r:id="rId1"/>
  </p:sldLayoutIdLst>
  <p:transition spd="med">
    <p:wipe dir="r"/>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30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0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0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0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000" b="1">
          <a:solidFill>
            <a:schemeClr val="tx2"/>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000" b="1">
          <a:solidFill>
            <a:schemeClr val="tx2"/>
          </a:solidFill>
          <a:latin typeface="Arial" charset="0"/>
        </a:defRPr>
      </a:lvl6pPr>
      <a:lvl7pPr marL="914400" algn="l" rtl="0" eaLnBrk="0" fontAlgn="base" hangingPunct="0">
        <a:lnSpc>
          <a:spcPct val="90000"/>
        </a:lnSpc>
        <a:spcBef>
          <a:spcPct val="0"/>
        </a:spcBef>
        <a:spcAft>
          <a:spcPct val="0"/>
        </a:spcAft>
        <a:defRPr sz="3000" b="1">
          <a:solidFill>
            <a:schemeClr val="tx2"/>
          </a:solidFill>
          <a:latin typeface="Arial" charset="0"/>
        </a:defRPr>
      </a:lvl7pPr>
      <a:lvl8pPr marL="1371600" algn="l" rtl="0" eaLnBrk="0" fontAlgn="base" hangingPunct="0">
        <a:lnSpc>
          <a:spcPct val="90000"/>
        </a:lnSpc>
        <a:spcBef>
          <a:spcPct val="0"/>
        </a:spcBef>
        <a:spcAft>
          <a:spcPct val="0"/>
        </a:spcAft>
        <a:defRPr sz="3000" b="1">
          <a:solidFill>
            <a:schemeClr val="tx2"/>
          </a:solidFill>
          <a:latin typeface="Arial" charset="0"/>
        </a:defRPr>
      </a:lvl8pPr>
      <a:lvl9pPr marL="1828800" algn="l" rtl="0" eaLnBrk="0" fontAlgn="base" hangingPunct="0">
        <a:lnSpc>
          <a:spcPct val="90000"/>
        </a:lnSpc>
        <a:spcBef>
          <a:spcPct val="0"/>
        </a:spcBef>
        <a:spcAft>
          <a:spcPct val="0"/>
        </a:spcAft>
        <a:defRPr sz="3000" b="1">
          <a:solidFill>
            <a:schemeClr val="tx2"/>
          </a:solidFill>
          <a:latin typeface="Arial" charset="0"/>
        </a:defRPr>
      </a:lvl9pPr>
    </p:titleStyle>
    <p:bodyStyle>
      <a:lvl1pPr marL="342900" indent="-342900" algn="l" rtl="0" eaLnBrk="0" fontAlgn="base" hangingPunct="0">
        <a:lnSpc>
          <a:spcPct val="95000"/>
        </a:lnSpc>
        <a:spcBef>
          <a:spcPct val="35000"/>
        </a:spcBef>
        <a:spcAft>
          <a:spcPct val="25000"/>
        </a:spcAft>
        <a:buClr>
          <a:schemeClr val="hlink"/>
        </a:buClr>
        <a:buChar char="•"/>
        <a:defRPr sz="2200">
          <a:solidFill>
            <a:schemeClr val="tx2"/>
          </a:solidFill>
          <a:latin typeface="+mn-lt"/>
          <a:ea typeface="ＭＳ Ｐゴシック" charset="-128"/>
          <a:cs typeface="ＭＳ Ｐゴシック" charset="-128"/>
        </a:defRPr>
      </a:lvl1pPr>
      <a:lvl2pPr marL="230188" indent="-228600" algn="l" rtl="0" eaLnBrk="0" fontAlgn="base" hangingPunct="0">
        <a:lnSpc>
          <a:spcPct val="95000"/>
        </a:lnSpc>
        <a:spcBef>
          <a:spcPct val="0"/>
        </a:spcBef>
        <a:spcAft>
          <a:spcPct val="30000"/>
        </a:spcAft>
        <a:buClr>
          <a:srgbClr val="FFA000"/>
        </a:buClr>
        <a:buSzPct val="100000"/>
        <a:buFont typeface="Arial" charset="0"/>
        <a:buChar char="•"/>
        <a:defRPr sz="2200">
          <a:solidFill>
            <a:schemeClr val="tx2"/>
          </a:solidFill>
          <a:latin typeface="+mn-lt"/>
          <a:ea typeface="ＭＳ Ｐゴシック" charset="-128"/>
          <a:cs typeface="ＭＳ Ｐゴシック"/>
        </a:defRPr>
      </a:lvl2pPr>
      <a:lvl3pPr marL="628650" indent="-284163" algn="l" rtl="0" eaLnBrk="0" fontAlgn="base" hangingPunct="0">
        <a:lnSpc>
          <a:spcPct val="95000"/>
        </a:lnSpc>
        <a:spcBef>
          <a:spcPct val="0"/>
        </a:spcBef>
        <a:spcAft>
          <a:spcPct val="30000"/>
        </a:spcAft>
        <a:buClr>
          <a:srgbClr val="FFA000"/>
        </a:buClr>
        <a:buFont typeface="Arial" charset="0"/>
        <a:buChar char="–"/>
        <a:defRPr sz="2200">
          <a:solidFill>
            <a:schemeClr val="tx2"/>
          </a:solidFill>
          <a:latin typeface="+mn-lt"/>
          <a:ea typeface="ＭＳ Ｐゴシック" charset="-128"/>
          <a:cs typeface="ＭＳ Ｐゴシック"/>
        </a:defRPr>
      </a:lvl3pPr>
      <a:lvl4pPr marL="971550" indent="-228600" algn="l" rtl="0" eaLnBrk="0" fontAlgn="base" hangingPunct="0">
        <a:lnSpc>
          <a:spcPct val="95000"/>
        </a:lnSpc>
        <a:spcBef>
          <a:spcPct val="0"/>
        </a:spcBef>
        <a:spcAft>
          <a:spcPct val="30000"/>
        </a:spcAft>
        <a:buClr>
          <a:srgbClr val="FFA000"/>
        </a:buClr>
        <a:buSzPct val="100000"/>
        <a:buFont typeface="Arial" charset="0"/>
        <a:buChar char="•"/>
        <a:defRPr sz="2200">
          <a:solidFill>
            <a:schemeClr val="tx2"/>
          </a:solidFill>
          <a:latin typeface="+mn-lt"/>
          <a:ea typeface="ＭＳ Ｐゴシック" charset="-128"/>
          <a:cs typeface="ＭＳ Ｐゴシック"/>
        </a:defRPr>
      </a:lvl4pPr>
      <a:lvl5pPr marL="1376363" indent="-290513" algn="l" rtl="0" eaLnBrk="0" fontAlgn="base" hangingPunct="0">
        <a:lnSpc>
          <a:spcPct val="95000"/>
        </a:lnSpc>
        <a:spcBef>
          <a:spcPct val="0"/>
        </a:spcBef>
        <a:spcAft>
          <a:spcPct val="30000"/>
        </a:spcAft>
        <a:buClr>
          <a:srgbClr val="FFA000"/>
        </a:buClr>
        <a:buSzPct val="90000"/>
        <a:buFont typeface="Arial" charset="0"/>
        <a:buChar char="–"/>
        <a:defRPr sz="2200">
          <a:solidFill>
            <a:schemeClr val="tx2"/>
          </a:solidFill>
          <a:latin typeface="+mn-lt"/>
          <a:ea typeface="ＭＳ Ｐゴシック" charset="-128"/>
          <a:cs typeface="ＭＳ Ｐゴシック"/>
        </a:defRPr>
      </a:lvl5pPr>
      <a:lvl6pPr marL="1833563" indent="-290513" algn="l" rtl="0" eaLnBrk="0" fontAlgn="base" hangingPunct="0">
        <a:lnSpc>
          <a:spcPct val="95000"/>
        </a:lnSpc>
        <a:spcBef>
          <a:spcPct val="0"/>
        </a:spcBef>
        <a:spcAft>
          <a:spcPct val="30000"/>
        </a:spcAft>
        <a:buClr>
          <a:srgbClr val="FFA000"/>
        </a:buClr>
        <a:buSzPct val="90000"/>
        <a:buFont typeface="Arial" charset="0"/>
        <a:buChar char="–"/>
        <a:defRPr sz="2200">
          <a:solidFill>
            <a:schemeClr val="tx2"/>
          </a:solidFill>
          <a:latin typeface="+mn-lt"/>
          <a:ea typeface="ＭＳ Ｐゴシック" charset="-128"/>
        </a:defRPr>
      </a:lvl6pPr>
      <a:lvl7pPr marL="2290763" indent="-290513" algn="l" rtl="0" eaLnBrk="0" fontAlgn="base" hangingPunct="0">
        <a:lnSpc>
          <a:spcPct val="95000"/>
        </a:lnSpc>
        <a:spcBef>
          <a:spcPct val="0"/>
        </a:spcBef>
        <a:spcAft>
          <a:spcPct val="30000"/>
        </a:spcAft>
        <a:buClr>
          <a:srgbClr val="FFA000"/>
        </a:buClr>
        <a:buSzPct val="90000"/>
        <a:buFont typeface="Arial" charset="0"/>
        <a:buChar char="–"/>
        <a:defRPr sz="2200">
          <a:solidFill>
            <a:schemeClr val="tx2"/>
          </a:solidFill>
          <a:latin typeface="+mn-lt"/>
          <a:ea typeface="ＭＳ Ｐゴシック" charset="-128"/>
        </a:defRPr>
      </a:lvl7pPr>
      <a:lvl8pPr marL="2747963" indent="-290513" algn="l" rtl="0" eaLnBrk="0" fontAlgn="base" hangingPunct="0">
        <a:lnSpc>
          <a:spcPct val="95000"/>
        </a:lnSpc>
        <a:spcBef>
          <a:spcPct val="0"/>
        </a:spcBef>
        <a:spcAft>
          <a:spcPct val="30000"/>
        </a:spcAft>
        <a:buClr>
          <a:srgbClr val="FFA000"/>
        </a:buClr>
        <a:buSzPct val="90000"/>
        <a:buFont typeface="Arial" charset="0"/>
        <a:buChar char="–"/>
        <a:defRPr sz="2200">
          <a:solidFill>
            <a:schemeClr val="tx2"/>
          </a:solidFill>
          <a:latin typeface="+mn-lt"/>
          <a:ea typeface="ＭＳ Ｐゴシック" charset="-128"/>
        </a:defRPr>
      </a:lvl8pPr>
      <a:lvl9pPr marL="3205163" indent="-290513" algn="l" rtl="0" eaLnBrk="0" fontAlgn="base" hangingPunct="0">
        <a:lnSpc>
          <a:spcPct val="95000"/>
        </a:lnSpc>
        <a:spcBef>
          <a:spcPct val="0"/>
        </a:spcBef>
        <a:spcAft>
          <a:spcPct val="30000"/>
        </a:spcAft>
        <a:buClr>
          <a:srgbClr val="FFA000"/>
        </a:buClr>
        <a:buSzPct val="90000"/>
        <a:buFont typeface="Arial" charset="0"/>
        <a:buChar char="–"/>
        <a:defRPr sz="2200">
          <a:solidFill>
            <a:schemeClr val="tx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wmf"/><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8434" name="Rectangle 10"/>
          <p:cNvSpPr>
            <a:spLocks noGrp="1" noChangeArrowheads="1"/>
          </p:cNvSpPr>
          <p:nvPr>
            <p:ph type="ctrTitle"/>
          </p:nvPr>
        </p:nvSpPr>
        <p:spPr>
          <a:xfrm>
            <a:off x="471488" y="1098550"/>
            <a:ext cx="5802312" cy="2078038"/>
          </a:xfrm>
        </p:spPr>
        <p:txBody>
          <a:bodyPr/>
          <a:lstStyle/>
          <a:p>
            <a:r>
              <a:rPr lang="en-US" dirty="0" smtClean="0">
                <a:ea typeface="ＭＳ Ｐゴシック"/>
                <a:cs typeface="ＭＳ Ｐゴシック"/>
              </a:rPr>
              <a:t>Introduction to</a:t>
            </a:r>
            <a:br>
              <a:rPr lang="en-US" dirty="0" smtClean="0">
                <a:ea typeface="ＭＳ Ｐゴシック"/>
                <a:cs typeface="ＭＳ Ｐゴシック"/>
              </a:rPr>
            </a:br>
            <a:r>
              <a:rPr lang="en-US" dirty="0" smtClean="0">
                <a:ea typeface="ＭＳ Ｐゴシック"/>
                <a:cs typeface="ＭＳ Ｐゴシック"/>
              </a:rPr>
              <a:t>Travel Risk Management</a:t>
            </a:r>
            <a:br>
              <a:rPr lang="en-US" dirty="0" smtClean="0">
                <a:ea typeface="ＭＳ Ｐゴシック"/>
                <a:cs typeface="ＭＳ Ｐゴシック"/>
              </a:rPr>
            </a:br>
            <a:r>
              <a:rPr lang="en-US" dirty="0" smtClean="0">
                <a:ea typeface="ＭＳ Ｐゴシック"/>
                <a:cs typeface="ＭＳ Ｐゴシック"/>
              </a:rPr>
              <a:t/>
            </a:r>
            <a:br>
              <a:rPr lang="en-US" dirty="0" smtClean="0">
                <a:ea typeface="ＭＳ Ｐゴシック"/>
                <a:cs typeface="ＭＳ Ｐゴシック"/>
              </a:rPr>
            </a:br>
            <a:r>
              <a:rPr lang="en-US" sz="2000" dirty="0" smtClean="0">
                <a:ea typeface="ＭＳ Ｐゴシック"/>
                <a:cs typeface="ＭＳ Ｐゴシック"/>
              </a:rPr>
              <a:t>Presented by GBTA’s</a:t>
            </a:r>
            <a:br>
              <a:rPr lang="en-US" sz="2000" dirty="0" smtClean="0">
                <a:ea typeface="ＭＳ Ｐゴシック"/>
                <a:cs typeface="ＭＳ Ｐゴシック"/>
              </a:rPr>
            </a:br>
            <a:r>
              <a:rPr lang="en-US" sz="2000" dirty="0" smtClean="0">
                <a:ea typeface="ＭＳ Ｐゴシック"/>
                <a:cs typeface="ＭＳ Ｐゴシック"/>
              </a:rPr>
              <a:t>Travel &amp; Meetings Risk Management Committee</a:t>
            </a:r>
            <a:endParaRPr lang="en-US" dirty="0" smtClean="0">
              <a:ea typeface="ＭＳ Ｐゴシック"/>
              <a:cs typeface="ＭＳ Ｐゴシック"/>
            </a:endParaRPr>
          </a:p>
        </p:txBody>
      </p:sp>
      <p:sp>
        <p:nvSpPr>
          <p:cNvPr id="18435" name="Rectangle 11"/>
          <p:cNvSpPr>
            <a:spLocks noGrp="1" noChangeArrowheads="1"/>
          </p:cNvSpPr>
          <p:nvPr>
            <p:ph type="subTitle" idx="1"/>
          </p:nvPr>
        </p:nvSpPr>
        <p:spPr>
          <a:xfrm>
            <a:off x="471488" y="3376613"/>
            <a:ext cx="4043362" cy="796925"/>
          </a:xfrm>
        </p:spPr>
        <p:txBody>
          <a:bodyPr/>
          <a:lstStyle/>
          <a:p>
            <a:pPr>
              <a:buNone/>
            </a:pPr>
            <a:r>
              <a:rPr lang="en-US" dirty="0" smtClean="0"/>
              <a:t>John Rose, President</a:t>
            </a:r>
          </a:p>
          <a:p>
            <a:pPr>
              <a:buNone/>
            </a:pPr>
            <a:r>
              <a:rPr lang="en-US" dirty="0" smtClean="0"/>
              <a:t>Business Travel Services</a:t>
            </a:r>
          </a:p>
          <a:p>
            <a:pPr>
              <a:buNone/>
            </a:pPr>
            <a:r>
              <a:rPr lang="en-US" dirty="0" smtClean="0"/>
              <a:t>Travel Guard North America</a:t>
            </a:r>
            <a:endParaRPr lang="en-US"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23863" y="414338"/>
            <a:ext cx="8458200" cy="1143000"/>
          </a:xfrm>
        </p:spPr>
        <p:txBody>
          <a:bodyPr/>
          <a:lstStyle/>
          <a:p>
            <a:pPr eaLnBrk="1" hangingPunct="1"/>
            <a:r>
              <a:rPr lang="en-US" dirty="0" smtClean="0">
                <a:ea typeface="ＭＳ Ｐゴシック"/>
                <a:cs typeface="ＭＳ Ｐゴシック"/>
              </a:rPr>
              <a:t>Travel &amp; Meetings Risk Management Program</a:t>
            </a:r>
          </a:p>
        </p:txBody>
      </p:sp>
      <p:grpSp>
        <p:nvGrpSpPr>
          <p:cNvPr id="36866" name="Group 5"/>
          <p:cNvGrpSpPr>
            <a:grpSpLocks/>
          </p:cNvGrpSpPr>
          <p:nvPr/>
        </p:nvGrpSpPr>
        <p:grpSpPr bwMode="auto">
          <a:xfrm>
            <a:off x="1455738" y="1906588"/>
            <a:ext cx="6527800" cy="2513012"/>
            <a:chOff x="832" y="2011"/>
            <a:chExt cx="4112" cy="1583"/>
          </a:xfrm>
        </p:grpSpPr>
        <p:sp>
          <p:nvSpPr>
            <p:cNvPr id="36867" name="AutoShape 6"/>
            <p:cNvSpPr>
              <a:spLocks noChangeArrowheads="1"/>
            </p:cNvSpPr>
            <p:nvPr/>
          </p:nvSpPr>
          <p:spPr bwMode="auto">
            <a:xfrm flipH="1">
              <a:off x="3815" y="2177"/>
              <a:ext cx="662" cy="41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31 w 21600"/>
                <a:gd name="T13" fmla="*/ 2908 h 21600"/>
                <a:gd name="T14" fmla="*/ 18239 w 21600"/>
                <a:gd name="T15" fmla="*/ 924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84C28D"/>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84C28D"/>
              </a:extrusionClr>
            </a:sp3d>
          </p:spPr>
          <p:txBody>
            <a:bodyPr wrap="none" tIns="0" bIns="0" anchor="ctr">
              <a:flatTx/>
            </a:bodyPr>
            <a:lstStyle/>
            <a:p>
              <a:endParaRPr lang="en-US" sz="2000" dirty="0"/>
            </a:p>
          </p:txBody>
        </p:sp>
        <p:sp>
          <p:nvSpPr>
            <p:cNvPr id="36868" name="AutoShape 7"/>
            <p:cNvSpPr>
              <a:spLocks noChangeAspect="1" noChangeArrowheads="1"/>
            </p:cNvSpPr>
            <p:nvPr/>
          </p:nvSpPr>
          <p:spPr bwMode="auto">
            <a:xfrm rot="-5400000">
              <a:off x="2231" y="1932"/>
              <a:ext cx="257" cy="3056"/>
            </a:xfrm>
            <a:prstGeom prst="roundRect">
              <a:avLst>
                <a:gd name="adj" fmla="val 16667"/>
              </a:avLst>
            </a:prstGeom>
            <a:gradFill rotWithShape="0">
              <a:gsLst>
                <a:gs pos="0">
                  <a:srgbClr val="5E7D9C"/>
                </a:gs>
                <a:gs pos="100000">
                  <a:srgbClr val="698DB2">
                    <a:alpha val="89998"/>
                  </a:srgbClr>
                </a:gs>
              </a:gsLst>
              <a:lin ang="5400000" scaled="1"/>
            </a:gradFill>
            <a:ln w="9525">
              <a:round/>
              <a:headEnd/>
              <a:tailEnd/>
            </a:ln>
            <a:scene3d>
              <a:camera prst="legacyPerspectiveBottom"/>
              <a:lightRig rig="legacyFlat3" dir="t"/>
            </a:scene3d>
            <a:sp3d extrusionH="887400" prstMaterial="legacyMatte">
              <a:bevelT w="13500" h="13500" prst="angle"/>
              <a:bevelB w="13500" h="13500" prst="angle"/>
              <a:extrusionClr>
                <a:srgbClr val="5E7D9C"/>
              </a:extrusionClr>
            </a:sp3d>
          </p:spPr>
          <p:txBody>
            <a:bodyPr vert="eaVert" lIns="182880" tIns="0" rIns="182880" bIns="0" anchor="ctr">
              <a:flatTx/>
            </a:bodyPr>
            <a:lstStyle/>
            <a:p>
              <a:pPr algn="ctr" eaLnBrk="0" hangingPunct="0"/>
              <a:r>
                <a:rPr lang="en-US" sz="1800" b="1" dirty="0">
                  <a:solidFill>
                    <a:srgbClr val="EEEEEE"/>
                  </a:solidFill>
                </a:rPr>
                <a:t>Proactive</a:t>
              </a:r>
            </a:p>
          </p:txBody>
        </p:sp>
        <p:sp>
          <p:nvSpPr>
            <p:cNvPr id="36869" name="AutoShape 8"/>
            <p:cNvSpPr>
              <a:spLocks noChangeAspect="1" noChangeArrowheads="1"/>
            </p:cNvSpPr>
            <p:nvPr/>
          </p:nvSpPr>
          <p:spPr bwMode="auto">
            <a:xfrm>
              <a:off x="832" y="2668"/>
              <a:ext cx="1004" cy="601"/>
            </a:xfrm>
            <a:prstGeom prst="roundRect">
              <a:avLst>
                <a:gd name="adj" fmla="val 16667"/>
              </a:avLst>
            </a:prstGeom>
            <a:solidFill>
              <a:srgbClr val="84C28D"/>
            </a:solidFill>
            <a:ln w="9525">
              <a:round/>
              <a:headEnd/>
              <a:tailEnd/>
            </a:ln>
            <a:scene3d>
              <a:camera prst="legacyPerspectiveBottom"/>
              <a:lightRig rig="legacyFlat3" dir="t"/>
            </a:scene3d>
            <a:sp3d extrusionH="887400" prstMaterial="legacyMatte">
              <a:bevelT w="13500" h="13500" prst="angle"/>
              <a:bevelB w="13500" h="13500" prst="angle"/>
              <a:extrusionClr>
                <a:srgbClr val="84C28D"/>
              </a:extrusionClr>
            </a:sp3d>
          </p:spPr>
          <p:txBody>
            <a:bodyPr lIns="182880" tIns="0" rIns="182880" bIns="0" anchor="ctr">
              <a:flatTx/>
            </a:bodyPr>
            <a:lstStyle/>
            <a:p>
              <a:pPr algn="ctr" eaLnBrk="0" hangingPunct="0"/>
              <a:endParaRPr lang="en-US" b="1" dirty="0">
                <a:solidFill>
                  <a:srgbClr val="EEEEEE"/>
                </a:solidFill>
              </a:endParaRPr>
            </a:p>
            <a:p>
              <a:pPr algn="ctr" eaLnBrk="0" hangingPunct="0"/>
              <a:r>
                <a:rPr lang="en-US" sz="1800" b="1" dirty="0">
                  <a:solidFill>
                    <a:srgbClr val="EEEEEE"/>
                  </a:solidFill>
                </a:rPr>
                <a:t>Planning</a:t>
              </a:r>
            </a:p>
            <a:p>
              <a:pPr eaLnBrk="0" hangingPunct="0"/>
              <a:endParaRPr lang="en-US" sz="1800" dirty="0">
                <a:solidFill>
                  <a:srgbClr val="EEEEEE"/>
                </a:solidFill>
              </a:endParaRPr>
            </a:p>
          </p:txBody>
        </p:sp>
        <p:sp>
          <p:nvSpPr>
            <p:cNvPr id="36870" name="AutoShape 9"/>
            <p:cNvSpPr>
              <a:spLocks noChangeAspect="1" noChangeArrowheads="1"/>
            </p:cNvSpPr>
            <p:nvPr/>
          </p:nvSpPr>
          <p:spPr bwMode="auto">
            <a:xfrm>
              <a:off x="3913" y="3336"/>
              <a:ext cx="1031" cy="258"/>
            </a:xfrm>
            <a:prstGeom prst="roundRect">
              <a:avLst>
                <a:gd name="adj" fmla="val 16667"/>
              </a:avLst>
            </a:prstGeom>
            <a:gradFill rotWithShape="0">
              <a:gsLst>
                <a:gs pos="0">
                  <a:srgbClr val="C01B1B"/>
                </a:gs>
                <a:gs pos="100000">
                  <a:srgbClr val="DD393E"/>
                </a:gs>
              </a:gsLst>
              <a:lin ang="5400000" scaled="1"/>
            </a:gradFill>
            <a:ln w="9525">
              <a:round/>
              <a:headEnd/>
              <a:tailEnd/>
            </a:ln>
            <a:scene3d>
              <a:camera prst="legacyPerspectiveBottom"/>
              <a:lightRig rig="legacyFlat3" dir="t"/>
            </a:scene3d>
            <a:sp3d extrusionH="887400" prstMaterial="legacyMatte">
              <a:bevelT w="13500" h="13500" prst="angle"/>
              <a:bevelB w="13500" h="13500" prst="angle"/>
              <a:extrusionClr>
                <a:srgbClr val="C01B1B"/>
              </a:extrusionClr>
            </a:sp3d>
          </p:spPr>
          <p:txBody>
            <a:bodyPr lIns="182880" tIns="0" rIns="182880" bIns="0" anchor="ctr">
              <a:flatTx/>
            </a:bodyPr>
            <a:lstStyle/>
            <a:p>
              <a:pPr algn="ctr" eaLnBrk="0" hangingPunct="0"/>
              <a:r>
                <a:rPr lang="en-US" sz="1800" b="1" dirty="0">
                  <a:solidFill>
                    <a:srgbClr val="EEEEEE"/>
                  </a:solidFill>
                </a:rPr>
                <a:t>Reactive</a:t>
              </a:r>
            </a:p>
          </p:txBody>
        </p:sp>
        <p:sp>
          <p:nvSpPr>
            <p:cNvPr id="36871" name="AutoShape 10"/>
            <p:cNvSpPr>
              <a:spLocks noChangeAspect="1" noChangeArrowheads="1"/>
            </p:cNvSpPr>
            <p:nvPr/>
          </p:nvSpPr>
          <p:spPr bwMode="auto">
            <a:xfrm>
              <a:off x="1861" y="2668"/>
              <a:ext cx="1003" cy="601"/>
            </a:xfrm>
            <a:prstGeom prst="roundRect">
              <a:avLst>
                <a:gd name="adj" fmla="val 16667"/>
              </a:avLst>
            </a:prstGeom>
            <a:solidFill>
              <a:srgbClr val="84C28D"/>
            </a:solidFill>
            <a:ln w="9525">
              <a:round/>
              <a:headEnd/>
              <a:tailEnd/>
            </a:ln>
            <a:scene3d>
              <a:camera prst="legacyPerspectiveBottom"/>
              <a:lightRig rig="legacyFlat3" dir="t"/>
            </a:scene3d>
            <a:sp3d extrusionH="887400" prstMaterial="legacyMatte">
              <a:bevelT w="13500" h="13500" prst="angle"/>
              <a:bevelB w="13500" h="13500" prst="angle"/>
              <a:extrusionClr>
                <a:srgbClr val="84C28D"/>
              </a:extrusionClr>
            </a:sp3d>
          </p:spPr>
          <p:txBody>
            <a:bodyPr lIns="182880" tIns="0" rIns="182880" bIns="0" anchor="ctr">
              <a:flatTx/>
            </a:bodyPr>
            <a:lstStyle/>
            <a:p>
              <a:pPr algn="ctr" eaLnBrk="0" hangingPunct="0"/>
              <a:endParaRPr lang="en-US" b="1" dirty="0">
                <a:solidFill>
                  <a:srgbClr val="EEEEEE"/>
                </a:solidFill>
              </a:endParaRPr>
            </a:p>
            <a:p>
              <a:pPr algn="ctr" eaLnBrk="0" hangingPunct="0"/>
              <a:r>
                <a:rPr lang="en-US" sz="1800" b="1" dirty="0">
                  <a:solidFill>
                    <a:srgbClr val="EEEEEE"/>
                  </a:solidFill>
                </a:rPr>
                <a:t>Training</a:t>
              </a:r>
            </a:p>
            <a:p>
              <a:pPr eaLnBrk="0" hangingPunct="0"/>
              <a:endParaRPr lang="en-US" sz="1800" dirty="0">
                <a:solidFill>
                  <a:srgbClr val="EEEEEE"/>
                </a:solidFill>
              </a:endParaRPr>
            </a:p>
          </p:txBody>
        </p:sp>
        <p:sp>
          <p:nvSpPr>
            <p:cNvPr id="36872" name="AutoShape 11"/>
            <p:cNvSpPr>
              <a:spLocks noChangeAspect="1" noChangeArrowheads="1"/>
            </p:cNvSpPr>
            <p:nvPr/>
          </p:nvSpPr>
          <p:spPr bwMode="auto">
            <a:xfrm>
              <a:off x="3919" y="2668"/>
              <a:ext cx="994" cy="587"/>
            </a:xfrm>
            <a:prstGeom prst="roundRect">
              <a:avLst>
                <a:gd name="adj" fmla="val 16667"/>
              </a:avLst>
            </a:prstGeom>
            <a:gradFill rotWithShape="0">
              <a:gsLst>
                <a:gs pos="0">
                  <a:srgbClr val="C01B1B"/>
                </a:gs>
                <a:gs pos="100000">
                  <a:srgbClr val="DD393E"/>
                </a:gs>
              </a:gsLst>
              <a:lin ang="5400000" scaled="1"/>
            </a:gradFill>
            <a:ln w="9525">
              <a:round/>
              <a:headEnd/>
              <a:tailEnd/>
            </a:ln>
            <a:scene3d>
              <a:camera prst="legacyPerspectiveBottom"/>
              <a:lightRig rig="legacyFlat3" dir="t"/>
            </a:scene3d>
            <a:sp3d extrusionH="887400" prstMaterial="legacyMatte">
              <a:bevelT w="13500" h="13500" prst="angle"/>
              <a:bevelB w="13500" h="13500" prst="angle"/>
              <a:extrusionClr>
                <a:srgbClr val="C01B1B"/>
              </a:extrusionClr>
            </a:sp3d>
          </p:spPr>
          <p:txBody>
            <a:bodyPr lIns="182880" tIns="0" rIns="182880" bIns="0" anchor="ctr">
              <a:flatTx/>
            </a:bodyPr>
            <a:lstStyle/>
            <a:p>
              <a:pPr algn="ctr" eaLnBrk="0" hangingPunct="0"/>
              <a:r>
                <a:rPr lang="en-US" sz="1800" b="1" dirty="0">
                  <a:solidFill>
                    <a:srgbClr val="EEEEEE"/>
                  </a:solidFill>
                </a:rPr>
                <a:t>Incident </a:t>
              </a:r>
            </a:p>
            <a:p>
              <a:pPr algn="ctr" eaLnBrk="0" hangingPunct="0"/>
              <a:r>
                <a:rPr lang="en-US" sz="1800" b="1" dirty="0">
                  <a:solidFill>
                    <a:srgbClr val="EEEEEE"/>
                  </a:solidFill>
                </a:rPr>
                <a:t>Response</a:t>
              </a:r>
            </a:p>
          </p:txBody>
        </p:sp>
        <p:sp>
          <p:nvSpPr>
            <p:cNvPr id="36873" name="AutoShape 12"/>
            <p:cNvSpPr>
              <a:spLocks noChangeAspect="1" noChangeArrowheads="1"/>
            </p:cNvSpPr>
            <p:nvPr/>
          </p:nvSpPr>
          <p:spPr bwMode="auto">
            <a:xfrm>
              <a:off x="2890" y="2652"/>
              <a:ext cx="1003" cy="601"/>
            </a:xfrm>
            <a:prstGeom prst="roundRect">
              <a:avLst>
                <a:gd name="adj" fmla="val 16667"/>
              </a:avLst>
            </a:prstGeom>
            <a:solidFill>
              <a:srgbClr val="84C28D"/>
            </a:solidFill>
            <a:ln w="9525">
              <a:round/>
              <a:headEnd/>
              <a:tailEnd/>
            </a:ln>
            <a:scene3d>
              <a:camera prst="legacyPerspectiveBottom"/>
              <a:lightRig rig="legacyFlat3" dir="t"/>
            </a:scene3d>
            <a:sp3d extrusionH="887400" prstMaterial="legacyMatte">
              <a:bevelT w="13500" h="13500" prst="angle"/>
              <a:bevelB w="13500" h="13500" prst="angle"/>
              <a:extrusionClr>
                <a:srgbClr val="84C28D"/>
              </a:extrusionClr>
            </a:sp3d>
          </p:spPr>
          <p:txBody>
            <a:bodyPr lIns="182880" tIns="0" rIns="182880" bIns="0" anchor="ctr">
              <a:flatTx/>
            </a:bodyPr>
            <a:lstStyle/>
            <a:p>
              <a:pPr algn="ctr" eaLnBrk="0" hangingPunct="0"/>
              <a:endParaRPr lang="en-US" b="1" dirty="0">
                <a:solidFill>
                  <a:srgbClr val="EEEEEE"/>
                </a:solidFill>
              </a:endParaRPr>
            </a:p>
            <a:p>
              <a:pPr algn="ctr" eaLnBrk="0" hangingPunct="0"/>
              <a:r>
                <a:rPr lang="en-US" sz="1700" b="1" dirty="0">
                  <a:solidFill>
                    <a:srgbClr val="EEEEEE"/>
                  </a:solidFill>
                </a:rPr>
                <a:t>24x7</a:t>
              </a:r>
            </a:p>
            <a:p>
              <a:pPr algn="ctr" eaLnBrk="0" hangingPunct="0"/>
              <a:r>
                <a:rPr lang="en-US" sz="1700" b="1" dirty="0">
                  <a:solidFill>
                    <a:srgbClr val="EEEEEE"/>
                  </a:solidFill>
                </a:rPr>
                <a:t>Monitoring</a:t>
              </a:r>
            </a:p>
            <a:p>
              <a:pPr eaLnBrk="0" hangingPunct="0"/>
              <a:endParaRPr lang="en-US" sz="1700" dirty="0">
                <a:solidFill>
                  <a:srgbClr val="EEEEEE"/>
                </a:solidFill>
              </a:endParaRPr>
            </a:p>
          </p:txBody>
        </p:sp>
        <p:sp>
          <p:nvSpPr>
            <p:cNvPr id="36874" name="AutoShape 13"/>
            <p:cNvSpPr>
              <a:spLocks noChangeArrowheads="1"/>
            </p:cNvSpPr>
            <p:nvPr/>
          </p:nvSpPr>
          <p:spPr bwMode="auto">
            <a:xfrm>
              <a:off x="1805" y="2011"/>
              <a:ext cx="1915" cy="515"/>
            </a:xfrm>
            <a:prstGeom prst="leftArrow">
              <a:avLst>
                <a:gd name="adj1" fmla="val 50000"/>
                <a:gd name="adj2" fmla="val 92961"/>
              </a:avLst>
            </a:prstGeom>
            <a:solidFill>
              <a:srgbClr val="84C28D"/>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84C28D"/>
              </a:extrusionClr>
            </a:sp3d>
          </p:spPr>
          <p:txBody>
            <a:bodyPr wrap="none" tIns="0" bIns="182880" anchor="ctr">
              <a:flatTx/>
            </a:bodyPr>
            <a:lstStyle/>
            <a:p>
              <a:pPr algn="ctr" eaLnBrk="0" hangingPunct="0">
                <a:lnSpc>
                  <a:spcPct val="70000"/>
                </a:lnSpc>
                <a:buClr>
                  <a:srgbClr val="009999"/>
                </a:buClr>
                <a:buSzPct val="80000"/>
                <a:buFont typeface="Webdings" pitchFamily="18" charset="2"/>
                <a:buNone/>
              </a:pPr>
              <a:r>
                <a:rPr lang="en-US" sz="2400" b="1" baseline="-25000" dirty="0">
                  <a:solidFill>
                    <a:schemeClr val="bg1"/>
                  </a:solidFill>
                </a:rPr>
                <a:t>Feedback</a:t>
              </a:r>
            </a:p>
          </p:txBody>
        </p:sp>
        <p:sp>
          <p:nvSpPr>
            <p:cNvPr id="36875" name="AutoShape 14"/>
            <p:cNvSpPr>
              <a:spLocks noChangeArrowheads="1"/>
            </p:cNvSpPr>
            <p:nvPr/>
          </p:nvSpPr>
          <p:spPr bwMode="auto">
            <a:xfrm rot="16099588" flipH="1">
              <a:off x="1211" y="2096"/>
              <a:ext cx="421" cy="584"/>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6 w 21600"/>
                <a:gd name="T13" fmla="*/ 2922 h 21600"/>
                <a:gd name="T14" fmla="*/ 18214 w 21600"/>
                <a:gd name="T15" fmla="*/ 9247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84C28D"/>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84C28D"/>
              </a:extrusionClr>
            </a:sp3d>
          </p:spPr>
          <p:txBody>
            <a:bodyPr vert="eaVert" wrap="none" tIns="0" bIns="0" anchor="ctr">
              <a:flatTx/>
            </a:bodyPr>
            <a:lstStyle/>
            <a:p>
              <a:endParaRPr lang="en-US" sz="2000" dirty="0"/>
            </a:p>
          </p:txBody>
        </p:sp>
      </p:gr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287338"/>
            <a:ext cx="8458200" cy="855662"/>
          </a:xfrm>
        </p:spPr>
        <p:txBody>
          <a:bodyPr/>
          <a:lstStyle/>
          <a:p>
            <a:pPr eaLnBrk="1" hangingPunct="1"/>
            <a:r>
              <a:rPr lang="en-US" dirty="0" smtClean="0">
                <a:ea typeface="ＭＳ Ｐゴシック"/>
                <a:cs typeface="ＭＳ Ｐゴシック"/>
              </a:rPr>
              <a:t>Traveler Safety Continuum</a:t>
            </a:r>
          </a:p>
        </p:txBody>
      </p:sp>
      <p:grpSp>
        <p:nvGrpSpPr>
          <p:cNvPr id="38914" name="Group 31"/>
          <p:cNvGrpSpPr>
            <a:grpSpLocks/>
          </p:cNvGrpSpPr>
          <p:nvPr/>
        </p:nvGrpSpPr>
        <p:grpSpPr bwMode="auto">
          <a:xfrm>
            <a:off x="57150" y="881063"/>
            <a:ext cx="8632825" cy="4794250"/>
            <a:chOff x="36" y="555"/>
            <a:chExt cx="5438" cy="3020"/>
          </a:xfrm>
        </p:grpSpPr>
        <p:pic>
          <p:nvPicPr>
            <p:cNvPr id="38915" name="Picture 13" descr="circlearrows"/>
            <p:cNvPicPr>
              <a:picLocks noChangeAspect="1" noChangeArrowheads="1"/>
            </p:cNvPicPr>
            <p:nvPr/>
          </p:nvPicPr>
          <p:blipFill>
            <a:blip r:embed="rId3" cstate="print"/>
            <a:srcRect/>
            <a:stretch>
              <a:fillRect/>
            </a:stretch>
          </p:blipFill>
          <p:spPr bwMode="auto">
            <a:xfrm>
              <a:off x="1788" y="1297"/>
              <a:ext cx="2056" cy="1841"/>
            </a:xfrm>
            <a:prstGeom prst="rect">
              <a:avLst/>
            </a:prstGeom>
            <a:noFill/>
            <a:ln w="9525">
              <a:noFill/>
              <a:miter lim="800000"/>
              <a:headEnd/>
              <a:tailEnd/>
            </a:ln>
          </p:spPr>
        </p:pic>
        <p:sp>
          <p:nvSpPr>
            <p:cNvPr id="38916" name="Rectangle 14"/>
            <p:cNvSpPr>
              <a:spLocks noChangeArrowheads="1"/>
            </p:cNvSpPr>
            <p:nvPr/>
          </p:nvSpPr>
          <p:spPr bwMode="auto">
            <a:xfrm>
              <a:off x="36" y="1299"/>
              <a:ext cx="1728" cy="862"/>
            </a:xfrm>
            <a:prstGeom prst="rect">
              <a:avLst/>
            </a:prstGeom>
            <a:noFill/>
            <a:ln w="9525">
              <a:noFill/>
              <a:miter lim="800000"/>
              <a:headEnd/>
              <a:tailEnd/>
            </a:ln>
          </p:spPr>
          <p:txBody>
            <a:bodyPr>
              <a:spAutoFit/>
            </a:bodyPr>
            <a:lstStyle/>
            <a:p>
              <a:r>
                <a:rPr lang="en-US" sz="1400" b="1" dirty="0">
                  <a:solidFill>
                    <a:srgbClr val="660066"/>
                  </a:solidFill>
                </a:rPr>
                <a:t>Training</a:t>
              </a:r>
            </a:p>
            <a:p>
              <a:pPr lvl="1">
                <a:buClr>
                  <a:srgbClr val="660066"/>
                </a:buClr>
                <a:buFontTx/>
                <a:buChar char="•"/>
              </a:pPr>
              <a:r>
                <a:rPr lang="en-US" sz="1400" b="1" dirty="0">
                  <a:solidFill>
                    <a:srgbClr val="000066"/>
                  </a:solidFill>
                </a:rPr>
                <a:t> </a:t>
              </a:r>
              <a:r>
                <a:rPr lang="en-US" sz="1400" b="1" dirty="0">
                  <a:solidFill>
                    <a:schemeClr val="tx2"/>
                  </a:solidFill>
                </a:rPr>
                <a:t>All employees</a:t>
              </a:r>
            </a:p>
            <a:p>
              <a:pPr lvl="1">
                <a:buClr>
                  <a:srgbClr val="660066"/>
                </a:buClr>
                <a:buFontTx/>
                <a:buChar char="•"/>
              </a:pPr>
              <a:r>
                <a:rPr lang="en-US" sz="1400" b="1" dirty="0">
                  <a:solidFill>
                    <a:schemeClr val="tx2"/>
                  </a:solidFill>
                </a:rPr>
                <a:t> Management team</a:t>
              </a:r>
            </a:p>
            <a:p>
              <a:pPr lvl="1">
                <a:buClr>
                  <a:srgbClr val="660066"/>
                </a:buClr>
                <a:buFontTx/>
                <a:buChar char="•"/>
              </a:pPr>
              <a:r>
                <a:rPr lang="en-US" sz="1400" b="1" dirty="0">
                  <a:solidFill>
                    <a:schemeClr val="tx2"/>
                  </a:solidFill>
                </a:rPr>
                <a:t> Personal protection</a:t>
              </a:r>
            </a:p>
            <a:p>
              <a:pPr lvl="1">
                <a:buClr>
                  <a:srgbClr val="660066"/>
                </a:buClr>
                <a:buFontTx/>
                <a:buChar char="•"/>
              </a:pPr>
              <a:r>
                <a:rPr lang="en-US" sz="1400" b="1" dirty="0">
                  <a:solidFill>
                    <a:schemeClr val="tx2"/>
                  </a:solidFill>
                </a:rPr>
                <a:t> Kidnapping &amp; threat</a:t>
              </a:r>
            </a:p>
            <a:p>
              <a:pPr lvl="1">
                <a:buClr>
                  <a:srgbClr val="660066"/>
                </a:buClr>
                <a:buFontTx/>
                <a:buChar char="•"/>
              </a:pPr>
              <a:r>
                <a:rPr lang="en-US" sz="1400" b="1" dirty="0">
                  <a:solidFill>
                    <a:schemeClr val="tx2"/>
                  </a:solidFill>
                </a:rPr>
                <a:t> Country/region specific</a:t>
              </a:r>
            </a:p>
          </p:txBody>
        </p:sp>
        <p:sp>
          <p:nvSpPr>
            <p:cNvPr id="38917" name="Rectangle 15"/>
            <p:cNvSpPr>
              <a:spLocks noChangeArrowheads="1"/>
            </p:cNvSpPr>
            <p:nvPr/>
          </p:nvSpPr>
          <p:spPr bwMode="auto">
            <a:xfrm>
              <a:off x="769" y="555"/>
              <a:ext cx="1968" cy="728"/>
            </a:xfrm>
            <a:prstGeom prst="rect">
              <a:avLst/>
            </a:prstGeom>
            <a:noFill/>
            <a:ln w="9525">
              <a:noFill/>
              <a:miter lim="800000"/>
              <a:headEnd/>
              <a:tailEnd/>
            </a:ln>
          </p:spPr>
          <p:txBody>
            <a:bodyPr>
              <a:spAutoFit/>
            </a:bodyPr>
            <a:lstStyle/>
            <a:p>
              <a:r>
                <a:rPr lang="en-US" sz="1400" b="1" dirty="0">
                  <a:solidFill>
                    <a:srgbClr val="660066"/>
                  </a:solidFill>
                </a:rPr>
                <a:t>Pre-Trip</a:t>
              </a:r>
            </a:p>
            <a:p>
              <a:pPr lvl="1">
                <a:buClr>
                  <a:srgbClr val="660066"/>
                </a:buClr>
                <a:buFontTx/>
                <a:buChar char="•"/>
              </a:pPr>
              <a:r>
                <a:rPr lang="en-US" sz="1400" b="1" dirty="0">
                  <a:solidFill>
                    <a:srgbClr val="000066"/>
                  </a:solidFill>
                </a:rPr>
                <a:t> </a:t>
              </a:r>
              <a:r>
                <a:rPr lang="en-US" sz="1400" b="1" dirty="0">
                  <a:solidFill>
                    <a:schemeClr val="tx2"/>
                  </a:solidFill>
                </a:rPr>
                <a:t>Crisis management plans</a:t>
              </a:r>
            </a:p>
            <a:p>
              <a:pPr lvl="1">
                <a:buClr>
                  <a:srgbClr val="660066"/>
                </a:buClr>
                <a:buFontTx/>
                <a:buChar char="•"/>
              </a:pPr>
              <a:r>
                <a:rPr lang="en-US" sz="1400" b="1" dirty="0">
                  <a:solidFill>
                    <a:schemeClr val="tx2"/>
                  </a:solidFill>
                </a:rPr>
                <a:t> Policy/compliance</a:t>
              </a:r>
            </a:p>
            <a:p>
              <a:pPr lvl="1">
                <a:buClr>
                  <a:srgbClr val="660066"/>
                </a:buClr>
                <a:buFontTx/>
                <a:buChar char="•"/>
              </a:pPr>
              <a:r>
                <a:rPr lang="en-US" sz="1400" b="1" dirty="0">
                  <a:solidFill>
                    <a:schemeClr val="tx2"/>
                  </a:solidFill>
                </a:rPr>
                <a:t> Enterprise communication</a:t>
              </a:r>
            </a:p>
            <a:p>
              <a:pPr lvl="1">
                <a:buClr>
                  <a:srgbClr val="660066"/>
                </a:buClr>
                <a:buFontTx/>
                <a:buChar char="•"/>
              </a:pPr>
              <a:r>
                <a:rPr lang="en-US" sz="1400" b="1" dirty="0">
                  <a:solidFill>
                    <a:schemeClr val="tx2"/>
                  </a:solidFill>
                </a:rPr>
                <a:t> Health plan, vaccinations</a:t>
              </a:r>
            </a:p>
          </p:txBody>
        </p:sp>
        <p:sp>
          <p:nvSpPr>
            <p:cNvPr id="38918" name="Rectangle 16"/>
            <p:cNvSpPr>
              <a:spLocks noChangeArrowheads="1"/>
            </p:cNvSpPr>
            <p:nvPr/>
          </p:nvSpPr>
          <p:spPr bwMode="auto">
            <a:xfrm>
              <a:off x="3180" y="725"/>
              <a:ext cx="1872" cy="862"/>
            </a:xfrm>
            <a:prstGeom prst="rect">
              <a:avLst/>
            </a:prstGeom>
            <a:noFill/>
            <a:ln w="9525">
              <a:noFill/>
              <a:miter lim="800000"/>
              <a:headEnd/>
              <a:tailEnd/>
            </a:ln>
          </p:spPr>
          <p:txBody>
            <a:bodyPr>
              <a:spAutoFit/>
            </a:bodyPr>
            <a:lstStyle/>
            <a:p>
              <a:r>
                <a:rPr lang="en-US" sz="1400" b="1" dirty="0">
                  <a:solidFill>
                    <a:srgbClr val="660066"/>
                  </a:solidFill>
                </a:rPr>
                <a:t>Access to Intelligence</a:t>
              </a:r>
            </a:p>
            <a:p>
              <a:pPr lvl="1">
                <a:buClr>
                  <a:srgbClr val="660066"/>
                </a:buClr>
                <a:buFontTx/>
                <a:buChar char="•"/>
              </a:pPr>
              <a:r>
                <a:rPr lang="en-US" sz="1400" b="1" dirty="0">
                  <a:solidFill>
                    <a:srgbClr val="000066"/>
                  </a:solidFill>
                </a:rPr>
                <a:t> </a:t>
              </a:r>
              <a:r>
                <a:rPr lang="en-US" sz="1400" b="1" dirty="0">
                  <a:solidFill>
                    <a:schemeClr val="tx2"/>
                  </a:solidFill>
                </a:rPr>
                <a:t>Travelers</a:t>
              </a:r>
            </a:p>
            <a:p>
              <a:pPr lvl="1">
                <a:buClr>
                  <a:srgbClr val="660066"/>
                </a:buClr>
                <a:buFontTx/>
                <a:buChar char="•"/>
              </a:pPr>
              <a:r>
                <a:rPr lang="en-US" sz="1400" b="1" dirty="0">
                  <a:solidFill>
                    <a:schemeClr val="tx2"/>
                  </a:solidFill>
                </a:rPr>
                <a:t> Management (push)</a:t>
              </a:r>
            </a:p>
            <a:p>
              <a:pPr lvl="1">
                <a:buClr>
                  <a:srgbClr val="660066"/>
                </a:buClr>
                <a:buFontTx/>
                <a:buChar char="•"/>
              </a:pPr>
              <a:r>
                <a:rPr lang="en-US" sz="1400" b="1" dirty="0">
                  <a:solidFill>
                    <a:schemeClr val="tx2"/>
                  </a:solidFill>
                </a:rPr>
                <a:t> Assess risks/set ratings</a:t>
              </a:r>
            </a:p>
            <a:p>
              <a:pPr lvl="1">
                <a:buClr>
                  <a:srgbClr val="660066"/>
                </a:buClr>
                <a:buFontTx/>
                <a:buChar char="•"/>
              </a:pPr>
              <a:r>
                <a:rPr lang="en-US" sz="1400" b="1" dirty="0">
                  <a:solidFill>
                    <a:schemeClr val="tx2"/>
                  </a:solidFill>
                </a:rPr>
                <a:t> Pre-trip (pull)</a:t>
              </a:r>
            </a:p>
            <a:p>
              <a:pPr lvl="1">
                <a:buClr>
                  <a:srgbClr val="660066"/>
                </a:buClr>
                <a:buFontTx/>
                <a:buChar char="•"/>
              </a:pPr>
              <a:r>
                <a:rPr lang="en-US" sz="1400" b="1" dirty="0">
                  <a:solidFill>
                    <a:schemeClr val="tx2"/>
                  </a:solidFill>
                </a:rPr>
                <a:t> During travel</a:t>
              </a:r>
            </a:p>
          </p:txBody>
        </p:sp>
        <p:sp>
          <p:nvSpPr>
            <p:cNvPr id="38919" name="Rectangle 17"/>
            <p:cNvSpPr>
              <a:spLocks noChangeArrowheads="1"/>
            </p:cNvSpPr>
            <p:nvPr/>
          </p:nvSpPr>
          <p:spPr bwMode="auto">
            <a:xfrm>
              <a:off x="3656" y="1766"/>
              <a:ext cx="1776" cy="862"/>
            </a:xfrm>
            <a:prstGeom prst="rect">
              <a:avLst/>
            </a:prstGeom>
            <a:noFill/>
            <a:ln w="9525">
              <a:noFill/>
              <a:miter lim="800000"/>
              <a:headEnd/>
              <a:tailEnd/>
            </a:ln>
          </p:spPr>
          <p:txBody>
            <a:bodyPr>
              <a:spAutoFit/>
            </a:bodyPr>
            <a:lstStyle/>
            <a:p>
              <a:r>
                <a:rPr lang="en-US" sz="1400" b="1" dirty="0">
                  <a:solidFill>
                    <a:srgbClr val="660066"/>
                  </a:solidFill>
                </a:rPr>
                <a:t>Track Employees</a:t>
              </a:r>
            </a:p>
            <a:p>
              <a:pPr lvl="1">
                <a:buClr>
                  <a:srgbClr val="660066"/>
                </a:buClr>
                <a:buFontTx/>
                <a:buChar char="•"/>
              </a:pPr>
              <a:r>
                <a:rPr lang="en-US" sz="1400" b="1" dirty="0">
                  <a:solidFill>
                    <a:srgbClr val="000066"/>
                  </a:solidFill>
                </a:rPr>
                <a:t> </a:t>
              </a:r>
              <a:r>
                <a:rPr lang="en-US" sz="1400" b="1" dirty="0">
                  <a:solidFill>
                    <a:schemeClr val="tx2"/>
                  </a:solidFill>
                </a:rPr>
                <a:t>Employee profiles</a:t>
              </a:r>
            </a:p>
            <a:p>
              <a:pPr lvl="1">
                <a:buClr>
                  <a:srgbClr val="660066"/>
                </a:buClr>
                <a:buFontTx/>
                <a:buChar char="•"/>
              </a:pPr>
              <a:r>
                <a:rPr lang="en-US" sz="1400" b="1" dirty="0">
                  <a:solidFill>
                    <a:schemeClr val="tx2"/>
                  </a:solidFill>
                </a:rPr>
                <a:t> Automated and verified</a:t>
              </a:r>
            </a:p>
            <a:p>
              <a:pPr lvl="1">
                <a:buClr>
                  <a:srgbClr val="660066"/>
                </a:buClr>
                <a:buFontTx/>
                <a:buChar char="•"/>
              </a:pPr>
              <a:r>
                <a:rPr lang="en-US" sz="1400" b="1" dirty="0">
                  <a:solidFill>
                    <a:schemeClr val="tx2"/>
                  </a:solidFill>
                </a:rPr>
                <a:t> Real-time alerting</a:t>
              </a:r>
            </a:p>
            <a:p>
              <a:pPr lvl="1">
                <a:buClr>
                  <a:srgbClr val="660066"/>
                </a:buClr>
                <a:buFontTx/>
                <a:buChar char="•"/>
              </a:pPr>
              <a:r>
                <a:rPr lang="en-US" sz="1400" b="1" dirty="0">
                  <a:solidFill>
                    <a:schemeClr val="tx2"/>
                  </a:solidFill>
                </a:rPr>
                <a:t> Communication options</a:t>
              </a:r>
            </a:p>
            <a:p>
              <a:pPr lvl="1">
                <a:buFontTx/>
                <a:buChar char="•"/>
              </a:pPr>
              <a:endParaRPr lang="en-US" sz="1400" b="1" dirty="0">
                <a:solidFill>
                  <a:schemeClr val="tx2"/>
                </a:solidFill>
              </a:endParaRPr>
            </a:p>
          </p:txBody>
        </p:sp>
        <p:sp>
          <p:nvSpPr>
            <p:cNvPr id="38920" name="Rectangle 18"/>
            <p:cNvSpPr>
              <a:spLocks noChangeArrowheads="1"/>
            </p:cNvSpPr>
            <p:nvPr/>
          </p:nvSpPr>
          <p:spPr bwMode="auto">
            <a:xfrm>
              <a:off x="3698" y="2678"/>
              <a:ext cx="1776" cy="728"/>
            </a:xfrm>
            <a:prstGeom prst="rect">
              <a:avLst/>
            </a:prstGeom>
            <a:noFill/>
            <a:ln w="9525">
              <a:noFill/>
              <a:miter lim="800000"/>
              <a:headEnd/>
              <a:tailEnd/>
            </a:ln>
          </p:spPr>
          <p:txBody>
            <a:bodyPr>
              <a:spAutoFit/>
            </a:bodyPr>
            <a:lstStyle/>
            <a:p>
              <a:r>
                <a:rPr lang="en-US" sz="1400" b="1" dirty="0">
                  <a:solidFill>
                    <a:srgbClr val="660066"/>
                  </a:solidFill>
                </a:rPr>
                <a:t>Security Service</a:t>
              </a:r>
            </a:p>
            <a:p>
              <a:pPr lvl="1">
                <a:buClr>
                  <a:srgbClr val="660066"/>
                </a:buClr>
                <a:buFontTx/>
                <a:buChar char="•"/>
              </a:pPr>
              <a:r>
                <a:rPr lang="en-US" sz="1400" b="1" dirty="0">
                  <a:solidFill>
                    <a:srgbClr val="000066"/>
                  </a:solidFill>
                </a:rPr>
                <a:t> </a:t>
              </a:r>
              <a:r>
                <a:rPr lang="en-US" sz="1400" b="1" dirty="0">
                  <a:solidFill>
                    <a:schemeClr val="tx2"/>
                  </a:solidFill>
                </a:rPr>
                <a:t>Executive protection</a:t>
              </a:r>
            </a:p>
            <a:p>
              <a:pPr lvl="1">
                <a:buClr>
                  <a:srgbClr val="660066"/>
                </a:buClr>
                <a:buFontTx/>
                <a:buChar char="•"/>
              </a:pPr>
              <a:r>
                <a:rPr lang="en-US" sz="1400" b="1" dirty="0">
                  <a:solidFill>
                    <a:schemeClr val="tx2"/>
                  </a:solidFill>
                </a:rPr>
                <a:t> Escorts</a:t>
              </a:r>
            </a:p>
            <a:p>
              <a:pPr lvl="1">
                <a:buClr>
                  <a:srgbClr val="660066"/>
                </a:buClr>
                <a:buFontTx/>
                <a:buChar char="•"/>
              </a:pPr>
              <a:r>
                <a:rPr lang="en-US" sz="1400" b="1" dirty="0">
                  <a:solidFill>
                    <a:schemeClr val="tx2"/>
                  </a:solidFill>
                </a:rPr>
                <a:t> Guards</a:t>
              </a:r>
            </a:p>
            <a:p>
              <a:pPr lvl="1">
                <a:buClr>
                  <a:srgbClr val="660066"/>
                </a:buClr>
                <a:buFontTx/>
                <a:buChar char="•"/>
              </a:pPr>
              <a:r>
                <a:rPr lang="en-US" sz="1400" b="1" dirty="0">
                  <a:solidFill>
                    <a:schemeClr val="tx2"/>
                  </a:solidFill>
                </a:rPr>
                <a:t> Evacuation</a:t>
              </a:r>
            </a:p>
          </p:txBody>
        </p:sp>
        <p:sp>
          <p:nvSpPr>
            <p:cNvPr id="38921" name="Rectangle 19"/>
            <p:cNvSpPr>
              <a:spLocks noChangeArrowheads="1"/>
            </p:cNvSpPr>
            <p:nvPr/>
          </p:nvSpPr>
          <p:spPr bwMode="auto">
            <a:xfrm rot="10818026" flipV="1">
              <a:off x="1661" y="3115"/>
              <a:ext cx="2208" cy="460"/>
            </a:xfrm>
            <a:prstGeom prst="rect">
              <a:avLst/>
            </a:prstGeom>
            <a:noFill/>
            <a:ln w="9525" algn="ctr">
              <a:noFill/>
              <a:miter lim="800000"/>
              <a:headEnd/>
              <a:tailEnd/>
            </a:ln>
          </p:spPr>
          <p:txBody>
            <a:bodyPr>
              <a:spAutoFit/>
            </a:bodyPr>
            <a:lstStyle/>
            <a:p>
              <a:r>
                <a:rPr lang="en-US" sz="1400" b="1" dirty="0">
                  <a:solidFill>
                    <a:srgbClr val="660066"/>
                  </a:solidFill>
                </a:rPr>
                <a:t>Medical Service</a:t>
              </a:r>
            </a:p>
            <a:p>
              <a:pPr lvl="1">
                <a:buClr>
                  <a:srgbClr val="660066"/>
                </a:buClr>
                <a:buFontTx/>
                <a:buChar char="•"/>
              </a:pPr>
              <a:r>
                <a:rPr lang="en-US" sz="1400" b="1" dirty="0">
                  <a:solidFill>
                    <a:srgbClr val="000066"/>
                  </a:solidFill>
                </a:rPr>
                <a:t> </a:t>
              </a:r>
              <a:r>
                <a:rPr lang="en-US" sz="1400" b="1" dirty="0">
                  <a:solidFill>
                    <a:schemeClr val="tx2"/>
                  </a:solidFill>
                </a:rPr>
                <a:t>In-country, Western-quality care</a:t>
              </a:r>
            </a:p>
            <a:p>
              <a:pPr lvl="1">
                <a:buClr>
                  <a:srgbClr val="660066"/>
                </a:buClr>
                <a:buFontTx/>
                <a:buChar char="•"/>
              </a:pPr>
              <a:r>
                <a:rPr lang="en-US" sz="1400" b="1" dirty="0">
                  <a:solidFill>
                    <a:schemeClr val="tx2"/>
                  </a:solidFill>
                </a:rPr>
                <a:t> Evacuation</a:t>
              </a:r>
            </a:p>
          </p:txBody>
        </p:sp>
        <p:sp>
          <p:nvSpPr>
            <p:cNvPr id="38922" name="Rectangle 20"/>
            <p:cNvSpPr>
              <a:spLocks noChangeArrowheads="1"/>
            </p:cNvSpPr>
            <p:nvPr/>
          </p:nvSpPr>
          <p:spPr bwMode="auto">
            <a:xfrm>
              <a:off x="287" y="2310"/>
              <a:ext cx="1920" cy="728"/>
            </a:xfrm>
            <a:prstGeom prst="rect">
              <a:avLst/>
            </a:prstGeom>
            <a:noFill/>
            <a:ln w="9525">
              <a:noFill/>
              <a:miter lim="800000"/>
              <a:headEnd/>
              <a:tailEnd/>
            </a:ln>
          </p:spPr>
          <p:txBody>
            <a:bodyPr>
              <a:spAutoFit/>
            </a:bodyPr>
            <a:lstStyle/>
            <a:p>
              <a:r>
                <a:rPr lang="en-US" sz="1400" b="1" dirty="0">
                  <a:solidFill>
                    <a:srgbClr val="660066"/>
                  </a:solidFill>
                </a:rPr>
                <a:t>Hotline</a:t>
              </a:r>
            </a:p>
            <a:p>
              <a:pPr lvl="1">
                <a:buClr>
                  <a:srgbClr val="660066"/>
                </a:buClr>
                <a:buFontTx/>
                <a:buChar char="•"/>
              </a:pPr>
              <a:r>
                <a:rPr lang="en-US" sz="1400" b="1" dirty="0">
                  <a:solidFill>
                    <a:srgbClr val="000066"/>
                  </a:solidFill>
                </a:rPr>
                <a:t> </a:t>
              </a:r>
              <a:r>
                <a:rPr lang="en-US" sz="1400" b="1" dirty="0">
                  <a:solidFill>
                    <a:schemeClr val="tx2"/>
                  </a:solidFill>
                </a:rPr>
                <a:t>24 x 7</a:t>
              </a:r>
            </a:p>
            <a:p>
              <a:pPr lvl="1">
                <a:buClr>
                  <a:srgbClr val="660066"/>
                </a:buClr>
                <a:buFontTx/>
                <a:buChar char="•"/>
              </a:pPr>
              <a:r>
                <a:rPr lang="en-US" sz="1400" b="1" dirty="0">
                  <a:solidFill>
                    <a:schemeClr val="tx2"/>
                  </a:solidFill>
                </a:rPr>
                <a:t> One call</a:t>
              </a:r>
            </a:p>
            <a:p>
              <a:pPr lvl="1">
                <a:buClr>
                  <a:srgbClr val="660066"/>
                </a:buClr>
                <a:buFontTx/>
                <a:buChar char="•"/>
              </a:pPr>
              <a:r>
                <a:rPr lang="en-US" sz="1400" b="1" dirty="0">
                  <a:solidFill>
                    <a:schemeClr val="tx2"/>
                  </a:solidFill>
                </a:rPr>
                <a:t> Company-specific protocol</a:t>
              </a:r>
            </a:p>
            <a:p>
              <a:pPr lvl="1">
                <a:buClr>
                  <a:srgbClr val="660066"/>
                </a:buClr>
                <a:buFontTx/>
                <a:buChar char="•"/>
              </a:pPr>
              <a:r>
                <a:rPr lang="en-US" sz="1400" b="1" dirty="0">
                  <a:solidFill>
                    <a:schemeClr val="tx2"/>
                  </a:solidFill>
                </a:rPr>
                <a:t> Travel, security, health</a:t>
              </a:r>
            </a:p>
          </p:txBody>
        </p:sp>
      </p:gr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368300" y="304800"/>
            <a:ext cx="8686800" cy="1143000"/>
          </a:xfrm>
        </p:spPr>
        <p:txBody>
          <a:bodyPr/>
          <a:lstStyle/>
          <a:p>
            <a:pPr eaLnBrk="1" hangingPunct="1"/>
            <a:r>
              <a:rPr lang="en-US" dirty="0" smtClean="0">
                <a:ea typeface="ＭＳ Ｐゴシック"/>
                <a:cs typeface="ＭＳ Ｐゴシック"/>
              </a:rPr>
              <a:t>Cross-Functional Support Critical to Success</a:t>
            </a:r>
          </a:p>
        </p:txBody>
      </p:sp>
      <p:grpSp>
        <p:nvGrpSpPr>
          <p:cNvPr id="40962" name="Group 46"/>
          <p:cNvGrpSpPr>
            <a:grpSpLocks/>
          </p:cNvGrpSpPr>
          <p:nvPr/>
        </p:nvGrpSpPr>
        <p:grpSpPr bwMode="auto">
          <a:xfrm>
            <a:off x="77788" y="974725"/>
            <a:ext cx="9066212" cy="4568825"/>
            <a:chOff x="49" y="614"/>
            <a:chExt cx="5711" cy="2878"/>
          </a:xfrm>
        </p:grpSpPr>
        <p:sp>
          <p:nvSpPr>
            <p:cNvPr id="40963" name="TextBox 6"/>
            <p:cNvSpPr txBox="1">
              <a:spLocks noChangeArrowheads="1"/>
            </p:cNvSpPr>
            <p:nvPr/>
          </p:nvSpPr>
          <p:spPr bwMode="auto">
            <a:xfrm>
              <a:off x="49" y="1854"/>
              <a:ext cx="1073" cy="1140"/>
            </a:xfrm>
            <a:prstGeom prst="rect">
              <a:avLst/>
            </a:prstGeom>
            <a:noFill/>
            <a:ln w="9525">
              <a:noFill/>
              <a:miter lim="800000"/>
              <a:headEnd/>
              <a:tailEnd/>
            </a:ln>
          </p:spPr>
          <p:txBody>
            <a:bodyPr>
              <a:spAutoFit/>
            </a:bodyPr>
            <a:lstStyle/>
            <a:p>
              <a:pPr marL="182563" indent="-182563">
                <a:spcAft>
                  <a:spcPts val="600"/>
                </a:spcAft>
                <a:buClr>
                  <a:srgbClr val="660066"/>
                </a:buClr>
                <a:buFontTx/>
                <a:buChar char="•"/>
              </a:pPr>
              <a:r>
                <a:rPr lang="en-US" sz="1400" dirty="0">
                  <a:solidFill>
                    <a:schemeClr val="tx2"/>
                  </a:solidFill>
                </a:rPr>
                <a:t>Global data consolidation and reporting</a:t>
              </a:r>
            </a:p>
            <a:p>
              <a:pPr marL="182563" indent="-182563">
                <a:spcAft>
                  <a:spcPts val="600"/>
                </a:spcAft>
                <a:buClr>
                  <a:srgbClr val="660066"/>
                </a:buClr>
                <a:buFontTx/>
                <a:buChar char="•"/>
              </a:pPr>
              <a:r>
                <a:rPr lang="en-US" sz="1400" dirty="0">
                  <a:solidFill>
                    <a:schemeClr val="tx2"/>
                  </a:solidFill>
                </a:rPr>
                <a:t>Compliance monitoring</a:t>
              </a:r>
            </a:p>
            <a:p>
              <a:pPr marL="182563" indent="-182563">
                <a:spcAft>
                  <a:spcPts val="600"/>
                </a:spcAft>
                <a:buClr>
                  <a:srgbClr val="660066"/>
                </a:buClr>
                <a:buFontTx/>
                <a:buChar char="•"/>
              </a:pPr>
              <a:r>
                <a:rPr lang="en-US" sz="1400" dirty="0">
                  <a:solidFill>
                    <a:schemeClr val="tx2"/>
                  </a:solidFill>
                </a:rPr>
                <a:t>Pre-trip training</a:t>
              </a:r>
            </a:p>
            <a:p>
              <a:pPr marL="182563" indent="-182563">
                <a:spcAft>
                  <a:spcPts val="600"/>
                </a:spcAft>
                <a:buClr>
                  <a:srgbClr val="660066"/>
                </a:buClr>
                <a:buFontTx/>
                <a:buChar char="•"/>
              </a:pPr>
              <a:r>
                <a:rPr lang="en-US" sz="1400" dirty="0">
                  <a:solidFill>
                    <a:schemeClr val="tx2"/>
                  </a:solidFill>
                </a:rPr>
                <a:t>Pushed alerts</a:t>
              </a:r>
            </a:p>
          </p:txBody>
        </p:sp>
        <p:sp>
          <p:nvSpPr>
            <p:cNvPr id="40964" name="TextBox 7"/>
            <p:cNvSpPr txBox="1">
              <a:spLocks noChangeArrowheads="1"/>
            </p:cNvSpPr>
            <p:nvPr/>
          </p:nvSpPr>
          <p:spPr bwMode="auto">
            <a:xfrm>
              <a:off x="1204" y="1854"/>
              <a:ext cx="1116" cy="1638"/>
            </a:xfrm>
            <a:prstGeom prst="rect">
              <a:avLst/>
            </a:prstGeom>
            <a:noFill/>
            <a:ln w="9525">
              <a:noFill/>
              <a:miter lim="800000"/>
              <a:headEnd/>
              <a:tailEnd/>
            </a:ln>
          </p:spPr>
          <p:txBody>
            <a:bodyPr>
              <a:spAutoFit/>
            </a:bodyPr>
            <a:lstStyle/>
            <a:p>
              <a:pPr marL="182563" indent="-182563">
                <a:spcAft>
                  <a:spcPts val="600"/>
                </a:spcAft>
                <a:buClr>
                  <a:srgbClr val="660066"/>
                </a:buClr>
                <a:buFontTx/>
                <a:buChar char="•"/>
              </a:pPr>
              <a:r>
                <a:rPr lang="en-US" sz="1400" dirty="0">
                  <a:solidFill>
                    <a:schemeClr val="tx2"/>
                  </a:solidFill>
                </a:rPr>
                <a:t>Standards of care</a:t>
              </a:r>
            </a:p>
            <a:p>
              <a:pPr marL="182563" indent="-182563">
                <a:spcAft>
                  <a:spcPts val="600"/>
                </a:spcAft>
                <a:buClr>
                  <a:srgbClr val="660066"/>
                </a:buClr>
                <a:buFontTx/>
                <a:buChar char="•"/>
              </a:pPr>
              <a:r>
                <a:rPr lang="en-US" sz="1400" dirty="0">
                  <a:solidFill>
                    <a:schemeClr val="tx2"/>
                  </a:solidFill>
                </a:rPr>
                <a:t>Auditable systems</a:t>
              </a:r>
            </a:p>
            <a:p>
              <a:pPr marL="182563" indent="-182563">
                <a:spcAft>
                  <a:spcPts val="600"/>
                </a:spcAft>
                <a:buClr>
                  <a:srgbClr val="660066"/>
                </a:buClr>
                <a:buFontTx/>
                <a:buChar char="•"/>
              </a:pPr>
              <a:r>
                <a:rPr lang="en-US" sz="1400" dirty="0">
                  <a:solidFill>
                    <a:schemeClr val="tx2"/>
                  </a:solidFill>
                </a:rPr>
                <a:t>Risk disclosure</a:t>
              </a:r>
            </a:p>
            <a:p>
              <a:pPr marL="182563" indent="-182563">
                <a:spcAft>
                  <a:spcPts val="600"/>
                </a:spcAft>
                <a:buClr>
                  <a:srgbClr val="660066"/>
                </a:buClr>
                <a:buFontTx/>
                <a:buChar char="•"/>
              </a:pPr>
              <a:r>
                <a:rPr lang="en-US" sz="1400" dirty="0">
                  <a:solidFill>
                    <a:schemeClr val="tx2"/>
                  </a:solidFill>
                </a:rPr>
                <a:t>Lower liability</a:t>
              </a:r>
            </a:p>
            <a:p>
              <a:pPr marL="182563" indent="-182563">
                <a:spcAft>
                  <a:spcPts val="600"/>
                </a:spcAft>
                <a:buClr>
                  <a:srgbClr val="660066"/>
                </a:buClr>
                <a:buFontTx/>
                <a:buChar char="•"/>
              </a:pPr>
              <a:r>
                <a:rPr lang="en-US" sz="1400" dirty="0">
                  <a:solidFill>
                    <a:schemeClr val="tx2"/>
                  </a:solidFill>
                </a:rPr>
                <a:t>Policy and procedures</a:t>
              </a:r>
            </a:p>
            <a:p>
              <a:pPr marL="182563" indent="-182563">
                <a:spcAft>
                  <a:spcPts val="600"/>
                </a:spcAft>
                <a:buClr>
                  <a:srgbClr val="660066"/>
                </a:buClr>
                <a:buFontTx/>
                <a:buChar char="•"/>
              </a:pPr>
              <a:r>
                <a:rPr lang="en-US" sz="1400" dirty="0">
                  <a:solidFill>
                    <a:schemeClr val="tx2"/>
                  </a:solidFill>
                </a:rPr>
                <a:t>Corporate insurance programs</a:t>
              </a:r>
            </a:p>
          </p:txBody>
        </p:sp>
        <p:sp>
          <p:nvSpPr>
            <p:cNvPr id="40965" name="TextBox 8"/>
            <p:cNvSpPr txBox="1">
              <a:spLocks noChangeArrowheads="1"/>
            </p:cNvSpPr>
            <p:nvPr/>
          </p:nvSpPr>
          <p:spPr bwMode="auto">
            <a:xfrm>
              <a:off x="2379" y="1854"/>
              <a:ext cx="1072" cy="1542"/>
            </a:xfrm>
            <a:prstGeom prst="rect">
              <a:avLst/>
            </a:prstGeom>
            <a:noFill/>
            <a:ln w="9525">
              <a:noFill/>
              <a:miter lim="800000"/>
              <a:headEnd/>
              <a:tailEnd/>
            </a:ln>
          </p:spPr>
          <p:txBody>
            <a:bodyPr>
              <a:spAutoFit/>
            </a:bodyPr>
            <a:lstStyle/>
            <a:p>
              <a:pPr marL="182563" indent="-182563">
                <a:spcAft>
                  <a:spcPts val="600"/>
                </a:spcAft>
                <a:buClr>
                  <a:srgbClr val="660066"/>
                </a:buClr>
                <a:buFontTx/>
                <a:buChar char="•"/>
              </a:pPr>
              <a:r>
                <a:rPr lang="en-US" sz="1400" dirty="0">
                  <a:solidFill>
                    <a:schemeClr val="tx2"/>
                  </a:solidFill>
                </a:rPr>
                <a:t>Risk assessment and predictive intelligence</a:t>
              </a:r>
            </a:p>
            <a:p>
              <a:pPr marL="182563" indent="-182563">
                <a:spcAft>
                  <a:spcPts val="600"/>
                </a:spcAft>
                <a:buClr>
                  <a:srgbClr val="660066"/>
                </a:buClr>
                <a:buFontTx/>
                <a:buChar char="•"/>
              </a:pPr>
              <a:r>
                <a:rPr lang="en-US" sz="1400" dirty="0">
                  <a:solidFill>
                    <a:schemeClr val="tx2"/>
                  </a:solidFill>
                </a:rPr>
                <a:t>Incident notification</a:t>
              </a:r>
            </a:p>
            <a:p>
              <a:pPr marL="182563" indent="-182563">
                <a:spcAft>
                  <a:spcPts val="600"/>
                </a:spcAft>
                <a:buClr>
                  <a:srgbClr val="660066"/>
                </a:buClr>
                <a:buFontTx/>
                <a:buChar char="•"/>
              </a:pPr>
              <a:r>
                <a:rPr lang="en-US" sz="1400" dirty="0">
                  <a:solidFill>
                    <a:schemeClr val="tx2"/>
                  </a:solidFill>
                </a:rPr>
                <a:t>Crisis and evacuation plans</a:t>
              </a:r>
            </a:p>
            <a:p>
              <a:pPr marL="182563" indent="-182563">
                <a:spcAft>
                  <a:spcPts val="600"/>
                </a:spcAft>
                <a:buClr>
                  <a:srgbClr val="660066"/>
                </a:buClr>
                <a:buFontTx/>
                <a:buChar char="•"/>
              </a:pPr>
              <a:r>
                <a:rPr lang="en-US" sz="1400" dirty="0">
                  <a:solidFill>
                    <a:schemeClr val="tx2"/>
                  </a:solidFill>
                </a:rPr>
                <a:t>Coordinated response</a:t>
              </a:r>
            </a:p>
          </p:txBody>
        </p:sp>
        <p:sp>
          <p:nvSpPr>
            <p:cNvPr id="40966" name="TextBox 9"/>
            <p:cNvSpPr txBox="1">
              <a:spLocks noChangeArrowheads="1"/>
            </p:cNvSpPr>
            <p:nvPr/>
          </p:nvSpPr>
          <p:spPr bwMode="auto">
            <a:xfrm>
              <a:off x="3463" y="1854"/>
              <a:ext cx="1162" cy="1226"/>
            </a:xfrm>
            <a:prstGeom prst="rect">
              <a:avLst/>
            </a:prstGeom>
            <a:noFill/>
            <a:ln w="9525">
              <a:noFill/>
              <a:miter lim="800000"/>
              <a:headEnd/>
              <a:tailEnd/>
            </a:ln>
          </p:spPr>
          <p:txBody>
            <a:bodyPr>
              <a:spAutoFit/>
            </a:bodyPr>
            <a:lstStyle/>
            <a:p>
              <a:pPr marL="182563" indent="-182563">
                <a:spcAft>
                  <a:spcPts val="600"/>
                </a:spcAft>
                <a:buClr>
                  <a:srgbClr val="660066"/>
                </a:buClr>
                <a:buFontTx/>
                <a:buChar char="•"/>
              </a:pPr>
              <a:r>
                <a:rPr lang="en-US" sz="1400" dirty="0">
                  <a:solidFill>
                    <a:schemeClr val="tx2"/>
                  </a:solidFill>
                </a:rPr>
                <a:t>Pre-trip health planning</a:t>
              </a:r>
            </a:p>
            <a:p>
              <a:pPr marL="182563" indent="-182563">
                <a:spcAft>
                  <a:spcPts val="600"/>
                </a:spcAft>
                <a:buClr>
                  <a:srgbClr val="660066"/>
                </a:buClr>
                <a:buFontTx/>
                <a:buChar char="•"/>
              </a:pPr>
              <a:r>
                <a:rPr lang="en-US" sz="1400" dirty="0">
                  <a:solidFill>
                    <a:schemeClr val="tx2"/>
                  </a:solidFill>
                </a:rPr>
                <a:t>Immunizations</a:t>
              </a:r>
            </a:p>
            <a:p>
              <a:pPr marL="182563" indent="-182563">
                <a:spcAft>
                  <a:spcPts val="600"/>
                </a:spcAft>
                <a:buClr>
                  <a:srgbClr val="660066"/>
                </a:buClr>
                <a:buFontTx/>
                <a:buChar char="•"/>
              </a:pPr>
              <a:r>
                <a:rPr lang="en-US" sz="1400" dirty="0">
                  <a:solidFill>
                    <a:schemeClr val="tx2"/>
                  </a:solidFill>
                </a:rPr>
                <a:t>Medical assistance and evacuation for international travelers</a:t>
              </a:r>
            </a:p>
          </p:txBody>
        </p:sp>
        <p:sp>
          <p:nvSpPr>
            <p:cNvPr id="40967" name="TextBox 10"/>
            <p:cNvSpPr txBox="1">
              <a:spLocks noChangeArrowheads="1"/>
            </p:cNvSpPr>
            <p:nvPr/>
          </p:nvSpPr>
          <p:spPr bwMode="auto">
            <a:xfrm>
              <a:off x="4572" y="1854"/>
              <a:ext cx="1188" cy="642"/>
            </a:xfrm>
            <a:prstGeom prst="rect">
              <a:avLst/>
            </a:prstGeom>
            <a:noFill/>
            <a:ln w="9525">
              <a:noFill/>
              <a:miter lim="800000"/>
              <a:headEnd/>
              <a:tailEnd/>
            </a:ln>
          </p:spPr>
          <p:txBody>
            <a:bodyPr>
              <a:spAutoFit/>
            </a:bodyPr>
            <a:lstStyle/>
            <a:p>
              <a:pPr marL="182563" indent="-182563">
                <a:spcAft>
                  <a:spcPts val="600"/>
                </a:spcAft>
                <a:buClr>
                  <a:srgbClr val="660066"/>
                </a:buClr>
                <a:buFontTx/>
                <a:buChar char="•"/>
              </a:pPr>
              <a:r>
                <a:rPr lang="en-US" sz="1400" dirty="0">
                  <a:solidFill>
                    <a:schemeClr val="tx2"/>
                  </a:solidFill>
                </a:rPr>
                <a:t>Plan development/ implementation</a:t>
              </a:r>
            </a:p>
            <a:p>
              <a:pPr marL="182563" indent="-182563">
                <a:spcAft>
                  <a:spcPts val="600"/>
                </a:spcAft>
                <a:buClr>
                  <a:srgbClr val="660066"/>
                </a:buClr>
                <a:buFontTx/>
                <a:buChar char="•"/>
              </a:pPr>
              <a:r>
                <a:rPr lang="en-US" sz="1400" dirty="0">
                  <a:solidFill>
                    <a:schemeClr val="tx2"/>
                  </a:solidFill>
                </a:rPr>
                <a:t>Monitor assets at risk</a:t>
              </a:r>
            </a:p>
          </p:txBody>
        </p:sp>
        <p:grpSp>
          <p:nvGrpSpPr>
            <p:cNvPr id="40968" name="Group 45"/>
            <p:cNvGrpSpPr>
              <a:grpSpLocks/>
            </p:cNvGrpSpPr>
            <p:nvPr/>
          </p:nvGrpSpPr>
          <p:grpSpPr bwMode="auto">
            <a:xfrm>
              <a:off x="150" y="614"/>
              <a:ext cx="5495" cy="1086"/>
              <a:chOff x="150" y="614"/>
              <a:chExt cx="5495" cy="1086"/>
            </a:xfrm>
          </p:grpSpPr>
          <p:sp>
            <p:nvSpPr>
              <p:cNvPr id="40969" name="Line 42"/>
              <p:cNvSpPr>
                <a:spLocks noChangeShapeType="1"/>
              </p:cNvSpPr>
              <p:nvPr/>
            </p:nvSpPr>
            <p:spPr bwMode="auto">
              <a:xfrm>
                <a:off x="5152" y="1136"/>
                <a:ext cx="0" cy="324"/>
              </a:xfrm>
              <a:prstGeom prst="line">
                <a:avLst/>
              </a:prstGeom>
              <a:noFill/>
              <a:ln w="9525">
                <a:solidFill>
                  <a:schemeClr val="tx1"/>
                </a:solidFill>
                <a:round/>
                <a:headEnd/>
                <a:tailEnd/>
              </a:ln>
            </p:spPr>
            <p:txBody>
              <a:bodyPr/>
              <a:lstStyle/>
              <a:p>
                <a:endParaRPr lang="en-US" dirty="0"/>
              </a:p>
            </p:txBody>
          </p:sp>
          <p:sp>
            <p:nvSpPr>
              <p:cNvPr id="40970" name="Line 41"/>
              <p:cNvSpPr>
                <a:spLocks noChangeShapeType="1"/>
              </p:cNvSpPr>
              <p:nvPr/>
            </p:nvSpPr>
            <p:spPr bwMode="auto">
              <a:xfrm>
                <a:off x="4004" y="1136"/>
                <a:ext cx="0" cy="240"/>
              </a:xfrm>
              <a:prstGeom prst="line">
                <a:avLst/>
              </a:prstGeom>
              <a:noFill/>
              <a:ln w="9525">
                <a:solidFill>
                  <a:schemeClr val="tx1"/>
                </a:solidFill>
                <a:round/>
                <a:headEnd/>
                <a:tailEnd/>
              </a:ln>
            </p:spPr>
            <p:txBody>
              <a:bodyPr/>
              <a:lstStyle/>
              <a:p>
                <a:endParaRPr lang="en-US" dirty="0"/>
              </a:p>
            </p:txBody>
          </p:sp>
          <p:sp>
            <p:nvSpPr>
              <p:cNvPr id="40971" name="Line 40"/>
              <p:cNvSpPr>
                <a:spLocks noChangeShapeType="1"/>
              </p:cNvSpPr>
              <p:nvPr/>
            </p:nvSpPr>
            <p:spPr bwMode="auto">
              <a:xfrm>
                <a:off x="2880" y="964"/>
                <a:ext cx="0" cy="344"/>
              </a:xfrm>
              <a:prstGeom prst="line">
                <a:avLst/>
              </a:prstGeom>
              <a:noFill/>
              <a:ln w="9525">
                <a:solidFill>
                  <a:schemeClr val="tx1"/>
                </a:solidFill>
                <a:round/>
                <a:headEnd/>
                <a:tailEnd/>
              </a:ln>
            </p:spPr>
            <p:txBody>
              <a:bodyPr/>
              <a:lstStyle/>
              <a:p>
                <a:endParaRPr lang="en-US" dirty="0"/>
              </a:p>
            </p:txBody>
          </p:sp>
          <p:sp>
            <p:nvSpPr>
              <p:cNvPr id="40972" name="Line 38"/>
              <p:cNvSpPr>
                <a:spLocks noChangeShapeType="1"/>
              </p:cNvSpPr>
              <p:nvPr/>
            </p:nvSpPr>
            <p:spPr bwMode="auto">
              <a:xfrm>
                <a:off x="1768" y="1140"/>
                <a:ext cx="0" cy="232"/>
              </a:xfrm>
              <a:prstGeom prst="line">
                <a:avLst/>
              </a:prstGeom>
              <a:noFill/>
              <a:ln w="9525">
                <a:solidFill>
                  <a:schemeClr val="tx1"/>
                </a:solidFill>
                <a:round/>
                <a:headEnd/>
                <a:tailEnd/>
              </a:ln>
            </p:spPr>
            <p:txBody>
              <a:bodyPr/>
              <a:lstStyle/>
              <a:p>
                <a:endParaRPr lang="en-US" dirty="0"/>
              </a:p>
            </p:txBody>
          </p:sp>
          <p:sp>
            <p:nvSpPr>
              <p:cNvPr id="40973" name="Line 37"/>
              <p:cNvSpPr>
                <a:spLocks noChangeShapeType="1"/>
              </p:cNvSpPr>
              <p:nvPr/>
            </p:nvSpPr>
            <p:spPr bwMode="auto">
              <a:xfrm>
                <a:off x="640" y="1140"/>
                <a:ext cx="0" cy="212"/>
              </a:xfrm>
              <a:prstGeom prst="line">
                <a:avLst/>
              </a:prstGeom>
              <a:noFill/>
              <a:ln w="9525">
                <a:solidFill>
                  <a:schemeClr val="tx1"/>
                </a:solidFill>
                <a:round/>
                <a:headEnd/>
                <a:tailEnd/>
              </a:ln>
            </p:spPr>
            <p:txBody>
              <a:bodyPr/>
              <a:lstStyle/>
              <a:p>
                <a:endParaRPr lang="en-US" dirty="0"/>
              </a:p>
            </p:txBody>
          </p:sp>
          <p:grpSp>
            <p:nvGrpSpPr>
              <p:cNvPr id="40974" name="Group 24"/>
              <p:cNvGrpSpPr>
                <a:grpSpLocks/>
              </p:cNvGrpSpPr>
              <p:nvPr/>
            </p:nvGrpSpPr>
            <p:grpSpPr bwMode="auto">
              <a:xfrm>
                <a:off x="150" y="1268"/>
                <a:ext cx="976" cy="432"/>
                <a:chOff x="192" y="960"/>
                <a:chExt cx="976" cy="432"/>
              </a:xfrm>
            </p:grpSpPr>
            <p:sp>
              <p:nvSpPr>
                <p:cNvPr id="40992" name="Rectangle 10"/>
                <p:cNvSpPr>
                  <a:spLocks noChangeArrowheads="1"/>
                </p:cNvSpPr>
                <p:nvPr/>
              </p:nvSpPr>
              <p:spPr bwMode="auto">
                <a:xfrm>
                  <a:off x="192" y="960"/>
                  <a:ext cx="976" cy="432"/>
                </a:xfrm>
                <a:prstGeom prst="rect">
                  <a:avLst/>
                </a:prstGeom>
                <a:solidFill>
                  <a:srgbClr val="660066"/>
                </a:solidFill>
                <a:ln w="9525">
                  <a:solidFill>
                    <a:schemeClr val="tx1"/>
                  </a:solidFill>
                  <a:miter lim="800000"/>
                  <a:headEnd/>
                  <a:tailEnd/>
                </a:ln>
              </p:spPr>
              <p:txBody>
                <a:bodyPr wrap="none" anchor="ctr"/>
                <a:lstStyle/>
                <a:p>
                  <a:endParaRPr lang="en-US" dirty="0"/>
                </a:p>
              </p:txBody>
            </p:sp>
            <p:sp>
              <p:nvSpPr>
                <p:cNvPr id="40993" name="Text Box 9"/>
                <p:cNvSpPr txBox="1">
                  <a:spLocks noChangeArrowheads="1"/>
                </p:cNvSpPr>
                <p:nvPr/>
              </p:nvSpPr>
              <p:spPr bwMode="auto">
                <a:xfrm>
                  <a:off x="249" y="994"/>
                  <a:ext cx="827" cy="366"/>
                </a:xfrm>
                <a:prstGeom prst="rect">
                  <a:avLst/>
                </a:prstGeom>
                <a:noFill/>
                <a:ln w="9525">
                  <a:noFill/>
                  <a:miter lim="800000"/>
                  <a:headEnd/>
                  <a:tailEnd/>
                </a:ln>
              </p:spPr>
              <p:txBody>
                <a:bodyPr wrap="none">
                  <a:spAutoFit/>
                </a:bodyPr>
                <a:lstStyle/>
                <a:p>
                  <a:pPr algn="ctr"/>
                  <a:r>
                    <a:rPr lang="en-US" sz="1600" b="1" dirty="0">
                      <a:solidFill>
                        <a:schemeClr val="bg1"/>
                      </a:solidFill>
                    </a:rPr>
                    <a:t>Travel</a:t>
                  </a:r>
                </a:p>
                <a:p>
                  <a:pPr algn="ctr"/>
                  <a:r>
                    <a:rPr lang="en-US" sz="1600" b="1" dirty="0">
                      <a:solidFill>
                        <a:schemeClr val="bg1"/>
                      </a:solidFill>
                    </a:rPr>
                    <a:t>Department</a:t>
                  </a:r>
                </a:p>
              </p:txBody>
            </p:sp>
          </p:grpSp>
          <p:grpSp>
            <p:nvGrpSpPr>
              <p:cNvPr id="40975" name="Group 25"/>
              <p:cNvGrpSpPr>
                <a:grpSpLocks/>
              </p:cNvGrpSpPr>
              <p:nvPr/>
            </p:nvGrpSpPr>
            <p:grpSpPr bwMode="auto">
              <a:xfrm>
                <a:off x="1279" y="1268"/>
                <a:ext cx="976" cy="432"/>
                <a:chOff x="1316" y="969"/>
                <a:chExt cx="976" cy="432"/>
              </a:xfrm>
            </p:grpSpPr>
            <p:sp>
              <p:nvSpPr>
                <p:cNvPr id="40990" name="Rectangle 13"/>
                <p:cNvSpPr>
                  <a:spLocks noChangeArrowheads="1"/>
                </p:cNvSpPr>
                <p:nvPr/>
              </p:nvSpPr>
              <p:spPr bwMode="auto">
                <a:xfrm>
                  <a:off x="1316" y="969"/>
                  <a:ext cx="976" cy="432"/>
                </a:xfrm>
                <a:prstGeom prst="rect">
                  <a:avLst/>
                </a:prstGeom>
                <a:solidFill>
                  <a:srgbClr val="660066"/>
                </a:solidFill>
                <a:ln w="9525">
                  <a:solidFill>
                    <a:schemeClr val="tx1"/>
                  </a:solidFill>
                  <a:miter lim="800000"/>
                  <a:headEnd/>
                  <a:tailEnd/>
                </a:ln>
              </p:spPr>
              <p:txBody>
                <a:bodyPr wrap="none" anchor="ctr"/>
                <a:lstStyle/>
                <a:p>
                  <a:endParaRPr lang="en-US" dirty="0"/>
                </a:p>
              </p:txBody>
            </p:sp>
            <p:sp>
              <p:nvSpPr>
                <p:cNvPr id="40991" name="Text Box 14"/>
                <p:cNvSpPr txBox="1">
                  <a:spLocks noChangeArrowheads="1"/>
                </p:cNvSpPr>
                <p:nvPr/>
              </p:nvSpPr>
              <p:spPr bwMode="auto">
                <a:xfrm>
                  <a:off x="1451" y="1080"/>
                  <a:ext cx="670" cy="212"/>
                </a:xfrm>
                <a:prstGeom prst="rect">
                  <a:avLst/>
                </a:prstGeom>
                <a:noFill/>
                <a:ln w="9525">
                  <a:noFill/>
                  <a:miter lim="800000"/>
                  <a:headEnd/>
                  <a:tailEnd/>
                </a:ln>
              </p:spPr>
              <p:txBody>
                <a:bodyPr wrap="none">
                  <a:spAutoFit/>
                </a:bodyPr>
                <a:lstStyle/>
                <a:p>
                  <a:pPr algn="ctr"/>
                  <a:r>
                    <a:rPr lang="en-US" sz="1600" b="1" dirty="0">
                      <a:solidFill>
                        <a:schemeClr val="bg1"/>
                      </a:solidFill>
                    </a:rPr>
                    <a:t>HR/Legal</a:t>
                  </a:r>
                </a:p>
              </p:txBody>
            </p:sp>
          </p:grpSp>
          <p:grpSp>
            <p:nvGrpSpPr>
              <p:cNvPr id="40976" name="Group 26"/>
              <p:cNvGrpSpPr>
                <a:grpSpLocks/>
              </p:cNvGrpSpPr>
              <p:nvPr/>
            </p:nvGrpSpPr>
            <p:grpSpPr bwMode="auto">
              <a:xfrm>
                <a:off x="2409" y="1268"/>
                <a:ext cx="976" cy="432"/>
                <a:chOff x="2475" y="976"/>
                <a:chExt cx="976" cy="432"/>
              </a:xfrm>
            </p:grpSpPr>
            <p:sp>
              <p:nvSpPr>
                <p:cNvPr id="40988" name="Rectangle 16"/>
                <p:cNvSpPr>
                  <a:spLocks noChangeArrowheads="1"/>
                </p:cNvSpPr>
                <p:nvPr/>
              </p:nvSpPr>
              <p:spPr bwMode="auto">
                <a:xfrm>
                  <a:off x="2475" y="976"/>
                  <a:ext cx="976" cy="432"/>
                </a:xfrm>
                <a:prstGeom prst="rect">
                  <a:avLst/>
                </a:prstGeom>
                <a:solidFill>
                  <a:srgbClr val="660066"/>
                </a:solidFill>
                <a:ln w="9525">
                  <a:solidFill>
                    <a:schemeClr val="tx1"/>
                  </a:solidFill>
                  <a:miter lim="800000"/>
                  <a:headEnd/>
                  <a:tailEnd/>
                </a:ln>
              </p:spPr>
              <p:txBody>
                <a:bodyPr wrap="none" anchor="ctr"/>
                <a:lstStyle/>
                <a:p>
                  <a:endParaRPr lang="en-US" dirty="0"/>
                </a:p>
              </p:txBody>
            </p:sp>
            <p:sp>
              <p:nvSpPr>
                <p:cNvPr id="40989" name="Text Box 17"/>
                <p:cNvSpPr txBox="1">
                  <a:spLocks noChangeArrowheads="1"/>
                </p:cNvSpPr>
                <p:nvPr/>
              </p:nvSpPr>
              <p:spPr bwMode="auto">
                <a:xfrm>
                  <a:off x="2532" y="1010"/>
                  <a:ext cx="827" cy="366"/>
                </a:xfrm>
                <a:prstGeom prst="rect">
                  <a:avLst/>
                </a:prstGeom>
                <a:noFill/>
                <a:ln w="9525">
                  <a:noFill/>
                  <a:miter lim="800000"/>
                  <a:headEnd/>
                  <a:tailEnd/>
                </a:ln>
              </p:spPr>
              <p:txBody>
                <a:bodyPr wrap="none">
                  <a:spAutoFit/>
                </a:bodyPr>
                <a:lstStyle/>
                <a:p>
                  <a:pPr algn="ctr"/>
                  <a:r>
                    <a:rPr lang="en-US" sz="1600" b="1" dirty="0">
                      <a:solidFill>
                        <a:schemeClr val="bg1"/>
                      </a:solidFill>
                    </a:rPr>
                    <a:t>Security</a:t>
                  </a:r>
                </a:p>
                <a:p>
                  <a:pPr algn="ctr"/>
                  <a:r>
                    <a:rPr lang="en-US" sz="1600" b="1" dirty="0">
                      <a:solidFill>
                        <a:schemeClr val="bg1"/>
                      </a:solidFill>
                    </a:rPr>
                    <a:t>Department</a:t>
                  </a:r>
                </a:p>
              </p:txBody>
            </p:sp>
          </p:grpSp>
          <p:grpSp>
            <p:nvGrpSpPr>
              <p:cNvPr id="40977" name="Group 27"/>
              <p:cNvGrpSpPr>
                <a:grpSpLocks/>
              </p:cNvGrpSpPr>
              <p:nvPr/>
            </p:nvGrpSpPr>
            <p:grpSpPr bwMode="auto">
              <a:xfrm>
                <a:off x="3539" y="1268"/>
                <a:ext cx="976" cy="432"/>
                <a:chOff x="3562" y="976"/>
                <a:chExt cx="976" cy="432"/>
              </a:xfrm>
            </p:grpSpPr>
            <p:sp>
              <p:nvSpPr>
                <p:cNvPr id="40986" name="Rectangle 19"/>
                <p:cNvSpPr>
                  <a:spLocks noChangeArrowheads="1"/>
                </p:cNvSpPr>
                <p:nvPr/>
              </p:nvSpPr>
              <p:spPr bwMode="auto">
                <a:xfrm>
                  <a:off x="3562" y="976"/>
                  <a:ext cx="976" cy="432"/>
                </a:xfrm>
                <a:prstGeom prst="rect">
                  <a:avLst/>
                </a:prstGeom>
                <a:solidFill>
                  <a:srgbClr val="660066"/>
                </a:solidFill>
                <a:ln w="9525">
                  <a:solidFill>
                    <a:schemeClr val="tx1"/>
                  </a:solidFill>
                  <a:miter lim="800000"/>
                  <a:headEnd/>
                  <a:tailEnd/>
                </a:ln>
              </p:spPr>
              <p:txBody>
                <a:bodyPr wrap="none" anchor="ctr"/>
                <a:lstStyle/>
                <a:p>
                  <a:endParaRPr lang="en-US" dirty="0"/>
                </a:p>
              </p:txBody>
            </p:sp>
            <p:sp>
              <p:nvSpPr>
                <p:cNvPr id="40987" name="Text Box 20"/>
                <p:cNvSpPr txBox="1">
                  <a:spLocks noChangeArrowheads="1"/>
                </p:cNvSpPr>
                <p:nvPr/>
              </p:nvSpPr>
              <p:spPr bwMode="auto">
                <a:xfrm>
                  <a:off x="3619" y="1010"/>
                  <a:ext cx="827" cy="366"/>
                </a:xfrm>
                <a:prstGeom prst="rect">
                  <a:avLst/>
                </a:prstGeom>
                <a:noFill/>
                <a:ln w="9525">
                  <a:noFill/>
                  <a:miter lim="800000"/>
                  <a:headEnd/>
                  <a:tailEnd/>
                </a:ln>
              </p:spPr>
              <p:txBody>
                <a:bodyPr wrap="none">
                  <a:spAutoFit/>
                </a:bodyPr>
                <a:lstStyle/>
                <a:p>
                  <a:pPr algn="ctr"/>
                  <a:r>
                    <a:rPr lang="en-US" sz="1600" b="1" dirty="0">
                      <a:solidFill>
                        <a:schemeClr val="bg1"/>
                      </a:solidFill>
                    </a:rPr>
                    <a:t>Medical</a:t>
                  </a:r>
                </a:p>
                <a:p>
                  <a:pPr algn="ctr"/>
                  <a:r>
                    <a:rPr lang="en-US" sz="1600" b="1" dirty="0">
                      <a:solidFill>
                        <a:schemeClr val="bg1"/>
                      </a:solidFill>
                    </a:rPr>
                    <a:t>Department</a:t>
                  </a:r>
                </a:p>
              </p:txBody>
            </p:sp>
          </p:grpSp>
          <p:grpSp>
            <p:nvGrpSpPr>
              <p:cNvPr id="40978" name="Group 28"/>
              <p:cNvGrpSpPr>
                <a:grpSpLocks/>
              </p:cNvGrpSpPr>
              <p:nvPr/>
            </p:nvGrpSpPr>
            <p:grpSpPr bwMode="auto">
              <a:xfrm>
                <a:off x="4669" y="1268"/>
                <a:ext cx="976" cy="432"/>
                <a:chOff x="4655" y="990"/>
                <a:chExt cx="976" cy="432"/>
              </a:xfrm>
            </p:grpSpPr>
            <p:sp>
              <p:nvSpPr>
                <p:cNvPr id="40984" name="Rectangle 22"/>
                <p:cNvSpPr>
                  <a:spLocks noChangeArrowheads="1"/>
                </p:cNvSpPr>
                <p:nvPr/>
              </p:nvSpPr>
              <p:spPr bwMode="auto">
                <a:xfrm>
                  <a:off x="4655" y="990"/>
                  <a:ext cx="976" cy="432"/>
                </a:xfrm>
                <a:prstGeom prst="rect">
                  <a:avLst/>
                </a:prstGeom>
                <a:solidFill>
                  <a:srgbClr val="660066"/>
                </a:solidFill>
                <a:ln w="9525">
                  <a:solidFill>
                    <a:schemeClr val="tx1"/>
                  </a:solidFill>
                  <a:miter lim="800000"/>
                  <a:headEnd/>
                  <a:tailEnd/>
                </a:ln>
              </p:spPr>
              <p:txBody>
                <a:bodyPr wrap="none" anchor="ctr"/>
                <a:lstStyle/>
                <a:p>
                  <a:endParaRPr lang="en-US" dirty="0"/>
                </a:p>
              </p:txBody>
            </p:sp>
            <p:sp>
              <p:nvSpPr>
                <p:cNvPr id="40985" name="Text Box 23"/>
                <p:cNvSpPr txBox="1">
                  <a:spLocks noChangeArrowheads="1"/>
                </p:cNvSpPr>
                <p:nvPr/>
              </p:nvSpPr>
              <p:spPr bwMode="auto">
                <a:xfrm>
                  <a:off x="4907" y="1024"/>
                  <a:ext cx="436" cy="366"/>
                </a:xfrm>
                <a:prstGeom prst="rect">
                  <a:avLst/>
                </a:prstGeom>
                <a:noFill/>
                <a:ln w="9525">
                  <a:noFill/>
                  <a:miter lim="800000"/>
                  <a:headEnd/>
                  <a:tailEnd/>
                </a:ln>
              </p:spPr>
              <p:txBody>
                <a:bodyPr wrap="none">
                  <a:spAutoFit/>
                </a:bodyPr>
                <a:lstStyle/>
                <a:p>
                  <a:pPr algn="ctr"/>
                  <a:r>
                    <a:rPr lang="en-US" sz="1600" b="1" dirty="0">
                      <a:solidFill>
                        <a:schemeClr val="bg1"/>
                      </a:solidFill>
                    </a:rPr>
                    <a:t>ERM/</a:t>
                  </a:r>
                </a:p>
                <a:p>
                  <a:pPr algn="ctr"/>
                  <a:r>
                    <a:rPr lang="en-US" sz="1600" b="1" dirty="0">
                      <a:solidFill>
                        <a:schemeClr val="bg1"/>
                      </a:solidFill>
                    </a:rPr>
                    <a:t>BCP</a:t>
                  </a:r>
                </a:p>
              </p:txBody>
            </p:sp>
          </p:grpSp>
          <p:grpSp>
            <p:nvGrpSpPr>
              <p:cNvPr id="40979" name="Group 32"/>
              <p:cNvGrpSpPr>
                <a:grpSpLocks/>
              </p:cNvGrpSpPr>
              <p:nvPr/>
            </p:nvGrpSpPr>
            <p:grpSpPr bwMode="auto">
              <a:xfrm>
                <a:off x="2388" y="614"/>
                <a:ext cx="976" cy="432"/>
                <a:chOff x="2521" y="488"/>
                <a:chExt cx="976" cy="432"/>
              </a:xfrm>
            </p:grpSpPr>
            <p:sp>
              <p:nvSpPr>
                <p:cNvPr id="40982" name="Rectangle 30"/>
                <p:cNvSpPr>
                  <a:spLocks noChangeArrowheads="1"/>
                </p:cNvSpPr>
                <p:nvPr/>
              </p:nvSpPr>
              <p:spPr bwMode="auto">
                <a:xfrm>
                  <a:off x="2521" y="488"/>
                  <a:ext cx="976" cy="432"/>
                </a:xfrm>
                <a:prstGeom prst="rect">
                  <a:avLst/>
                </a:prstGeom>
                <a:solidFill>
                  <a:srgbClr val="660066"/>
                </a:solidFill>
                <a:ln w="9525">
                  <a:solidFill>
                    <a:schemeClr val="tx1"/>
                  </a:solidFill>
                  <a:miter lim="800000"/>
                  <a:headEnd/>
                  <a:tailEnd/>
                </a:ln>
              </p:spPr>
              <p:txBody>
                <a:bodyPr wrap="none" anchor="ctr"/>
                <a:lstStyle/>
                <a:p>
                  <a:endParaRPr lang="en-US" dirty="0"/>
                </a:p>
              </p:txBody>
            </p:sp>
            <p:sp>
              <p:nvSpPr>
                <p:cNvPr id="40983" name="Text Box 31"/>
                <p:cNvSpPr txBox="1">
                  <a:spLocks noChangeArrowheads="1"/>
                </p:cNvSpPr>
                <p:nvPr/>
              </p:nvSpPr>
              <p:spPr bwMode="auto">
                <a:xfrm>
                  <a:off x="2543" y="599"/>
                  <a:ext cx="899" cy="212"/>
                </a:xfrm>
                <a:prstGeom prst="rect">
                  <a:avLst/>
                </a:prstGeom>
                <a:noFill/>
                <a:ln w="9525">
                  <a:noFill/>
                  <a:miter lim="800000"/>
                  <a:headEnd/>
                  <a:tailEnd/>
                </a:ln>
              </p:spPr>
              <p:txBody>
                <a:bodyPr wrap="none">
                  <a:spAutoFit/>
                </a:bodyPr>
                <a:lstStyle/>
                <a:p>
                  <a:pPr algn="ctr"/>
                  <a:r>
                    <a:rPr lang="en-US" sz="1600" b="1" dirty="0">
                      <a:solidFill>
                        <a:schemeClr val="bg1"/>
                      </a:solidFill>
                    </a:rPr>
                    <a:t>Organization</a:t>
                  </a:r>
                </a:p>
              </p:txBody>
            </p:sp>
          </p:grpSp>
          <p:sp>
            <p:nvSpPr>
              <p:cNvPr id="40980" name="Line 36"/>
              <p:cNvSpPr>
                <a:spLocks noChangeShapeType="1"/>
              </p:cNvSpPr>
              <p:nvPr/>
            </p:nvSpPr>
            <p:spPr bwMode="auto">
              <a:xfrm>
                <a:off x="642" y="1137"/>
                <a:ext cx="4506" cy="0"/>
              </a:xfrm>
              <a:prstGeom prst="line">
                <a:avLst/>
              </a:prstGeom>
              <a:noFill/>
              <a:ln w="9525">
                <a:solidFill>
                  <a:schemeClr val="tx1"/>
                </a:solidFill>
                <a:round/>
                <a:headEnd/>
                <a:tailEnd/>
              </a:ln>
            </p:spPr>
            <p:txBody>
              <a:bodyPr/>
              <a:lstStyle/>
              <a:p>
                <a:endParaRPr lang="en-US" dirty="0"/>
              </a:p>
            </p:txBody>
          </p:sp>
          <p:sp>
            <p:nvSpPr>
              <p:cNvPr id="40981" name="Line 39"/>
              <p:cNvSpPr>
                <a:spLocks noChangeShapeType="1"/>
              </p:cNvSpPr>
              <p:nvPr/>
            </p:nvSpPr>
            <p:spPr bwMode="auto">
              <a:xfrm>
                <a:off x="2880" y="1136"/>
                <a:ext cx="0" cy="0"/>
              </a:xfrm>
              <a:prstGeom prst="line">
                <a:avLst/>
              </a:prstGeom>
              <a:noFill/>
              <a:ln w="9525">
                <a:solidFill>
                  <a:schemeClr val="tx1"/>
                </a:solidFill>
                <a:round/>
                <a:headEnd/>
                <a:tailEnd/>
              </a:ln>
            </p:spPr>
            <p:txBody>
              <a:bodyPr/>
              <a:lstStyle/>
              <a:p>
                <a:endParaRPr lang="en-US" dirty="0"/>
              </a:p>
            </p:txBody>
          </p:sp>
        </p:grpSp>
      </p:gr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369888"/>
            <a:ext cx="8229600" cy="528637"/>
          </a:xfrm>
        </p:spPr>
        <p:txBody>
          <a:bodyPr/>
          <a:lstStyle/>
          <a:p>
            <a:pPr eaLnBrk="1" hangingPunct="1"/>
            <a:r>
              <a:rPr lang="en-US" dirty="0" smtClean="0">
                <a:ea typeface="ＭＳ Ｐゴシック"/>
                <a:cs typeface="ＭＳ Ｐゴシック"/>
              </a:rPr>
              <a:t>Benchmarking Your Program</a:t>
            </a:r>
            <a:endParaRPr lang="en-US" baseline="40000" dirty="0" smtClean="0">
              <a:ea typeface="ＭＳ Ｐゴシック"/>
              <a:cs typeface="ＭＳ Ｐゴシック"/>
            </a:endParaRPr>
          </a:p>
        </p:txBody>
      </p:sp>
      <p:sp>
        <p:nvSpPr>
          <p:cNvPr id="43010" name="Content Placeholder 2"/>
          <p:cNvSpPr>
            <a:spLocks noGrp="1"/>
          </p:cNvSpPr>
          <p:nvPr>
            <p:ph idx="1"/>
          </p:nvPr>
        </p:nvSpPr>
        <p:spPr>
          <a:xfrm>
            <a:off x="596900" y="2049463"/>
            <a:ext cx="7315200" cy="3816350"/>
          </a:xfrm>
        </p:spPr>
        <p:txBody>
          <a:bodyPr/>
          <a:lstStyle/>
          <a:p>
            <a:pPr eaLnBrk="1" hangingPunct="1">
              <a:buClr>
                <a:srgbClr val="660066"/>
              </a:buClr>
            </a:pPr>
            <a:r>
              <a:rPr lang="en-US" dirty="0" smtClean="0">
                <a:ea typeface="ＭＳ Ｐゴシック"/>
                <a:cs typeface="ＭＳ Ｐゴシック"/>
              </a:rPr>
              <a:t>The TRM3</a:t>
            </a:r>
            <a:r>
              <a:rPr lang="en-US" baseline="40000" dirty="0" smtClean="0">
                <a:ea typeface="ＭＳ Ｐゴシック"/>
                <a:cs typeface="ＭＳ Ｐゴシック"/>
              </a:rPr>
              <a:t>TM</a:t>
            </a:r>
            <a:r>
              <a:rPr lang="en-US" dirty="0" smtClean="0">
                <a:ea typeface="ＭＳ Ｐゴシック"/>
                <a:cs typeface="ＭＳ Ｐゴシック"/>
              </a:rPr>
              <a:t> model establishes a basis for assessing a travel risk management program</a:t>
            </a:r>
          </a:p>
          <a:p>
            <a:pPr eaLnBrk="1" hangingPunct="1">
              <a:buClr>
                <a:srgbClr val="660066"/>
              </a:buClr>
            </a:pPr>
            <a:r>
              <a:rPr lang="en-US" dirty="0" smtClean="0">
                <a:ea typeface="ＭＳ Ｐゴシック"/>
                <a:cs typeface="ＭＳ Ｐゴシック"/>
              </a:rPr>
              <a:t>The model describes the maturity of a program based on key process areas (KPAs) that are required to implement and support a successful program</a:t>
            </a:r>
          </a:p>
          <a:p>
            <a:pPr eaLnBrk="1" hangingPunct="1">
              <a:buClr>
                <a:srgbClr val="660066"/>
              </a:buClr>
            </a:pPr>
            <a:r>
              <a:rPr lang="en-US" dirty="0" smtClean="0">
                <a:ea typeface="ＭＳ Ｐゴシック"/>
                <a:cs typeface="ＭＳ Ｐゴシック"/>
              </a:rPr>
              <a:t>Provides guidance on how to improve an organization’s program over time</a:t>
            </a:r>
          </a:p>
          <a:p>
            <a:pPr eaLnBrk="1" hangingPunct="1">
              <a:buClr>
                <a:srgbClr val="660066"/>
              </a:buClr>
            </a:pPr>
            <a:r>
              <a:rPr lang="en-US" dirty="0" smtClean="0">
                <a:ea typeface="ＭＳ Ｐゴシック"/>
                <a:cs typeface="ＭＳ Ｐゴシック"/>
              </a:rPr>
              <a:t>Free resource for GBTA members on the website</a:t>
            </a:r>
          </a:p>
        </p:txBody>
      </p:sp>
      <p:sp>
        <p:nvSpPr>
          <p:cNvPr id="43011" name="TextBox 3"/>
          <p:cNvSpPr txBox="1">
            <a:spLocks noChangeArrowheads="1"/>
          </p:cNvSpPr>
          <p:nvPr/>
        </p:nvSpPr>
        <p:spPr bwMode="auto">
          <a:xfrm>
            <a:off x="169863" y="6415088"/>
            <a:ext cx="3494087" cy="274637"/>
          </a:xfrm>
          <a:prstGeom prst="rect">
            <a:avLst/>
          </a:prstGeom>
          <a:noFill/>
          <a:ln w="9525">
            <a:noFill/>
            <a:miter lim="800000"/>
            <a:headEnd/>
            <a:tailEnd/>
          </a:ln>
        </p:spPr>
        <p:txBody>
          <a:bodyPr>
            <a:spAutoFit/>
          </a:bodyPr>
          <a:lstStyle/>
          <a:p>
            <a:r>
              <a:rPr lang="en-US" sz="1200" i="1" dirty="0">
                <a:solidFill>
                  <a:schemeClr val="tx2"/>
                </a:solidFill>
              </a:rPr>
              <a:t>TRM3 is a trademark of iJET International, Inc.</a:t>
            </a:r>
          </a:p>
        </p:txBody>
      </p:sp>
      <p:sp>
        <p:nvSpPr>
          <p:cNvPr id="43012" name="Text Box 7"/>
          <p:cNvSpPr txBox="1">
            <a:spLocks noChangeArrowheads="1"/>
          </p:cNvSpPr>
          <p:nvPr/>
        </p:nvSpPr>
        <p:spPr bwMode="auto">
          <a:xfrm>
            <a:off x="344488" y="984250"/>
            <a:ext cx="6973887" cy="579438"/>
          </a:xfrm>
          <a:prstGeom prst="rect">
            <a:avLst/>
          </a:prstGeom>
          <a:noFill/>
          <a:ln w="9525" algn="ctr">
            <a:noFill/>
            <a:miter lim="800000"/>
            <a:headEnd/>
            <a:tailEnd/>
          </a:ln>
        </p:spPr>
        <p:txBody>
          <a:bodyPr anchor="ctr"/>
          <a:lstStyle/>
          <a:p>
            <a:pPr eaLnBrk="0" hangingPunct="0"/>
            <a:r>
              <a:rPr lang="en-US" i="1" dirty="0">
                <a:solidFill>
                  <a:schemeClr val="tx2"/>
                </a:solidFill>
              </a:rPr>
              <a:t>Travel Risk Management Maturity Model (TRM3)</a:t>
            </a: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233363" y="333375"/>
            <a:ext cx="8229600" cy="1143000"/>
          </a:xfrm>
        </p:spPr>
        <p:txBody>
          <a:bodyPr/>
          <a:lstStyle/>
          <a:p>
            <a:pPr eaLnBrk="1" hangingPunct="1"/>
            <a:r>
              <a:rPr lang="en-US" dirty="0" smtClean="0">
                <a:ea typeface="ＭＳ Ｐゴシック"/>
                <a:cs typeface="ＭＳ Ｐゴシック"/>
              </a:rPr>
              <a:t>Measuring Your Program Maturity Level</a:t>
            </a:r>
          </a:p>
        </p:txBody>
      </p:sp>
      <p:grpSp>
        <p:nvGrpSpPr>
          <p:cNvPr id="45058" name="Group 47"/>
          <p:cNvGrpSpPr>
            <a:grpSpLocks/>
          </p:cNvGrpSpPr>
          <p:nvPr/>
        </p:nvGrpSpPr>
        <p:grpSpPr bwMode="auto">
          <a:xfrm>
            <a:off x="338138" y="1366838"/>
            <a:ext cx="8550275" cy="3776662"/>
            <a:chOff x="213" y="861"/>
            <a:chExt cx="5386" cy="2379"/>
          </a:xfrm>
        </p:grpSpPr>
        <p:sp>
          <p:nvSpPr>
            <p:cNvPr id="45059" name="Text Box 1027"/>
            <p:cNvSpPr txBox="1">
              <a:spLocks noChangeArrowheads="1"/>
            </p:cNvSpPr>
            <p:nvPr/>
          </p:nvSpPr>
          <p:spPr bwMode="auto">
            <a:xfrm>
              <a:off x="213" y="2871"/>
              <a:ext cx="1122" cy="269"/>
            </a:xfrm>
            <a:prstGeom prst="rect">
              <a:avLst/>
            </a:prstGeom>
            <a:noFill/>
            <a:ln w="12700">
              <a:noFill/>
              <a:miter lim="800000"/>
              <a:headEnd/>
              <a:tailEnd/>
            </a:ln>
          </p:spPr>
          <p:txBody>
            <a:bodyPr>
              <a:spAutoFit/>
            </a:bodyPr>
            <a:lstStyle/>
            <a:p>
              <a:pPr algn="r" eaLnBrk="0" hangingPunct="0">
                <a:spcBef>
                  <a:spcPct val="50000"/>
                </a:spcBef>
              </a:pPr>
              <a:r>
                <a:rPr lang="en-US" dirty="0">
                  <a:solidFill>
                    <a:srgbClr val="FF0000"/>
                  </a:solidFill>
                </a:rPr>
                <a:t>Reactive (1)</a:t>
              </a:r>
            </a:p>
          </p:txBody>
        </p:sp>
        <p:sp>
          <p:nvSpPr>
            <p:cNvPr id="45060" name="Rectangle 1028"/>
            <p:cNvSpPr>
              <a:spLocks noChangeArrowheads="1"/>
            </p:cNvSpPr>
            <p:nvPr/>
          </p:nvSpPr>
          <p:spPr bwMode="auto">
            <a:xfrm>
              <a:off x="3924" y="861"/>
              <a:ext cx="1570" cy="476"/>
            </a:xfrm>
            <a:prstGeom prst="rect">
              <a:avLst/>
            </a:prstGeom>
            <a:solidFill>
              <a:srgbClr val="84C28D"/>
            </a:solidFill>
            <a:ln w="9525">
              <a:noFill/>
              <a:miter lim="800000"/>
              <a:headEnd/>
              <a:tailEnd/>
            </a:ln>
          </p:spPr>
          <p:txBody>
            <a:bodyPr wrap="none" anchor="ctr"/>
            <a:lstStyle/>
            <a:p>
              <a:endParaRPr lang="en-US" sz="2000" dirty="0"/>
            </a:p>
          </p:txBody>
        </p:sp>
        <p:sp>
          <p:nvSpPr>
            <p:cNvPr id="45061" name="Rectangle 1029"/>
            <p:cNvSpPr>
              <a:spLocks noChangeArrowheads="1"/>
            </p:cNvSpPr>
            <p:nvPr/>
          </p:nvSpPr>
          <p:spPr bwMode="auto">
            <a:xfrm>
              <a:off x="3305" y="1337"/>
              <a:ext cx="2189" cy="476"/>
            </a:xfrm>
            <a:prstGeom prst="rect">
              <a:avLst/>
            </a:prstGeom>
            <a:solidFill>
              <a:srgbClr val="426A8C"/>
            </a:solidFill>
            <a:ln w="9525">
              <a:noFill/>
              <a:miter lim="800000"/>
              <a:headEnd/>
              <a:tailEnd/>
            </a:ln>
          </p:spPr>
          <p:txBody>
            <a:bodyPr wrap="none" anchor="ctr"/>
            <a:lstStyle/>
            <a:p>
              <a:endParaRPr lang="en-US" sz="2000" dirty="0"/>
            </a:p>
          </p:txBody>
        </p:sp>
        <p:sp>
          <p:nvSpPr>
            <p:cNvPr id="45062" name="Rectangle 1030"/>
            <p:cNvSpPr>
              <a:spLocks noChangeArrowheads="1"/>
            </p:cNvSpPr>
            <p:nvPr/>
          </p:nvSpPr>
          <p:spPr bwMode="auto">
            <a:xfrm>
              <a:off x="2687" y="1813"/>
              <a:ext cx="2807" cy="475"/>
            </a:xfrm>
            <a:prstGeom prst="rect">
              <a:avLst/>
            </a:prstGeom>
            <a:solidFill>
              <a:srgbClr val="D7B81D"/>
            </a:solidFill>
            <a:ln w="9525">
              <a:noFill/>
              <a:miter lim="800000"/>
              <a:headEnd/>
              <a:tailEnd/>
            </a:ln>
          </p:spPr>
          <p:txBody>
            <a:bodyPr wrap="none" anchor="ctr"/>
            <a:lstStyle/>
            <a:p>
              <a:endParaRPr lang="en-US" sz="2000" dirty="0"/>
            </a:p>
          </p:txBody>
        </p:sp>
        <p:sp>
          <p:nvSpPr>
            <p:cNvPr id="45063" name="Rectangle 1031"/>
            <p:cNvSpPr>
              <a:spLocks noChangeArrowheads="1"/>
            </p:cNvSpPr>
            <p:nvPr/>
          </p:nvSpPr>
          <p:spPr bwMode="auto">
            <a:xfrm>
              <a:off x="2021" y="2241"/>
              <a:ext cx="3473" cy="476"/>
            </a:xfrm>
            <a:prstGeom prst="rect">
              <a:avLst/>
            </a:prstGeom>
            <a:solidFill>
              <a:srgbClr val="FF9933"/>
            </a:solidFill>
            <a:ln w="9525">
              <a:noFill/>
              <a:miter lim="800000"/>
              <a:headEnd/>
              <a:tailEnd/>
            </a:ln>
          </p:spPr>
          <p:txBody>
            <a:bodyPr wrap="none" anchor="ctr"/>
            <a:lstStyle/>
            <a:p>
              <a:pPr algn="ctr"/>
              <a:endParaRPr lang="en-US" sz="2000" dirty="0">
                <a:solidFill>
                  <a:schemeClr val="bg1"/>
                </a:solidFill>
              </a:endParaRPr>
            </a:p>
          </p:txBody>
        </p:sp>
        <p:sp>
          <p:nvSpPr>
            <p:cNvPr id="45064" name="Rectangle 1032"/>
            <p:cNvSpPr>
              <a:spLocks noChangeArrowheads="1"/>
            </p:cNvSpPr>
            <p:nvPr/>
          </p:nvSpPr>
          <p:spPr bwMode="auto">
            <a:xfrm>
              <a:off x="1402" y="2717"/>
              <a:ext cx="4092" cy="523"/>
            </a:xfrm>
            <a:prstGeom prst="rect">
              <a:avLst/>
            </a:prstGeom>
            <a:solidFill>
              <a:srgbClr val="C01B1B"/>
            </a:solidFill>
            <a:ln w="9525">
              <a:solidFill>
                <a:srgbClr val="C01B1B"/>
              </a:solidFill>
              <a:miter lim="800000"/>
              <a:headEnd/>
              <a:tailEnd/>
            </a:ln>
          </p:spPr>
          <p:txBody>
            <a:bodyPr wrap="none" anchor="ctr"/>
            <a:lstStyle/>
            <a:p>
              <a:endParaRPr lang="en-US" sz="2000" dirty="0"/>
            </a:p>
          </p:txBody>
        </p:sp>
        <p:sp>
          <p:nvSpPr>
            <p:cNvPr id="45065" name="Text Box 1033"/>
            <p:cNvSpPr txBox="1">
              <a:spLocks noChangeArrowheads="1"/>
            </p:cNvSpPr>
            <p:nvPr/>
          </p:nvSpPr>
          <p:spPr bwMode="auto">
            <a:xfrm>
              <a:off x="1455" y="2809"/>
              <a:ext cx="2872" cy="366"/>
            </a:xfrm>
            <a:prstGeom prst="rect">
              <a:avLst/>
            </a:prstGeom>
            <a:noFill/>
            <a:ln w="12700">
              <a:noFill/>
              <a:miter lim="800000"/>
              <a:headEnd/>
              <a:tailEnd/>
            </a:ln>
          </p:spPr>
          <p:txBody>
            <a:bodyPr>
              <a:spAutoFit/>
            </a:bodyPr>
            <a:lstStyle/>
            <a:p>
              <a:pPr eaLnBrk="0" hangingPunct="0">
                <a:spcBef>
                  <a:spcPct val="50000"/>
                </a:spcBef>
              </a:pPr>
              <a:r>
                <a:rPr lang="en-US" sz="1600" dirty="0">
                  <a:solidFill>
                    <a:schemeClr val="bg1"/>
                  </a:solidFill>
                </a:rPr>
                <a:t>Ad hoc.  Few policies.  Chaotic in the event </a:t>
              </a:r>
              <a:br>
                <a:rPr lang="en-US" sz="1600" dirty="0">
                  <a:solidFill>
                    <a:schemeClr val="bg1"/>
                  </a:solidFill>
                </a:rPr>
              </a:br>
              <a:r>
                <a:rPr lang="en-US" sz="1600" dirty="0">
                  <a:solidFill>
                    <a:schemeClr val="bg1"/>
                  </a:solidFill>
                </a:rPr>
                <a:t>of an emergency.</a:t>
              </a:r>
            </a:p>
          </p:txBody>
        </p:sp>
        <p:sp>
          <p:nvSpPr>
            <p:cNvPr id="45066" name="Text Box 1034"/>
            <p:cNvSpPr txBox="1">
              <a:spLocks noChangeArrowheads="1"/>
            </p:cNvSpPr>
            <p:nvPr/>
          </p:nvSpPr>
          <p:spPr bwMode="auto">
            <a:xfrm>
              <a:off x="2084" y="2319"/>
              <a:ext cx="3217" cy="366"/>
            </a:xfrm>
            <a:prstGeom prst="rect">
              <a:avLst/>
            </a:prstGeom>
            <a:noFill/>
            <a:ln w="12700">
              <a:noFill/>
              <a:miter lim="800000"/>
              <a:headEnd/>
              <a:tailEnd/>
            </a:ln>
          </p:spPr>
          <p:txBody>
            <a:bodyPr>
              <a:spAutoFit/>
            </a:bodyPr>
            <a:lstStyle/>
            <a:p>
              <a:pPr eaLnBrk="0" hangingPunct="0">
                <a:spcBef>
                  <a:spcPct val="50000"/>
                </a:spcBef>
              </a:pPr>
              <a:r>
                <a:rPr lang="en-US" sz="1600" dirty="0">
                  <a:solidFill>
                    <a:schemeClr val="bg1"/>
                  </a:solidFill>
                </a:rPr>
                <a:t>Basic travel risk management policies defined and documented.  Primary focus on incident response. </a:t>
              </a:r>
            </a:p>
          </p:txBody>
        </p:sp>
        <p:sp>
          <p:nvSpPr>
            <p:cNvPr id="45067" name="Text Box 1035"/>
            <p:cNvSpPr txBox="1">
              <a:spLocks noChangeArrowheads="1"/>
            </p:cNvSpPr>
            <p:nvPr/>
          </p:nvSpPr>
          <p:spPr bwMode="auto">
            <a:xfrm>
              <a:off x="2747" y="1868"/>
              <a:ext cx="2272" cy="366"/>
            </a:xfrm>
            <a:prstGeom prst="rect">
              <a:avLst/>
            </a:prstGeom>
            <a:noFill/>
            <a:ln w="12700">
              <a:noFill/>
              <a:miter lim="800000"/>
              <a:headEnd/>
              <a:tailEnd/>
            </a:ln>
          </p:spPr>
          <p:txBody>
            <a:bodyPr>
              <a:spAutoFit/>
            </a:bodyPr>
            <a:lstStyle/>
            <a:p>
              <a:pPr eaLnBrk="0" hangingPunct="0">
                <a:spcBef>
                  <a:spcPct val="50000"/>
                </a:spcBef>
              </a:pPr>
              <a:r>
                <a:rPr lang="en-US" sz="1600" dirty="0">
                  <a:solidFill>
                    <a:schemeClr val="bg1"/>
                  </a:solidFill>
                </a:rPr>
                <a:t>Consistent execution of travel risk management processes. </a:t>
              </a:r>
            </a:p>
          </p:txBody>
        </p:sp>
        <p:sp>
          <p:nvSpPr>
            <p:cNvPr id="45068" name="Text Box 1036"/>
            <p:cNvSpPr txBox="1">
              <a:spLocks noChangeArrowheads="1"/>
            </p:cNvSpPr>
            <p:nvPr/>
          </p:nvSpPr>
          <p:spPr bwMode="auto">
            <a:xfrm>
              <a:off x="3365" y="1397"/>
              <a:ext cx="2200" cy="366"/>
            </a:xfrm>
            <a:prstGeom prst="rect">
              <a:avLst/>
            </a:prstGeom>
            <a:noFill/>
            <a:ln w="12700">
              <a:noFill/>
              <a:miter lim="800000"/>
              <a:headEnd/>
              <a:tailEnd/>
            </a:ln>
          </p:spPr>
          <p:txBody>
            <a:bodyPr>
              <a:spAutoFit/>
            </a:bodyPr>
            <a:lstStyle/>
            <a:p>
              <a:pPr eaLnBrk="0" hangingPunct="0">
                <a:spcBef>
                  <a:spcPct val="50000"/>
                </a:spcBef>
              </a:pPr>
              <a:r>
                <a:rPr lang="en-US" sz="1600" dirty="0">
                  <a:solidFill>
                    <a:schemeClr val="bg1"/>
                  </a:solidFill>
                </a:rPr>
                <a:t>Metrics collected and reviewed. Cross-organization support.</a:t>
              </a:r>
            </a:p>
          </p:txBody>
        </p:sp>
        <p:sp>
          <p:nvSpPr>
            <p:cNvPr id="45069" name="Text Box 1037"/>
            <p:cNvSpPr txBox="1">
              <a:spLocks noChangeArrowheads="1"/>
            </p:cNvSpPr>
            <p:nvPr/>
          </p:nvSpPr>
          <p:spPr bwMode="auto">
            <a:xfrm>
              <a:off x="3972" y="916"/>
              <a:ext cx="1627" cy="346"/>
            </a:xfrm>
            <a:prstGeom prst="rect">
              <a:avLst/>
            </a:prstGeom>
            <a:noFill/>
            <a:ln w="12700">
              <a:noFill/>
              <a:miter lim="800000"/>
              <a:headEnd/>
              <a:tailEnd/>
            </a:ln>
          </p:spPr>
          <p:txBody>
            <a:bodyPr>
              <a:spAutoFit/>
            </a:bodyPr>
            <a:lstStyle/>
            <a:p>
              <a:pPr eaLnBrk="0" hangingPunct="0">
                <a:spcBef>
                  <a:spcPct val="50000"/>
                </a:spcBef>
              </a:pPr>
              <a:r>
                <a:rPr lang="en-US" sz="1500" dirty="0">
                  <a:solidFill>
                    <a:schemeClr val="bg1"/>
                  </a:solidFill>
                </a:rPr>
                <a:t>Program integrated throughout organization. </a:t>
              </a:r>
            </a:p>
          </p:txBody>
        </p:sp>
        <p:sp>
          <p:nvSpPr>
            <p:cNvPr id="45070" name="Line 1038"/>
            <p:cNvSpPr>
              <a:spLocks noChangeShapeType="1"/>
            </p:cNvSpPr>
            <p:nvPr/>
          </p:nvSpPr>
          <p:spPr bwMode="auto">
            <a:xfrm flipV="1">
              <a:off x="1399" y="2751"/>
              <a:ext cx="1" cy="476"/>
            </a:xfrm>
            <a:prstGeom prst="line">
              <a:avLst/>
            </a:prstGeom>
            <a:noFill/>
            <a:ln w="76200">
              <a:solidFill>
                <a:schemeClr val="tx1"/>
              </a:solidFill>
              <a:round/>
              <a:headEnd/>
              <a:tailEnd/>
            </a:ln>
          </p:spPr>
          <p:txBody>
            <a:bodyPr/>
            <a:lstStyle/>
            <a:p>
              <a:endParaRPr lang="en-US" dirty="0"/>
            </a:p>
          </p:txBody>
        </p:sp>
        <p:sp>
          <p:nvSpPr>
            <p:cNvPr id="45071" name="Line 1039"/>
            <p:cNvSpPr>
              <a:spLocks noChangeShapeType="1"/>
            </p:cNvSpPr>
            <p:nvPr/>
          </p:nvSpPr>
          <p:spPr bwMode="auto">
            <a:xfrm>
              <a:off x="278" y="3227"/>
              <a:ext cx="1148" cy="1"/>
            </a:xfrm>
            <a:prstGeom prst="line">
              <a:avLst/>
            </a:prstGeom>
            <a:noFill/>
            <a:ln w="76200">
              <a:solidFill>
                <a:schemeClr val="tx1"/>
              </a:solidFill>
              <a:round/>
              <a:headEnd/>
              <a:tailEnd/>
            </a:ln>
          </p:spPr>
          <p:txBody>
            <a:bodyPr/>
            <a:lstStyle/>
            <a:p>
              <a:endParaRPr lang="en-US" dirty="0"/>
            </a:p>
          </p:txBody>
        </p:sp>
        <p:sp>
          <p:nvSpPr>
            <p:cNvPr id="45072" name="Line 1040"/>
            <p:cNvSpPr>
              <a:spLocks noChangeShapeType="1"/>
            </p:cNvSpPr>
            <p:nvPr/>
          </p:nvSpPr>
          <p:spPr bwMode="auto">
            <a:xfrm>
              <a:off x="1373" y="2728"/>
              <a:ext cx="675" cy="1"/>
            </a:xfrm>
            <a:prstGeom prst="line">
              <a:avLst/>
            </a:prstGeom>
            <a:noFill/>
            <a:ln w="76200">
              <a:solidFill>
                <a:schemeClr val="tx1"/>
              </a:solidFill>
              <a:round/>
              <a:headEnd/>
              <a:tailEnd/>
            </a:ln>
          </p:spPr>
          <p:txBody>
            <a:bodyPr/>
            <a:lstStyle/>
            <a:p>
              <a:endParaRPr lang="en-US" dirty="0"/>
            </a:p>
          </p:txBody>
        </p:sp>
        <p:sp>
          <p:nvSpPr>
            <p:cNvPr id="45073" name="Line 1041"/>
            <p:cNvSpPr>
              <a:spLocks noChangeShapeType="1"/>
            </p:cNvSpPr>
            <p:nvPr/>
          </p:nvSpPr>
          <p:spPr bwMode="auto">
            <a:xfrm flipV="1">
              <a:off x="2024" y="2282"/>
              <a:ext cx="1" cy="470"/>
            </a:xfrm>
            <a:prstGeom prst="line">
              <a:avLst/>
            </a:prstGeom>
            <a:noFill/>
            <a:ln w="76200">
              <a:solidFill>
                <a:schemeClr val="tx1"/>
              </a:solidFill>
              <a:round/>
              <a:headEnd/>
              <a:tailEnd/>
            </a:ln>
          </p:spPr>
          <p:txBody>
            <a:bodyPr/>
            <a:lstStyle/>
            <a:p>
              <a:endParaRPr lang="en-US" dirty="0"/>
            </a:p>
          </p:txBody>
        </p:sp>
        <p:sp>
          <p:nvSpPr>
            <p:cNvPr id="45074" name="Text Box 1042"/>
            <p:cNvSpPr txBox="1">
              <a:spLocks noChangeArrowheads="1"/>
            </p:cNvSpPr>
            <p:nvPr/>
          </p:nvSpPr>
          <p:spPr bwMode="auto">
            <a:xfrm>
              <a:off x="278" y="2388"/>
              <a:ext cx="1662" cy="269"/>
            </a:xfrm>
            <a:prstGeom prst="rect">
              <a:avLst/>
            </a:prstGeom>
            <a:noFill/>
            <a:ln w="12700">
              <a:noFill/>
              <a:miter lim="800000"/>
              <a:headEnd/>
              <a:tailEnd/>
            </a:ln>
          </p:spPr>
          <p:txBody>
            <a:bodyPr>
              <a:spAutoFit/>
            </a:bodyPr>
            <a:lstStyle/>
            <a:p>
              <a:pPr algn="r" eaLnBrk="0" hangingPunct="0">
                <a:spcBef>
                  <a:spcPct val="50000"/>
                </a:spcBef>
              </a:pPr>
              <a:r>
                <a:rPr lang="en-US" dirty="0">
                  <a:solidFill>
                    <a:srgbClr val="FF9900"/>
                  </a:solidFill>
                </a:rPr>
                <a:t> Defined (2)</a:t>
              </a:r>
            </a:p>
          </p:txBody>
        </p:sp>
        <p:sp>
          <p:nvSpPr>
            <p:cNvPr id="45075" name="Line 1043"/>
            <p:cNvSpPr>
              <a:spLocks noChangeShapeType="1"/>
            </p:cNvSpPr>
            <p:nvPr/>
          </p:nvSpPr>
          <p:spPr bwMode="auto">
            <a:xfrm flipV="1">
              <a:off x="2009" y="2259"/>
              <a:ext cx="708" cy="1"/>
            </a:xfrm>
            <a:prstGeom prst="line">
              <a:avLst/>
            </a:prstGeom>
            <a:noFill/>
            <a:ln w="76200">
              <a:solidFill>
                <a:schemeClr val="tx1"/>
              </a:solidFill>
              <a:round/>
              <a:headEnd/>
              <a:tailEnd/>
            </a:ln>
          </p:spPr>
          <p:txBody>
            <a:bodyPr/>
            <a:lstStyle/>
            <a:p>
              <a:endParaRPr lang="en-US" dirty="0"/>
            </a:p>
          </p:txBody>
        </p:sp>
        <p:sp>
          <p:nvSpPr>
            <p:cNvPr id="45076" name="Line 1044"/>
            <p:cNvSpPr>
              <a:spLocks noChangeShapeType="1"/>
            </p:cNvSpPr>
            <p:nvPr/>
          </p:nvSpPr>
          <p:spPr bwMode="auto">
            <a:xfrm flipV="1">
              <a:off x="2694" y="1809"/>
              <a:ext cx="1" cy="472"/>
            </a:xfrm>
            <a:prstGeom prst="line">
              <a:avLst/>
            </a:prstGeom>
            <a:noFill/>
            <a:ln w="76200">
              <a:solidFill>
                <a:schemeClr val="tx1"/>
              </a:solidFill>
              <a:round/>
              <a:headEnd/>
              <a:tailEnd/>
            </a:ln>
          </p:spPr>
          <p:txBody>
            <a:bodyPr/>
            <a:lstStyle/>
            <a:p>
              <a:endParaRPr lang="en-US" dirty="0"/>
            </a:p>
          </p:txBody>
        </p:sp>
        <p:sp>
          <p:nvSpPr>
            <p:cNvPr id="45077" name="Text Box 1045"/>
            <p:cNvSpPr txBox="1">
              <a:spLocks noChangeArrowheads="1"/>
            </p:cNvSpPr>
            <p:nvPr/>
          </p:nvSpPr>
          <p:spPr bwMode="auto">
            <a:xfrm>
              <a:off x="308" y="1924"/>
              <a:ext cx="2300" cy="269"/>
            </a:xfrm>
            <a:prstGeom prst="rect">
              <a:avLst/>
            </a:prstGeom>
            <a:noFill/>
            <a:ln w="12700">
              <a:noFill/>
              <a:miter lim="800000"/>
              <a:headEnd/>
              <a:tailEnd/>
            </a:ln>
          </p:spPr>
          <p:txBody>
            <a:bodyPr>
              <a:spAutoFit/>
            </a:bodyPr>
            <a:lstStyle/>
            <a:p>
              <a:pPr algn="r" eaLnBrk="0" hangingPunct="0">
                <a:spcBef>
                  <a:spcPct val="50000"/>
                </a:spcBef>
              </a:pPr>
              <a:r>
                <a:rPr lang="en-US" dirty="0">
                  <a:solidFill>
                    <a:srgbClr val="D7B81D"/>
                  </a:solidFill>
                </a:rPr>
                <a:t>Proactive (3)</a:t>
              </a:r>
            </a:p>
          </p:txBody>
        </p:sp>
        <p:sp>
          <p:nvSpPr>
            <p:cNvPr id="45078" name="Line 1046"/>
            <p:cNvSpPr>
              <a:spLocks noChangeShapeType="1"/>
            </p:cNvSpPr>
            <p:nvPr/>
          </p:nvSpPr>
          <p:spPr bwMode="auto">
            <a:xfrm>
              <a:off x="2669" y="1811"/>
              <a:ext cx="672" cy="1"/>
            </a:xfrm>
            <a:prstGeom prst="line">
              <a:avLst/>
            </a:prstGeom>
            <a:noFill/>
            <a:ln w="76200">
              <a:solidFill>
                <a:schemeClr val="tx1"/>
              </a:solidFill>
              <a:round/>
              <a:headEnd/>
              <a:tailEnd/>
            </a:ln>
          </p:spPr>
          <p:txBody>
            <a:bodyPr/>
            <a:lstStyle/>
            <a:p>
              <a:endParaRPr lang="en-US" dirty="0"/>
            </a:p>
          </p:txBody>
        </p:sp>
        <p:sp>
          <p:nvSpPr>
            <p:cNvPr id="45079" name="Line 1047"/>
            <p:cNvSpPr>
              <a:spLocks noChangeShapeType="1"/>
            </p:cNvSpPr>
            <p:nvPr/>
          </p:nvSpPr>
          <p:spPr bwMode="auto">
            <a:xfrm flipV="1">
              <a:off x="3319" y="1357"/>
              <a:ext cx="1" cy="475"/>
            </a:xfrm>
            <a:prstGeom prst="line">
              <a:avLst/>
            </a:prstGeom>
            <a:noFill/>
            <a:ln w="76200">
              <a:solidFill>
                <a:schemeClr val="tx1"/>
              </a:solidFill>
              <a:round/>
              <a:headEnd/>
              <a:tailEnd/>
            </a:ln>
          </p:spPr>
          <p:txBody>
            <a:bodyPr/>
            <a:lstStyle/>
            <a:p>
              <a:endParaRPr lang="en-US" dirty="0"/>
            </a:p>
          </p:txBody>
        </p:sp>
        <p:sp>
          <p:nvSpPr>
            <p:cNvPr id="45080" name="Text Box 1048"/>
            <p:cNvSpPr txBox="1">
              <a:spLocks noChangeArrowheads="1"/>
            </p:cNvSpPr>
            <p:nvPr/>
          </p:nvSpPr>
          <p:spPr bwMode="auto">
            <a:xfrm>
              <a:off x="538" y="1468"/>
              <a:ext cx="2753" cy="269"/>
            </a:xfrm>
            <a:prstGeom prst="rect">
              <a:avLst/>
            </a:prstGeom>
            <a:noFill/>
            <a:ln w="12700">
              <a:noFill/>
              <a:miter lim="800000"/>
              <a:headEnd/>
              <a:tailEnd/>
            </a:ln>
          </p:spPr>
          <p:txBody>
            <a:bodyPr>
              <a:spAutoFit/>
            </a:bodyPr>
            <a:lstStyle/>
            <a:p>
              <a:pPr algn="r" eaLnBrk="0" hangingPunct="0">
                <a:spcBef>
                  <a:spcPct val="50000"/>
                </a:spcBef>
              </a:pPr>
              <a:r>
                <a:rPr lang="en-US" dirty="0">
                  <a:solidFill>
                    <a:srgbClr val="284188"/>
                  </a:solidFill>
                </a:rPr>
                <a:t>Managed (4)</a:t>
              </a:r>
            </a:p>
          </p:txBody>
        </p:sp>
        <p:sp>
          <p:nvSpPr>
            <p:cNvPr id="45081" name="Text Box 1049"/>
            <p:cNvSpPr txBox="1">
              <a:spLocks noChangeArrowheads="1"/>
            </p:cNvSpPr>
            <p:nvPr/>
          </p:nvSpPr>
          <p:spPr bwMode="auto">
            <a:xfrm>
              <a:off x="1077" y="909"/>
              <a:ext cx="2755" cy="269"/>
            </a:xfrm>
            <a:prstGeom prst="rect">
              <a:avLst/>
            </a:prstGeom>
            <a:noFill/>
            <a:ln w="12700">
              <a:noFill/>
              <a:miter lim="800000"/>
              <a:headEnd/>
              <a:tailEnd/>
            </a:ln>
          </p:spPr>
          <p:txBody>
            <a:bodyPr>
              <a:spAutoFit/>
            </a:bodyPr>
            <a:lstStyle/>
            <a:p>
              <a:pPr algn="r" eaLnBrk="0" hangingPunct="0">
                <a:spcBef>
                  <a:spcPct val="50000"/>
                </a:spcBef>
              </a:pPr>
              <a:r>
                <a:rPr lang="en-US" dirty="0">
                  <a:solidFill>
                    <a:srgbClr val="77BB81"/>
                  </a:solidFill>
                </a:rPr>
                <a:t>Optimized (5)</a:t>
              </a:r>
            </a:p>
          </p:txBody>
        </p:sp>
        <p:sp>
          <p:nvSpPr>
            <p:cNvPr id="45082" name="Line 1050"/>
            <p:cNvSpPr>
              <a:spLocks noChangeShapeType="1"/>
            </p:cNvSpPr>
            <p:nvPr/>
          </p:nvSpPr>
          <p:spPr bwMode="auto">
            <a:xfrm>
              <a:off x="3297" y="1337"/>
              <a:ext cx="627" cy="0"/>
            </a:xfrm>
            <a:prstGeom prst="line">
              <a:avLst/>
            </a:prstGeom>
            <a:noFill/>
            <a:ln w="76200">
              <a:solidFill>
                <a:schemeClr val="tx1"/>
              </a:solidFill>
              <a:round/>
              <a:headEnd/>
              <a:tailEnd/>
            </a:ln>
          </p:spPr>
          <p:txBody>
            <a:bodyPr/>
            <a:lstStyle/>
            <a:p>
              <a:endParaRPr lang="en-US" dirty="0"/>
            </a:p>
          </p:txBody>
        </p:sp>
        <p:sp>
          <p:nvSpPr>
            <p:cNvPr id="45083" name="Line 1051"/>
            <p:cNvSpPr>
              <a:spLocks noChangeShapeType="1"/>
            </p:cNvSpPr>
            <p:nvPr/>
          </p:nvSpPr>
          <p:spPr bwMode="auto">
            <a:xfrm flipV="1">
              <a:off x="3924" y="881"/>
              <a:ext cx="1" cy="476"/>
            </a:xfrm>
            <a:prstGeom prst="line">
              <a:avLst/>
            </a:prstGeom>
            <a:noFill/>
            <a:ln w="76200">
              <a:solidFill>
                <a:schemeClr val="tx1"/>
              </a:solidFill>
              <a:round/>
              <a:headEnd/>
              <a:tailEnd/>
            </a:ln>
          </p:spPr>
          <p:txBody>
            <a:bodyPr/>
            <a:lstStyle/>
            <a:p>
              <a:endParaRPr lang="en-US" dirty="0"/>
            </a:p>
          </p:txBody>
        </p:sp>
        <p:sp>
          <p:nvSpPr>
            <p:cNvPr id="45084" name="Line 1052"/>
            <p:cNvSpPr>
              <a:spLocks noChangeShapeType="1"/>
            </p:cNvSpPr>
            <p:nvPr/>
          </p:nvSpPr>
          <p:spPr bwMode="auto">
            <a:xfrm>
              <a:off x="3902" y="861"/>
              <a:ext cx="1592" cy="0"/>
            </a:xfrm>
            <a:prstGeom prst="line">
              <a:avLst/>
            </a:prstGeom>
            <a:noFill/>
            <a:ln w="76200">
              <a:solidFill>
                <a:schemeClr val="tx1"/>
              </a:solidFill>
              <a:round/>
              <a:headEnd/>
              <a:tailEnd/>
            </a:ln>
          </p:spPr>
          <p:txBody>
            <a:bodyPr/>
            <a:lstStyle/>
            <a:p>
              <a:endParaRPr lang="en-US" dirty="0"/>
            </a:p>
          </p:txBody>
        </p:sp>
      </p:gr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339725" y="314325"/>
            <a:ext cx="8229600" cy="1143000"/>
          </a:xfrm>
        </p:spPr>
        <p:txBody>
          <a:bodyPr/>
          <a:lstStyle/>
          <a:p>
            <a:pPr eaLnBrk="1" hangingPunct="1"/>
            <a:r>
              <a:rPr lang="en-US" dirty="0" smtClean="0">
                <a:ea typeface="ＭＳ Ｐゴシック"/>
                <a:cs typeface="ＭＳ Ｐゴシック"/>
              </a:rPr>
              <a:t>TRM3</a:t>
            </a:r>
            <a:r>
              <a:rPr lang="en-US" baseline="40000" dirty="0" smtClean="0">
                <a:ea typeface="ＭＳ Ｐゴシック"/>
                <a:cs typeface="ＭＳ Ｐゴシック"/>
              </a:rPr>
              <a:t>TM</a:t>
            </a:r>
            <a:r>
              <a:rPr lang="en-US" dirty="0" smtClean="0">
                <a:ea typeface="ＭＳ Ｐゴシック"/>
                <a:cs typeface="ＭＳ Ｐゴシック"/>
              </a:rPr>
              <a:t> – 10 Key Process Areas (KPAs)</a:t>
            </a:r>
          </a:p>
        </p:txBody>
      </p:sp>
      <p:sp>
        <p:nvSpPr>
          <p:cNvPr id="47106" name="TextBox 14"/>
          <p:cNvSpPr txBox="1">
            <a:spLocks noChangeArrowheads="1"/>
          </p:cNvSpPr>
          <p:nvPr/>
        </p:nvSpPr>
        <p:spPr bwMode="auto">
          <a:xfrm>
            <a:off x="0" y="6643688"/>
            <a:ext cx="2590800" cy="214312"/>
          </a:xfrm>
          <a:prstGeom prst="rect">
            <a:avLst/>
          </a:prstGeom>
          <a:noFill/>
          <a:ln w="9525">
            <a:noFill/>
            <a:miter lim="800000"/>
            <a:headEnd/>
            <a:tailEnd/>
          </a:ln>
        </p:spPr>
        <p:txBody>
          <a:bodyPr>
            <a:spAutoFit/>
          </a:bodyPr>
          <a:lstStyle/>
          <a:p>
            <a:r>
              <a:rPr lang="en-US" sz="800" dirty="0"/>
              <a:t>TRM3 is a trademark of iJET International, Inc.</a:t>
            </a:r>
          </a:p>
        </p:txBody>
      </p:sp>
      <p:grpSp>
        <p:nvGrpSpPr>
          <p:cNvPr id="47107" name="Group 16"/>
          <p:cNvGrpSpPr>
            <a:grpSpLocks/>
          </p:cNvGrpSpPr>
          <p:nvPr/>
        </p:nvGrpSpPr>
        <p:grpSpPr bwMode="auto">
          <a:xfrm>
            <a:off x="527050" y="1368425"/>
            <a:ext cx="7988300" cy="3708400"/>
            <a:chOff x="288" y="1248"/>
            <a:chExt cx="5032" cy="2336"/>
          </a:xfrm>
        </p:grpSpPr>
        <p:sp>
          <p:nvSpPr>
            <p:cNvPr id="47108" name="AutoShape 3"/>
            <p:cNvSpPr>
              <a:spLocks noChangeAspect="1" noChangeArrowheads="1"/>
            </p:cNvSpPr>
            <p:nvPr/>
          </p:nvSpPr>
          <p:spPr bwMode="auto">
            <a:xfrm>
              <a:off x="1806" y="2988"/>
              <a:ext cx="3514" cy="285"/>
            </a:xfrm>
            <a:prstGeom prst="roundRect">
              <a:avLst>
                <a:gd name="adj" fmla="val 16667"/>
              </a:avLst>
            </a:prstGeom>
            <a:gradFill rotWithShape="0">
              <a:gsLst>
                <a:gs pos="0">
                  <a:srgbClr val="C01B1B"/>
                </a:gs>
                <a:gs pos="100000">
                  <a:srgbClr val="DD393E"/>
                </a:gs>
              </a:gsLst>
              <a:lin ang="5400000" scaled="1"/>
            </a:gradFill>
            <a:ln w="9525">
              <a:noFill/>
              <a:round/>
              <a:headEnd/>
              <a:tailEnd/>
            </a:ln>
          </p:spPr>
          <p:txBody>
            <a:bodyPr lIns="182880" rIns="182880"/>
            <a:lstStyle/>
            <a:p>
              <a:pPr algn="ctr" eaLnBrk="0" hangingPunct="0"/>
              <a:r>
                <a:rPr lang="en-US" b="1" dirty="0">
                  <a:solidFill>
                    <a:srgbClr val="EEEEEE"/>
                  </a:solidFill>
                </a:rPr>
                <a:t>Data Management</a:t>
              </a:r>
            </a:p>
          </p:txBody>
        </p:sp>
        <p:sp>
          <p:nvSpPr>
            <p:cNvPr id="47109" name="AutoShape 4"/>
            <p:cNvSpPr>
              <a:spLocks noChangeAspect="1" noChangeArrowheads="1"/>
            </p:cNvSpPr>
            <p:nvPr/>
          </p:nvSpPr>
          <p:spPr bwMode="auto">
            <a:xfrm rot="-5400000">
              <a:off x="1753" y="1944"/>
              <a:ext cx="724" cy="678"/>
            </a:xfrm>
            <a:prstGeom prst="roundRect">
              <a:avLst>
                <a:gd name="adj" fmla="val 16667"/>
              </a:avLst>
            </a:prstGeom>
            <a:gradFill rotWithShape="0">
              <a:gsLst>
                <a:gs pos="0">
                  <a:srgbClr val="5E7D9C"/>
                </a:gs>
                <a:gs pos="100000">
                  <a:srgbClr val="698DB2">
                    <a:alpha val="89998"/>
                  </a:srgbClr>
                </a:gs>
              </a:gsLst>
              <a:lin ang="5400000" scaled="1"/>
            </a:gradFill>
            <a:ln w="9525">
              <a:noFill/>
              <a:round/>
              <a:headEnd/>
              <a:tailEnd/>
            </a:ln>
          </p:spPr>
          <p:txBody>
            <a:bodyPr vert="eaVert" lIns="182880" rIns="182880" anchor="ctr"/>
            <a:lstStyle/>
            <a:p>
              <a:pPr algn="ctr" eaLnBrk="0" hangingPunct="0"/>
              <a:r>
                <a:rPr lang="en-US" sz="1400" b="1" dirty="0">
                  <a:solidFill>
                    <a:srgbClr val="EEEEEE"/>
                  </a:solidFill>
                </a:rPr>
                <a:t>Risk</a:t>
              </a:r>
            </a:p>
            <a:p>
              <a:pPr algn="ctr" eaLnBrk="0" hangingPunct="0"/>
              <a:r>
                <a:rPr lang="en-US" sz="1400" b="1" dirty="0">
                  <a:solidFill>
                    <a:srgbClr val="EEEEEE"/>
                  </a:solidFill>
                </a:rPr>
                <a:t>Assess-ment</a:t>
              </a:r>
            </a:p>
          </p:txBody>
        </p:sp>
        <p:sp>
          <p:nvSpPr>
            <p:cNvPr id="47110" name="AutoShape 5"/>
            <p:cNvSpPr>
              <a:spLocks noChangeAspect="1" noChangeArrowheads="1"/>
            </p:cNvSpPr>
            <p:nvPr/>
          </p:nvSpPr>
          <p:spPr bwMode="auto">
            <a:xfrm>
              <a:off x="1806" y="1248"/>
              <a:ext cx="3514" cy="291"/>
            </a:xfrm>
            <a:prstGeom prst="roundRect">
              <a:avLst>
                <a:gd name="adj" fmla="val 16667"/>
              </a:avLst>
            </a:prstGeom>
            <a:gradFill rotWithShape="0">
              <a:gsLst>
                <a:gs pos="0">
                  <a:srgbClr val="879F2D"/>
                </a:gs>
                <a:gs pos="100000">
                  <a:srgbClr val="98B434"/>
                </a:gs>
              </a:gsLst>
              <a:lin ang="5400000" scaled="1"/>
            </a:gradFill>
            <a:ln w="9525">
              <a:noFill/>
              <a:round/>
              <a:headEnd/>
              <a:tailEnd/>
            </a:ln>
          </p:spPr>
          <p:txBody>
            <a:bodyPr lIns="182880" rIns="182880"/>
            <a:lstStyle/>
            <a:p>
              <a:pPr algn="ctr" eaLnBrk="0" hangingPunct="0"/>
              <a:r>
                <a:rPr lang="en-US" b="1" dirty="0">
                  <a:solidFill>
                    <a:srgbClr val="EEEEEE"/>
                  </a:solidFill>
                </a:rPr>
                <a:t>Policy/Procedures</a:t>
              </a:r>
              <a:endParaRPr lang="en-US" dirty="0">
                <a:solidFill>
                  <a:srgbClr val="EEEEEE"/>
                </a:solidFill>
              </a:endParaRPr>
            </a:p>
          </p:txBody>
        </p:sp>
        <p:sp>
          <p:nvSpPr>
            <p:cNvPr id="47111" name="AutoShape 6"/>
            <p:cNvSpPr>
              <a:spLocks noChangeAspect="1" noChangeArrowheads="1"/>
            </p:cNvSpPr>
            <p:nvPr/>
          </p:nvSpPr>
          <p:spPr bwMode="auto">
            <a:xfrm>
              <a:off x="1806" y="1591"/>
              <a:ext cx="3514" cy="291"/>
            </a:xfrm>
            <a:prstGeom prst="roundRect">
              <a:avLst>
                <a:gd name="adj" fmla="val 16667"/>
              </a:avLst>
            </a:prstGeom>
            <a:gradFill rotWithShape="0">
              <a:gsLst>
                <a:gs pos="0">
                  <a:srgbClr val="879F2D"/>
                </a:gs>
                <a:gs pos="100000">
                  <a:srgbClr val="98B434"/>
                </a:gs>
              </a:gsLst>
              <a:lin ang="5400000" scaled="1"/>
            </a:gradFill>
            <a:ln w="9525">
              <a:noFill/>
              <a:round/>
              <a:headEnd/>
              <a:tailEnd/>
            </a:ln>
          </p:spPr>
          <p:txBody>
            <a:bodyPr lIns="182880" rIns="182880"/>
            <a:lstStyle/>
            <a:p>
              <a:pPr algn="ctr" eaLnBrk="0" hangingPunct="0"/>
              <a:r>
                <a:rPr lang="en-US" b="1" dirty="0">
                  <a:solidFill>
                    <a:srgbClr val="EEEEEE"/>
                  </a:solidFill>
                </a:rPr>
                <a:t>Training</a:t>
              </a:r>
            </a:p>
            <a:p>
              <a:pPr eaLnBrk="0" hangingPunct="0"/>
              <a:endParaRPr lang="en-US" sz="2400" dirty="0">
                <a:solidFill>
                  <a:srgbClr val="EEEEEE"/>
                </a:solidFill>
              </a:endParaRPr>
            </a:p>
          </p:txBody>
        </p:sp>
        <p:sp>
          <p:nvSpPr>
            <p:cNvPr id="47112" name="AutoShape 7"/>
            <p:cNvSpPr>
              <a:spLocks noChangeAspect="1" noChangeArrowheads="1"/>
            </p:cNvSpPr>
            <p:nvPr/>
          </p:nvSpPr>
          <p:spPr bwMode="auto">
            <a:xfrm>
              <a:off x="1806" y="2670"/>
              <a:ext cx="3514" cy="285"/>
            </a:xfrm>
            <a:prstGeom prst="roundRect">
              <a:avLst>
                <a:gd name="adj" fmla="val 16667"/>
              </a:avLst>
            </a:prstGeom>
            <a:gradFill rotWithShape="0">
              <a:gsLst>
                <a:gs pos="0">
                  <a:srgbClr val="C01B1B"/>
                </a:gs>
                <a:gs pos="100000">
                  <a:srgbClr val="DD393E"/>
                </a:gs>
              </a:gsLst>
              <a:lin ang="5400000" scaled="1"/>
            </a:gradFill>
            <a:ln w="9525">
              <a:noFill/>
              <a:round/>
              <a:headEnd/>
              <a:tailEnd/>
            </a:ln>
          </p:spPr>
          <p:txBody>
            <a:bodyPr lIns="182880" rIns="182880"/>
            <a:lstStyle/>
            <a:p>
              <a:pPr algn="ctr" eaLnBrk="0" hangingPunct="0"/>
              <a:r>
                <a:rPr lang="en-US" b="1" dirty="0">
                  <a:solidFill>
                    <a:srgbClr val="EEEEEE"/>
                  </a:solidFill>
                </a:rPr>
                <a:t>Notification</a:t>
              </a:r>
            </a:p>
          </p:txBody>
        </p:sp>
        <p:sp>
          <p:nvSpPr>
            <p:cNvPr id="47113" name="AutoShape 8"/>
            <p:cNvSpPr>
              <a:spLocks noChangeAspect="1" noChangeArrowheads="1"/>
            </p:cNvSpPr>
            <p:nvPr/>
          </p:nvSpPr>
          <p:spPr bwMode="auto">
            <a:xfrm>
              <a:off x="1806" y="3299"/>
              <a:ext cx="3514" cy="285"/>
            </a:xfrm>
            <a:prstGeom prst="roundRect">
              <a:avLst>
                <a:gd name="adj" fmla="val 16667"/>
              </a:avLst>
            </a:prstGeom>
            <a:gradFill rotWithShape="0">
              <a:gsLst>
                <a:gs pos="0">
                  <a:srgbClr val="C01B1B"/>
                </a:gs>
                <a:gs pos="100000">
                  <a:srgbClr val="DD393E"/>
                </a:gs>
              </a:gsLst>
              <a:lin ang="5400000" scaled="1"/>
            </a:gradFill>
            <a:ln w="9525">
              <a:noFill/>
              <a:round/>
              <a:headEnd/>
              <a:tailEnd/>
            </a:ln>
          </p:spPr>
          <p:txBody>
            <a:bodyPr lIns="182880" rIns="182880"/>
            <a:lstStyle/>
            <a:p>
              <a:pPr algn="ctr" eaLnBrk="0" hangingPunct="0"/>
              <a:r>
                <a:rPr lang="en-US" b="1" dirty="0">
                  <a:solidFill>
                    <a:srgbClr val="EEEEEE"/>
                  </a:solidFill>
                </a:rPr>
                <a:t>Communication</a:t>
              </a:r>
            </a:p>
          </p:txBody>
        </p:sp>
        <p:sp>
          <p:nvSpPr>
            <p:cNvPr id="47114" name="AutoShape 9"/>
            <p:cNvSpPr>
              <a:spLocks noChangeAspect="1" noChangeArrowheads="1"/>
            </p:cNvSpPr>
            <p:nvPr/>
          </p:nvSpPr>
          <p:spPr bwMode="auto">
            <a:xfrm rot="-5400000">
              <a:off x="2465" y="1943"/>
              <a:ext cx="724" cy="679"/>
            </a:xfrm>
            <a:prstGeom prst="roundRect">
              <a:avLst>
                <a:gd name="adj" fmla="val 16667"/>
              </a:avLst>
            </a:prstGeom>
            <a:gradFill rotWithShape="0">
              <a:gsLst>
                <a:gs pos="0">
                  <a:srgbClr val="5E7D9C"/>
                </a:gs>
                <a:gs pos="100000">
                  <a:srgbClr val="698DB2">
                    <a:alpha val="89998"/>
                  </a:srgbClr>
                </a:gs>
              </a:gsLst>
              <a:lin ang="5400000" scaled="1"/>
            </a:gradFill>
            <a:ln w="9525">
              <a:noFill/>
              <a:round/>
              <a:headEnd/>
              <a:tailEnd/>
            </a:ln>
          </p:spPr>
          <p:txBody>
            <a:bodyPr vert="eaVert" lIns="0" tIns="0" rIns="0" bIns="0" anchor="ctr"/>
            <a:lstStyle/>
            <a:p>
              <a:pPr algn="ctr" eaLnBrk="0" hangingPunct="0"/>
              <a:r>
                <a:rPr lang="en-US" sz="1400" b="1" dirty="0">
                  <a:solidFill>
                    <a:srgbClr val="EEEEEE"/>
                  </a:solidFill>
                </a:rPr>
                <a:t>Risk</a:t>
              </a:r>
            </a:p>
            <a:p>
              <a:pPr algn="ctr" eaLnBrk="0" hangingPunct="0"/>
              <a:r>
                <a:rPr lang="en-US" sz="1400" b="1" dirty="0">
                  <a:solidFill>
                    <a:srgbClr val="EEEEEE"/>
                  </a:solidFill>
                </a:rPr>
                <a:t>Disclosure</a:t>
              </a:r>
            </a:p>
          </p:txBody>
        </p:sp>
        <p:sp>
          <p:nvSpPr>
            <p:cNvPr id="47115" name="AutoShape 10"/>
            <p:cNvSpPr>
              <a:spLocks noChangeAspect="1" noChangeArrowheads="1"/>
            </p:cNvSpPr>
            <p:nvPr/>
          </p:nvSpPr>
          <p:spPr bwMode="auto">
            <a:xfrm rot="-5400000">
              <a:off x="3180" y="1947"/>
              <a:ext cx="730" cy="678"/>
            </a:xfrm>
            <a:prstGeom prst="roundRect">
              <a:avLst>
                <a:gd name="adj" fmla="val 16667"/>
              </a:avLst>
            </a:prstGeom>
            <a:gradFill rotWithShape="0">
              <a:gsLst>
                <a:gs pos="0">
                  <a:srgbClr val="5E7D9C"/>
                </a:gs>
                <a:gs pos="100000">
                  <a:srgbClr val="698DB2">
                    <a:alpha val="89998"/>
                  </a:srgbClr>
                </a:gs>
              </a:gsLst>
              <a:lin ang="5400000" scaled="1"/>
            </a:gradFill>
            <a:ln w="9525">
              <a:noFill/>
              <a:round/>
              <a:headEnd/>
              <a:tailEnd/>
            </a:ln>
          </p:spPr>
          <p:txBody>
            <a:bodyPr vert="eaVert" lIns="182880" rIns="182880" anchor="ctr"/>
            <a:lstStyle/>
            <a:p>
              <a:pPr algn="ctr" eaLnBrk="0" hangingPunct="0"/>
              <a:r>
                <a:rPr lang="en-US" sz="1400" b="1" dirty="0">
                  <a:solidFill>
                    <a:srgbClr val="EEEEEE"/>
                  </a:solidFill>
                </a:rPr>
                <a:t>Risk</a:t>
              </a:r>
            </a:p>
            <a:p>
              <a:pPr algn="ctr" eaLnBrk="0" hangingPunct="0"/>
              <a:r>
                <a:rPr lang="en-US" sz="1400" b="1" dirty="0">
                  <a:solidFill>
                    <a:srgbClr val="EEEEEE"/>
                  </a:solidFill>
                </a:rPr>
                <a:t>Mitigation</a:t>
              </a:r>
            </a:p>
          </p:txBody>
        </p:sp>
        <p:sp>
          <p:nvSpPr>
            <p:cNvPr id="47116" name="AutoShape 11"/>
            <p:cNvSpPr>
              <a:spLocks noChangeAspect="1" noChangeArrowheads="1"/>
            </p:cNvSpPr>
            <p:nvPr/>
          </p:nvSpPr>
          <p:spPr bwMode="auto">
            <a:xfrm rot="-5400000">
              <a:off x="3894" y="1951"/>
              <a:ext cx="737" cy="678"/>
            </a:xfrm>
            <a:prstGeom prst="roundRect">
              <a:avLst>
                <a:gd name="adj" fmla="val 16667"/>
              </a:avLst>
            </a:prstGeom>
            <a:gradFill rotWithShape="0">
              <a:gsLst>
                <a:gs pos="0">
                  <a:srgbClr val="5E7D9C"/>
                </a:gs>
                <a:gs pos="100000">
                  <a:srgbClr val="698DB2">
                    <a:alpha val="89998"/>
                  </a:srgbClr>
                </a:gs>
              </a:gsLst>
              <a:lin ang="5400000" scaled="1"/>
            </a:gradFill>
            <a:ln w="9525">
              <a:noFill/>
              <a:round/>
              <a:headEnd/>
              <a:tailEnd/>
            </a:ln>
          </p:spPr>
          <p:txBody>
            <a:bodyPr vert="eaVert" lIns="0" tIns="0" rIns="0" bIns="0" anchor="ctr"/>
            <a:lstStyle/>
            <a:p>
              <a:pPr algn="ctr" eaLnBrk="0" hangingPunct="0"/>
              <a:r>
                <a:rPr lang="en-US" sz="1400" b="1" dirty="0">
                  <a:solidFill>
                    <a:srgbClr val="EEEEEE"/>
                  </a:solidFill>
                </a:rPr>
                <a:t>Risk Monitoring</a:t>
              </a:r>
            </a:p>
          </p:txBody>
        </p:sp>
        <p:sp>
          <p:nvSpPr>
            <p:cNvPr id="47117" name="AutoShape 12"/>
            <p:cNvSpPr>
              <a:spLocks noChangeAspect="1" noChangeArrowheads="1"/>
            </p:cNvSpPr>
            <p:nvPr/>
          </p:nvSpPr>
          <p:spPr bwMode="auto">
            <a:xfrm rot="-5400000">
              <a:off x="4612" y="1951"/>
              <a:ext cx="737" cy="678"/>
            </a:xfrm>
            <a:prstGeom prst="roundRect">
              <a:avLst>
                <a:gd name="adj" fmla="val 16667"/>
              </a:avLst>
            </a:prstGeom>
            <a:gradFill rotWithShape="0">
              <a:gsLst>
                <a:gs pos="0">
                  <a:srgbClr val="5E7D9C"/>
                </a:gs>
                <a:gs pos="100000">
                  <a:srgbClr val="698DB2">
                    <a:alpha val="89998"/>
                  </a:srgbClr>
                </a:gs>
              </a:gsLst>
              <a:lin ang="5400000" scaled="1"/>
            </a:gradFill>
            <a:ln w="9525">
              <a:noFill/>
              <a:round/>
              <a:headEnd/>
              <a:tailEnd/>
            </a:ln>
          </p:spPr>
          <p:txBody>
            <a:bodyPr vert="eaVert" lIns="182880" rIns="182880" anchor="ctr"/>
            <a:lstStyle/>
            <a:p>
              <a:pPr algn="ctr" eaLnBrk="0" hangingPunct="0"/>
              <a:r>
                <a:rPr lang="en-US" sz="1400" b="1" dirty="0">
                  <a:solidFill>
                    <a:srgbClr val="EEEEEE"/>
                  </a:solidFill>
                </a:rPr>
                <a:t>Response</a:t>
              </a:r>
            </a:p>
          </p:txBody>
        </p:sp>
        <p:sp>
          <p:nvSpPr>
            <p:cNvPr id="47118" name="Text Box 13"/>
            <p:cNvSpPr txBox="1">
              <a:spLocks noChangeArrowheads="1"/>
            </p:cNvSpPr>
            <p:nvPr/>
          </p:nvSpPr>
          <p:spPr bwMode="auto">
            <a:xfrm>
              <a:off x="288" y="1397"/>
              <a:ext cx="1344" cy="1839"/>
            </a:xfrm>
            <a:prstGeom prst="rect">
              <a:avLst/>
            </a:prstGeom>
            <a:noFill/>
            <a:ln w="9525">
              <a:noFill/>
              <a:miter lim="800000"/>
              <a:headEnd/>
              <a:tailEnd/>
            </a:ln>
          </p:spPr>
          <p:txBody>
            <a:bodyPr>
              <a:spAutoFit/>
            </a:bodyPr>
            <a:lstStyle/>
            <a:p>
              <a:pPr>
                <a:lnSpc>
                  <a:spcPct val="90000"/>
                </a:lnSpc>
                <a:spcBef>
                  <a:spcPct val="50000"/>
                </a:spcBef>
              </a:pPr>
              <a:r>
                <a:rPr lang="en-US" sz="1600" b="1" dirty="0">
                  <a:solidFill>
                    <a:srgbClr val="669900"/>
                  </a:solidFill>
                </a:rPr>
                <a:t>Overarching KPAs </a:t>
              </a:r>
              <a:br>
                <a:rPr lang="en-US" sz="1600" b="1" dirty="0">
                  <a:solidFill>
                    <a:srgbClr val="669900"/>
                  </a:solidFill>
                </a:rPr>
              </a:br>
              <a:endParaRPr lang="en-US" sz="1600" b="1" dirty="0">
                <a:solidFill>
                  <a:srgbClr val="669900"/>
                </a:solidFill>
              </a:endParaRPr>
            </a:p>
            <a:p>
              <a:pPr>
                <a:lnSpc>
                  <a:spcPct val="90000"/>
                </a:lnSpc>
                <a:spcBef>
                  <a:spcPct val="50000"/>
                </a:spcBef>
              </a:pPr>
              <a:endParaRPr lang="en-US" sz="1600" b="1" dirty="0">
                <a:solidFill>
                  <a:srgbClr val="426A8C"/>
                </a:solidFill>
              </a:endParaRPr>
            </a:p>
            <a:p>
              <a:pPr>
                <a:lnSpc>
                  <a:spcPct val="90000"/>
                </a:lnSpc>
                <a:spcBef>
                  <a:spcPct val="50000"/>
                </a:spcBef>
              </a:pPr>
              <a:endParaRPr lang="en-US" sz="1600" b="1" dirty="0">
                <a:solidFill>
                  <a:srgbClr val="426A8C"/>
                </a:solidFill>
              </a:endParaRPr>
            </a:p>
            <a:p>
              <a:pPr>
                <a:lnSpc>
                  <a:spcPct val="90000"/>
                </a:lnSpc>
                <a:spcBef>
                  <a:spcPct val="50000"/>
                </a:spcBef>
              </a:pPr>
              <a:r>
                <a:rPr lang="en-US" sz="1600" b="1" dirty="0">
                  <a:solidFill>
                    <a:srgbClr val="426A8C"/>
                  </a:solidFill>
                </a:rPr>
                <a:t>Management KPAs</a:t>
              </a:r>
            </a:p>
            <a:p>
              <a:pPr>
                <a:lnSpc>
                  <a:spcPct val="90000"/>
                </a:lnSpc>
                <a:spcBef>
                  <a:spcPct val="50000"/>
                </a:spcBef>
              </a:pPr>
              <a:endParaRPr lang="en-US" sz="1600" b="1" dirty="0">
                <a:solidFill>
                  <a:srgbClr val="426A8C"/>
                </a:solidFill>
              </a:endParaRPr>
            </a:p>
            <a:p>
              <a:pPr>
                <a:lnSpc>
                  <a:spcPct val="90000"/>
                </a:lnSpc>
                <a:spcBef>
                  <a:spcPct val="50000"/>
                </a:spcBef>
              </a:pPr>
              <a:endParaRPr lang="en-US" sz="1600" b="1" dirty="0">
                <a:solidFill>
                  <a:srgbClr val="426A8C"/>
                </a:solidFill>
              </a:endParaRPr>
            </a:p>
            <a:p>
              <a:pPr>
                <a:lnSpc>
                  <a:spcPct val="90000"/>
                </a:lnSpc>
                <a:spcBef>
                  <a:spcPct val="50000"/>
                </a:spcBef>
              </a:pPr>
              <a:r>
                <a:rPr lang="en-US" sz="1600" b="1" dirty="0">
                  <a:solidFill>
                    <a:srgbClr val="B10E01"/>
                  </a:solidFill>
                </a:rPr>
                <a:t>Infrastructure KPAs </a:t>
              </a:r>
              <a:br>
                <a:rPr lang="en-US" sz="1600" b="1" dirty="0">
                  <a:solidFill>
                    <a:srgbClr val="B10E01"/>
                  </a:solidFill>
                </a:rPr>
              </a:br>
              <a:endParaRPr lang="en-US" sz="2400" dirty="0">
                <a:solidFill>
                  <a:srgbClr val="426A8C"/>
                </a:solidFill>
              </a:endParaRPr>
            </a:p>
          </p:txBody>
        </p:sp>
      </p:gr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401638" y="338138"/>
            <a:ext cx="8229600" cy="1143000"/>
          </a:xfrm>
        </p:spPr>
        <p:txBody>
          <a:bodyPr/>
          <a:lstStyle/>
          <a:p>
            <a:pPr eaLnBrk="1" hangingPunct="1"/>
            <a:r>
              <a:rPr lang="en-US" dirty="0" smtClean="0">
                <a:ea typeface="ＭＳ Ｐゴシック"/>
                <a:cs typeface="ＭＳ Ｐゴシック"/>
              </a:rPr>
              <a:t>Key Process Areas - Overarching</a:t>
            </a:r>
          </a:p>
        </p:txBody>
      </p:sp>
      <p:sp>
        <p:nvSpPr>
          <p:cNvPr id="45058" name="Rectangle 3"/>
          <p:cNvSpPr>
            <a:spLocks noGrp="1" noChangeArrowheads="1"/>
          </p:cNvSpPr>
          <p:nvPr>
            <p:ph idx="1"/>
          </p:nvPr>
        </p:nvSpPr>
        <p:spPr>
          <a:xfrm>
            <a:off x="608013" y="1535113"/>
            <a:ext cx="7818437" cy="690562"/>
          </a:xfrm>
        </p:spPr>
        <p:txBody>
          <a:bodyPr/>
          <a:lstStyle/>
          <a:p>
            <a:pPr eaLnBrk="1" hangingPunct="1">
              <a:spcAft>
                <a:spcPct val="50000"/>
              </a:spcAft>
              <a:buClr>
                <a:srgbClr val="660066"/>
              </a:buClr>
            </a:pPr>
            <a:r>
              <a:rPr lang="en-US" b="1" dirty="0" smtClean="0">
                <a:ea typeface="ＭＳ Ｐゴシック"/>
                <a:cs typeface="ＭＳ Ｐゴシック"/>
              </a:rPr>
              <a:t>Policy &amp; Procedures</a:t>
            </a:r>
            <a:r>
              <a:rPr lang="en-US" dirty="0" smtClean="0">
                <a:ea typeface="ＭＳ Ｐゴシック"/>
                <a:cs typeface="ＭＳ Ｐゴシック"/>
              </a:rPr>
              <a:t>:  The process of developing, implementing, and maintaining your policies and procedures</a:t>
            </a:r>
          </a:p>
          <a:p>
            <a:pPr eaLnBrk="1" hangingPunct="1">
              <a:buClr>
                <a:srgbClr val="660066"/>
              </a:buClr>
              <a:buFontTx/>
              <a:buNone/>
            </a:pPr>
            <a:endParaRPr lang="en-US" dirty="0" smtClean="0">
              <a:ea typeface="ＭＳ Ｐゴシック"/>
              <a:cs typeface="ＭＳ Ｐゴシック"/>
            </a:endParaRPr>
          </a:p>
        </p:txBody>
      </p:sp>
      <p:sp>
        <p:nvSpPr>
          <p:cNvPr id="45060" name="Rectangle 3"/>
          <p:cNvSpPr>
            <a:spLocks noChangeArrowheads="1"/>
          </p:cNvSpPr>
          <p:nvPr/>
        </p:nvSpPr>
        <p:spPr bwMode="black">
          <a:xfrm>
            <a:off x="608013" y="2524125"/>
            <a:ext cx="7818437" cy="1041400"/>
          </a:xfrm>
          <a:prstGeom prst="rect">
            <a:avLst/>
          </a:prstGeom>
          <a:noFill/>
          <a:ln w="9525">
            <a:noFill/>
            <a:miter lim="800000"/>
            <a:headEnd/>
            <a:tailEnd/>
          </a:ln>
        </p:spPr>
        <p:txBody>
          <a:bodyPr lIns="0" tIns="0" rIns="0" bIns="0"/>
          <a:lstStyle/>
          <a:p>
            <a:pPr marL="342900" indent="-342900">
              <a:lnSpc>
                <a:spcPct val="95000"/>
              </a:lnSpc>
              <a:spcBef>
                <a:spcPct val="35000"/>
              </a:spcBef>
              <a:spcAft>
                <a:spcPct val="25000"/>
              </a:spcAft>
              <a:buClr>
                <a:srgbClr val="660066"/>
              </a:buClr>
              <a:buFontTx/>
              <a:buChar char="•"/>
            </a:pPr>
            <a:r>
              <a:rPr lang="en-US" b="1" dirty="0">
                <a:solidFill>
                  <a:schemeClr val="tx2"/>
                </a:solidFill>
                <a:ea typeface="ＭＳ Ｐゴシック"/>
                <a:cs typeface="ＭＳ Ｐゴシック"/>
              </a:rPr>
              <a:t>Training</a:t>
            </a:r>
            <a:r>
              <a:rPr lang="en-US" dirty="0">
                <a:solidFill>
                  <a:schemeClr val="tx2"/>
                </a:solidFill>
                <a:ea typeface="ＭＳ Ｐゴシック"/>
                <a:cs typeface="ＭＳ Ｐゴシック"/>
              </a:rPr>
              <a:t>:  Three specific areas should be addressed – traveler training, traveler advisor training, crisis management team training</a:t>
            </a:r>
          </a:p>
          <a:p>
            <a:pPr marL="628650" lvl="2" indent="-284163">
              <a:lnSpc>
                <a:spcPct val="95000"/>
              </a:lnSpc>
              <a:spcAft>
                <a:spcPct val="30000"/>
              </a:spcAft>
              <a:buClr>
                <a:srgbClr val="660066"/>
              </a:buClr>
              <a:buFont typeface="Arial" charset="0"/>
              <a:buChar char="–"/>
            </a:pPr>
            <a:endParaRPr lang="en-US" dirty="0">
              <a:solidFill>
                <a:schemeClr val="tx2"/>
              </a:solidFill>
              <a:ea typeface="ＭＳ Ｐゴシック"/>
              <a:cs typeface="ＭＳ Ｐゴシック"/>
            </a:endParaRPr>
          </a:p>
          <a:p>
            <a:pPr marL="342900" indent="-342900">
              <a:lnSpc>
                <a:spcPct val="95000"/>
              </a:lnSpc>
              <a:spcBef>
                <a:spcPct val="35000"/>
              </a:spcBef>
              <a:spcAft>
                <a:spcPct val="25000"/>
              </a:spcAft>
              <a:buClr>
                <a:srgbClr val="660066"/>
              </a:buClr>
            </a:pPr>
            <a:endParaRPr lang="en-US" dirty="0">
              <a:solidFill>
                <a:schemeClr val="tx2"/>
              </a:solidFill>
              <a:ea typeface="ＭＳ Ｐゴシック"/>
              <a:cs typeface="ＭＳ Ｐゴシック"/>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1000" fill="hold"/>
                                        <p:tgtEl>
                                          <p:spTgt spid="45058"/>
                                        </p:tgtEl>
                                        <p:attrNameLst>
                                          <p:attrName>ppt_x</p:attrName>
                                        </p:attrNameLst>
                                      </p:cBhvr>
                                      <p:tavLst>
                                        <p:tav tm="0">
                                          <p:val>
                                            <p:strVal val="0-#ppt_w/2"/>
                                          </p:val>
                                        </p:tav>
                                        <p:tav tm="100000">
                                          <p:val>
                                            <p:strVal val="#ppt_x"/>
                                          </p:val>
                                        </p:tav>
                                      </p:tavLst>
                                    </p:anim>
                                    <p:anim calcmode="lin" valueType="num">
                                      <p:cBhvr additive="base">
                                        <p:cTn id="8" dur="10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5060"/>
                                        </p:tgtEl>
                                        <p:attrNameLst>
                                          <p:attrName>style.visibility</p:attrName>
                                        </p:attrNameLst>
                                      </p:cBhvr>
                                      <p:to>
                                        <p:strVal val="visible"/>
                                      </p:to>
                                    </p:set>
                                    <p:anim calcmode="lin" valueType="num">
                                      <p:cBhvr additive="base">
                                        <p:cTn id="13" dur="1000" fill="hold"/>
                                        <p:tgtEl>
                                          <p:spTgt spid="45060"/>
                                        </p:tgtEl>
                                        <p:attrNameLst>
                                          <p:attrName>ppt_x</p:attrName>
                                        </p:attrNameLst>
                                      </p:cBhvr>
                                      <p:tavLst>
                                        <p:tav tm="0">
                                          <p:val>
                                            <p:strVal val="0-#ppt_w/2"/>
                                          </p:val>
                                        </p:tav>
                                        <p:tav tm="100000">
                                          <p:val>
                                            <p:strVal val="#ppt_x"/>
                                          </p:val>
                                        </p:tav>
                                      </p:tavLst>
                                    </p:anim>
                                    <p:anim calcmode="lin" valueType="num">
                                      <p:cBhvr additive="base">
                                        <p:cTn id="14" dur="1000" fill="hold"/>
                                        <p:tgtEl>
                                          <p:spTgt spid="45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392113" y="298450"/>
            <a:ext cx="8229600" cy="908050"/>
          </a:xfrm>
        </p:spPr>
        <p:txBody>
          <a:bodyPr/>
          <a:lstStyle/>
          <a:p>
            <a:pPr eaLnBrk="1" hangingPunct="1"/>
            <a:r>
              <a:rPr lang="en-US" dirty="0" smtClean="0">
                <a:ea typeface="ＭＳ Ｐゴシック"/>
                <a:cs typeface="ＭＳ Ｐゴシック"/>
              </a:rPr>
              <a:t>Key Process Areas – Risk Management</a:t>
            </a:r>
          </a:p>
        </p:txBody>
      </p:sp>
      <p:sp>
        <p:nvSpPr>
          <p:cNvPr id="47106" name="Rectangle 3"/>
          <p:cNvSpPr>
            <a:spLocks noGrp="1" noChangeArrowheads="1"/>
          </p:cNvSpPr>
          <p:nvPr>
            <p:ph idx="1"/>
          </p:nvPr>
        </p:nvSpPr>
        <p:spPr>
          <a:xfrm>
            <a:off x="415925" y="1117600"/>
            <a:ext cx="8267700" cy="701675"/>
          </a:xfrm>
        </p:spPr>
        <p:txBody>
          <a:bodyPr/>
          <a:lstStyle/>
          <a:p>
            <a:pPr eaLnBrk="1" hangingPunct="1">
              <a:buClr>
                <a:srgbClr val="660066"/>
              </a:buClr>
            </a:pPr>
            <a:r>
              <a:rPr lang="en-US" b="1" dirty="0" smtClean="0">
                <a:ea typeface="ＭＳ Ｐゴシック"/>
                <a:cs typeface="ＭＳ Ｐゴシック"/>
              </a:rPr>
              <a:t>Risk Assessment</a:t>
            </a:r>
            <a:r>
              <a:rPr lang="en-US" dirty="0" smtClean="0">
                <a:ea typeface="ＭＳ Ｐゴシック"/>
                <a:cs typeface="ＭＳ Ｐゴシック"/>
              </a:rPr>
              <a:t>:  Ensure that each trip or assignment is evaluated for risk as part of the decision process </a:t>
            </a:r>
          </a:p>
        </p:txBody>
      </p:sp>
      <p:sp>
        <p:nvSpPr>
          <p:cNvPr id="47108" name="Rectangle 3"/>
          <p:cNvSpPr>
            <a:spLocks noChangeArrowheads="1"/>
          </p:cNvSpPr>
          <p:nvPr/>
        </p:nvSpPr>
        <p:spPr bwMode="black">
          <a:xfrm>
            <a:off x="415925" y="1909763"/>
            <a:ext cx="8267700" cy="1047750"/>
          </a:xfrm>
          <a:prstGeom prst="rect">
            <a:avLst/>
          </a:prstGeom>
          <a:noFill/>
          <a:ln w="9525">
            <a:noFill/>
            <a:miter lim="800000"/>
            <a:headEnd/>
            <a:tailEnd/>
          </a:ln>
        </p:spPr>
        <p:txBody>
          <a:bodyPr lIns="0" tIns="0" rIns="0" bIns="0"/>
          <a:lstStyle/>
          <a:p>
            <a:pPr marL="342900" indent="-342900">
              <a:lnSpc>
                <a:spcPct val="95000"/>
              </a:lnSpc>
              <a:spcBef>
                <a:spcPct val="35000"/>
              </a:spcBef>
              <a:spcAft>
                <a:spcPct val="25000"/>
              </a:spcAft>
              <a:buClr>
                <a:srgbClr val="660066"/>
              </a:buClr>
              <a:buFontTx/>
              <a:buChar char="•"/>
            </a:pPr>
            <a:r>
              <a:rPr lang="en-US" b="1" dirty="0">
                <a:solidFill>
                  <a:schemeClr val="tx2"/>
                </a:solidFill>
                <a:ea typeface="ＭＳ Ｐゴシック"/>
                <a:cs typeface="ＭＳ Ｐゴシック"/>
              </a:rPr>
              <a:t>Risk Disclosure</a:t>
            </a:r>
            <a:r>
              <a:rPr lang="en-US" dirty="0">
                <a:solidFill>
                  <a:schemeClr val="tx2"/>
                </a:solidFill>
                <a:ea typeface="ＭＳ Ｐゴシック"/>
                <a:cs typeface="ＭＳ Ｐゴシック"/>
              </a:rPr>
              <a:t>:  Ensure that each stakeholder understands the nature of the threat, its impact, and what should be done to mitigate the risk</a:t>
            </a:r>
          </a:p>
        </p:txBody>
      </p:sp>
      <p:sp>
        <p:nvSpPr>
          <p:cNvPr id="47109" name="Rectangle 3"/>
          <p:cNvSpPr>
            <a:spLocks noChangeArrowheads="1"/>
          </p:cNvSpPr>
          <p:nvPr/>
        </p:nvSpPr>
        <p:spPr bwMode="black">
          <a:xfrm>
            <a:off x="415925" y="3049588"/>
            <a:ext cx="8267700" cy="738187"/>
          </a:xfrm>
          <a:prstGeom prst="rect">
            <a:avLst/>
          </a:prstGeom>
          <a:noFill/>
          <a:ln w="9525">
            <a:noFill/>
            <a:miter lim="800000"/>
            <a:headEnd/>
            <a:tailEnd/>
          </a:ln>
        </p:spPr>
        <p:txBody>
          <a:bodyPr lIns="0" tIns="0" rIns="0" bIns="0"/>
          <a:lstStyle/>
          <a:p>
            <a:pPr marL="342900" indent="-342900">
              <a:lnSpc>
                <a:spcPct val="95000"/>
              </a:lnSpc>
              <a:spcBef>
                <a:spcPct val="35000"/>
              </a:spcBef>
              <a:spcAft>
                <a:spcPct val="25000"/>
              </a:spcAft>
              <a:buClr>
                <a:srgbClr val="660066"/>
              </a:buClr>
              <a:buFontTx/>
              <a:buChar char="•"/>
            </a:pPr>
            <a:r>
              <a:rPr lang="en-US" b="1" dirty="0">
                <a:solidFill>
                  <a:schemeClr val="tx2"/>
                </a:solidFill>
                <a:ea typeface="ＭＳ Ｐゴシック"/>
                <a:cs typeface="ＭＳ Ｐゴシック"/>
              </a:rPr>
              <a:t>Risk Mitigation</a:t>
            </a:r>
            <a:r>
              <a:rPr lang="en-US" dirty="0">
                <a:solidFill>
                  <a:schemeClr val="tx2"/>
                </a:solidFill>
                <a:ea typeface="ＭＳ Ｐゴシック"/>
                <a:cs typeface="ＭＳ Ｐゴシック"/>
              </a:rPr>
              <a:t>:  Strategies and solutions that will result in a level of risk that is acceptable to all parties</a:t>
            </a:r>
          </a:p>
        </p:txBody>
      </p:sp>
      <p:sp>
        <p:nvSpPr>
          <p:cNvPr id="47110" name="Rectangle 3"/>
          <p:cNvSpPr>
            <a:spLocks noChangeArrowheads="1"/>
          </p:cNvSpPr>
          <p:nvPr/>
        </p:nvSpPr>
        <p:spPr bwMode="black">
          <a:xfrm>
            <a:off x="415925" y="3879850"/>
            <a:ext cx="8267700" cy="736600"/>
          </a:xfrm>
          <a:prstGeom prst="rect">
            <a:avLst/>
          </a:prstGeom>
          <a:noFill/>
          <a:ln w="9525">
            <a:noFill/>
            <a:miter lim="800000"/>
            <a:headEnd/>
            <a:tailEnd/>
          </a:ln>
        </p:spPr>
        <p:txBody>
          <a:bodyPr lIns="0" tIns="0" rIns="0" bIns="0"/>
          <a:lstStyle/>
          <a:p>
            <a:pPr marL="342900" indent="-342900">
              <a:lnSpc>
                <a:spcPct val="95000"/>
              </a:lnSpc>
              <a:spcBef>
                <a:spcPct val="35000"/>
              </a:spcBef>
              <a:spcAft>
                <a:spcPct val="25000"/>
              </a:spcAft>
              <a:buClr>
                <a:srgbClr val="660066"/>
              </a:buClr>
              <a:buFontTx/>
              <a:buChar char="•"/>
            </a:pPr>
            <a:r>
              <a:rPr lang="en-US" b="1" dirty="0">
                <a:solidFill>
                  <a:schemeClr val="tx2"/>
                </a:solidFill>
                <a:ea typeface="ＭＳ Ｐゴシック"/>
                <a:cs typeface="ＭＳ Ｐゴシック"/>
              </a:rPr>
              <a:t>Risk Monitoring</a:t>
            </a:r>
            <a:r>
              <a:rPr lang="en-US" dirty="0">
                <a:solidFill>
                  <a:schemeClr val="tx2"/>
                </a:solidFill>
                <a:ea typeface="ＭＳ Ｐゴシック"/>
                <a:cs typeface="ＭＳ Ｐゴシック"/>
              </a:rPr>
              <a:t>:  Around the clock (24/7) process to monitor the current threat environment for changes</a:t>
            </a:r>
          </a:p>
        </p:txBody>
      </p:sp>
      <p:sp>
        <p:nvSpPr>
          <p:cNvPr id="47111" name="Rectangle 3"/>
          <p:cNvSpPr>
            <a:spLocks noChangeArrowheads="1"/>
          </p:cNvSpPr>
          <p:nvPr/>
        </p:nvSpPr>
        <p:spPr bwMode="black">
          <a:xfrm>
            <a:off x="415925" y="4708525"/>
            <a:ext cx="8267700" cy="725488"/>
          </a:xfrm>
          <a:prstGeom prst="rect">
            <a:avLst/>
          </a:prstGeom>
          <a:noFill/>
          <a:ln w="9525">
            <a:noFill/>
            <a:miter lim="800000"/>
            <a:headEnd/>
            <a:tailEnd/>
          </a:ln>
        </p:spPr>
        <p:txBody>
          <a:bodyPr lIns="0" tIns="0" rIns="0" bIns="0"/>
          <a:lstStyle/>
          <a:p>
            <a:pPr marL="342900" indent="-342900">
              <a:lnSpc>
                <a:spcPct val="95000"/>
              </a:lnSpc>
              <a:spcBef>
                <a:spcPct val="35000"/>
              </a:spcBef>
              <a:spcAft>
                <a:spcPct val="25000"/>
              </a:spcAft>
              <a:buClr>
                <a:srgbClr val="660066"/>
              </a:buClr>
              <a:buFontTx/>
              <a:buChar char="•"/>
            </a:pPr>
            <a:r>
              <a:rPr lang="en-US" b="1" dirty="0">
                <a:solidFill>
                  <a:schemeClr val="tx2"/>
                </a:solidFill>
                <a:ea typeface="ＭＳ Ｐゴシック"/>
                <a:cs typeface="ＭＳ Ｐゴシック"/>
              </a:rPr>
              <a:t>Response</a:t>
            </a:r>
            <a:r>
              <a:rPr lang="en-US" dirty="0">
                <a:solidFill>
                  <a:schemeClr val="tx2"/>
                </a:solidFill>
                <a:ea typeface="ＭＳ Ｐゴシック"/>
                <a:cs typeface="ＭＳ Ｐゴシック"/>
              </a:rPr>
              <a:t>:  Provide travelers with a process for reporting problems and getting assistance</a:t>
            </a:r>
          </a:p>
          <a:p>
            <a:pPr marL="342900" indent="-342900">
              <a:lnSpc>
                <a:spcPct val="95000"/>
              </a:lnSpc>
              <a:spcBef>
                <a:spcPct val="35000"/>
              </a:spcBef>
              <a:spcAft>
                <a:spcPct val="25000"/>
              </a:spcAft>
              <a:buClr>
                <a:srgbClr val="660066"/>
              </a:buClr>
              <a:buFontTx/>
              <a:buChar char="•"/>
            </a:pPr>
            <a:endParaRPr lang="en-US" dirty="0">
              <a:solidFill>
                <a:schemeClr val="tx2"/>
              </a:solidFill>
              <a:ea typeface="ＭＳ Ｐゴシック"/>
              <a:cs typeface="ＭＳ Ｐゴシック"/>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1000" fill="hold"/>
                                        <p:tgtEl>
                                          <p:spTgt spid="47106"/>
                                        </p:tgtEl>
                                        <p:attrNameLst>
                                          <p:attrName>ppt_x</p:attrName>
                                        </p:attrNameLst>
                                      </p:cBhvr>
                                      <p:tavLst>
                                        <p:tav tm="0">
                                          <p:val>
                                            <p:strVal val="0-#ppt_w/2"/>
                                          </p:val>
                                        </p:tav>
                                        <p:tav tm="100000">
                                          <p:val>
                                            <p:strVal val="#ppt_x"/>
                                          </p:val>
                                        </p:tav>
                                      </p:tavLst>
                                    </p:anim>
                                    <p:anim calcmode="lin" valueType="num">
                                      <p:cBhvr additive="base">
                                        <p:cTn id="8" dur="1000" fill="hold"/>
                                        <p:tgtEl>
                                          <p:spTgt spid="471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8"/>
                                        </p:tgtEl>
                                        <p:attrNameLst>
                                          <p:attrName>style.visibility</p:attrName>
                                        </p:attrNameLst>
                                      </p:cBhvr>
                                      <p:to>
                                        <p:strVal val="visible"/>
                                      </p:to>
                                    </p:set>
                                    <p:anim calcmode="lin" valueType="num">
                                      <p:cBhvr additive="base">
                                        <p:cTn id="13" dur="1000" fill="hold"/>
                                        <p:tgtEl>
                                          <p:spTgt spid="47108"/>
                                        </p:tgtEl>
                                        <p:attrNameLst>
                                          <p:attrName>ppt_x</p:attrName>
                                        </p:attrNameLst>
                                      </p:cBhvr>
                                      <p:tavLst>
                                        <p:tav tm="0">
                                          <p:val>
                                            <p:strVal val="0-#ppt_w/2"/>
                                          </p:val>
                                        </p:tav>
                                        <p:tav tm="100000">
                                          <p:val>
                                            <p:strVal val="#ppt_x"/>
                                          </p:val>
                                        </p:tav>
                                      </p:tavLst>
                                    </p:anim>
                                    <p:anim calcmode="lin" valueType="num">
                                      <p:cBhvr additive="base">
                                        <p:cTn id="14" dur="10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9"/>
                                        </p:tgtEl>
                                        <p:attrNameLst>
                                          <p:attrName>style.visibility</p:attrName>
                                        </p:attrNameLst>
                                      </p:cBhvr>
                                      <p:to>
                                        <p:strVal val="visible"/>
                                      </p:to>
                                    </p:set>
                                    <p:anim calcmode="lin" valueType="num">
                                      <p:cBhvr additive="base">
                                        <p:cTn id="19" dur="1000" fill="hold"/>
                                        <p:tgtEl>
                                          <p:spTgt spid="47109"/>
                                        </p:tgtEl>
                                        <p:attrNameLst>
                                          <p:attrName>ppt_x</p:attrName>
                                        </p:attrNameLst>
                                      </p:cBhvr>
                                      <p:tavLst>
                                        <p:tav tm="0">
                                          <p:val>
                                            <p:strVal val="0-#ppt_w/2"/>
                                          </p:val>
                                        </p:tav>
                                        <p:tav tm="100000">
                                          <p:val>
                                            <p:strVal val="#ppt_x"/>
                                          </p:val>
                                        </p:tav>
                                      </p:tavLst>
                                    </p:anim>
                                    <p:anim calcmode="lin" valueType="num">
                                      <p:cBhvr additive="base">
                                        <p:cTn id="20" dur="1000" fill="hold"/>
                                        <p:tgtEl>
                                          <p:spTgt spid="4710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10"/>
                                        </p:tgtEl>
                                        <p:attrNameLst>
                                          <p:attrName>style.visibility</p:attrName>
                                        </p:attrNameLst>
                                      </p:cBhvr>
                                      <p:to>
                                        <p:strVal val="visible"/>
                                      </p:to>
                                    </p:set>
                                    <p:anim calcmode="lin" valueType="num">
                                      <p:cBhvr additive="base">
                                        <p:cTn id="25" dur="1000" fill="hold"/>
                                        <p:tgtEl>
                                          <p:spTgt spid="47110"/>
                                        </p:tgtEl>
                                        <p:attrNameLst>
                                          <p:attrName>ppt_x</p:attrName>
                                        </p:attrNameLst>
                                      </p:cBhvr>
                                      <p:tavLst>
                                        <p:tav tm="0">
                                          <p:val>
                                            <p:strVal val="0-#ppt_w/2"/>
                                          </p:val>
                                        </p:tav>
                                        <p:tav tm="100000">
                                          <p:val>
                                            <p:strVal val="#ppt_x"/>
                                          </p:val>
                                        </p:tav>
                                      </p:tavLst>
                                    </p:anim>
                                    <p:anim calcmode="lin" valueType="num">
                                      <p:cBhvr additive="base">
                                        <p:cTn id="26" dur="1000" fill="hold"/>
                                        <p:tgtEl>
                                          <p:spTgt spid="4711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11"/>
                                        </p:tgtEl>
                                        <p:attrNameLst>
                                          <p:attrName>style.visibility</p:attrName>
                                        </p:attrNameLst>
                                      </p:cBhvr>
                                      <p:to>
                                        <p:strVal val="visible"/>
                                      </p:to>
                                    </p:set>
                                    <p:anim calcmode="lin" valueType="num">
                                      <p:cBhvr additive="base">
                                        <p:cTn id="31" dur="1000" fill="hold"/>
                                        <p:tgtEl>
                                          <p:spTgt spid="47111"/>
                                        </p:tgtEl>
                                        <p:attrNameLst>
                                          <p:attrName>ppt_x</p:attrName>
                                        </p:attrNameLst>
                                      </p:cBhvr>
                                      <p:tavLst>
                                        <p:tav tm="0">
                                          <p:val>
                                            <p:strVal val="0-#ppt_w/2"/>
                                          </p:val>
                                        </p:tav>
                                        <p:tav tm="100000">
                                          <p:val>
                                            <p:strVal val="#ppt_x"/>
                                          </p:val>
                                        </p:tav>
                                      </p:tavLst>
                                    </p:anim>
                                    <p:anim calcmode="lin" valueType="num">
                                      <p:cBhvr additive="base">
                                        <p:cTn id="32" dur="1000" fill="hold"/>
                                        <p:tgtEl>
                                          <p:spTgt spid="47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P spid="47108" grpId="0"/>
      <p:bldP spid="47109" grpId="0"/>
      <p:bldP spid="47110" grpId="0"/>
      <p:bldP spid="471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457200" y="381000"/>
            <a:ext cx="8229600" cy="1143000"/>
          </a:xfrm>
        </p:spPr>
        <p:txBody>
          <a:bodyPr/>
          <a:lstStyle/>
          <a:p>
            <a:pPr eaLnBrk="1" hangingPunct="1"/>
            <a:r>
              <a:rPr lang="en-US" dirty="0" smtClean="0">
                <a:ea typeface="ＭＳ Ｐゴシック"/>
                <a:cs typeface="ＭＳ Ｐゴシック"/>
              </a:rPr>
              <a:t>Key Process Areas - Infrastructure</a:t>
            </a:r>
          </a:p>
        </p:txBody>
      </p:sp>
      <p:sp>
        <p:nvSpPr>
          <p:cNvPr id="49154" name="Rectangle 3"/>
          <p:cNvSpPr>
            <a:spLocks noGrp="1" noChangeArrowheads="1"/>
          </p:cNvSpPr>
          <p:nvPr>
            <p:ph idx="1"/>
          </p:nvPr>
        </p:nvSpPr>
        <p:spPr>
          <a:xfrm>
            <a:off x="441325" y="1458913"/>
            <a:ext cx="8162925" cy="1011237"/>
          </a:xfrm>
        </p:spPr>
        <p:txBody>
          <a:bodyPr/>
          <a:lstStyle/>
          <a:p>
            <a:pPr eaLnBrk="1" hangingPunct="1">
              <a:buClr>
                <a:srgbClr val="660066"/>
              </a:buClr>
            </a:pPr>
            <a:r>
              <a:rPr lang="en-US" b="1" dirty="0" smtClean="0">
                <a:ea typeface="ＭＳ Ｐゴシック"/>
                <a:cs typeface="ＭＳ Ｐゴシック"/>
              </a:rPr>
              <a:t>Notification</a:t>
            </a:r>
            <a:r>
              <a:rPr lang="en-US" dirty="0" smtClean="0">
                <a:ea typeface="ＭＳ Ｐゴシック"/>
                <a:cs typeface="ＭＳ Ｐゴシック"/>
              </a:rPr>
              <a:t>:  Ensure that the appropriate people are informed of any relevant travel risk information before, during, and even after a trip</a:t>
            </a:r>
          </a:p>
        </p:txBody>
      </p:sp>
      <p:sp>
        <p:nvSpPr>
          <p:cNvPr id="49156" name="Rectangle 3"/>
          <p:cNvSpPr>
            <a:spLocks noChangeArrowheads="1"/>
          </p:cNvSpPr>
          <p:nvPr/>
        </p:nvSpPr>
        <p:spPr bwMode="black">
          <a:xfrm>
            <a:off x="441325" y="2709863"/>
            <a:ext cx="8162925" cy="749300"/>
          </a:xfrm>
          <a:prstGeom prst="rect">
            <a:avLst/>
          </a:prstGeom>
          <a:noFill/>
          <a:ln w="9525">
            <a:noFill/>
            <a:miter lim="800000"/>
            <a:headEnd/>
            <a:tailEnd/>
          </a:ln>
        </p:spPr>
        <p:txBody>
          <a:bodyPr lIns="0" tIns="0" rIns="0" bIns="0"/>
          <a:lstStyle/>
          <a:p>
            <a:pPr marL="342900" indent="-342900">
              <a:lnSpc>
                <a:spcPct val="95000"/>
              </a:lnSpc>
              <a:spcBef>
                <a:spcPct val="35000"/>
              </a:spcBef>
              <a:spcAft>
                <a:spcPct val="50000"/>
              </a:spcAft>
              <a:buClr>
                <a:srgbClr val="660066"/>
              </a:buClr>
              <a:buFontTx/>
              <a:buChar char="•"/>
            </a:pPr>
            <a:r>
              <a:rPr lang="en-US" b="1" dirty="0">
                <a:solidFill>
                  <a:schemeClr val="tx2"/>
                </a:solidFill>
                <a:ea typeface="ＭＳ Ｐゴシック"/>
                <a:cs typeface="ＭＳ Ｐゴシック"/>
              </a:rPr>
              <a:t>Data Management</a:t>
            </a:r>
            <a:r>
              <a:rPr lang="en-US" dirty="0">
                <a:solidFill>
                  <a:schemeClr val="tx2"/>
                </a:solidFill>
                <a:ea typeface="ＭＳ Ｐゴシック"/>
                <a:cs typeface="ＭＳ Ｐゴシック"/>
              </a:rPr>
              <a:t>:  The overall process of identifying, collecting, storing, accessing, and maintaining travel risk data</a:t>
            </a:r>
          </a:p>
        </p:txBody>
      </p:sp>
      <p:sp>
        <p:nvSpPr>
          <p:cNvPr id="49157" name="Rectangle 3"/>
          <p:cNvSpPr>
            <a:spLocks noChangeArrowheads="1"/>
          </p:cNvSpPr>
          <p:nvPr/>
        </p:nvSpPr>
        <p:spPr bwMode="black">
          <a:xfrm>
            <a:off x="441325" y="3700463"/>
            <a:ext cx="8162925" cy="727075"/>
          </a:xfrm>
          <a:prstGeom prst="rect">
            <a:avLst/>
          </a:prstGeom>
          <a:noFill/>
          <a:ln w="9525">
            <a:noFill/>
            <a:miter lim="800000"/>
            <a:headEnd/>
            <a:tailEnd/>
          </a:ln>
        </p:spPr>
        <p:txBody>
          <a:bodyPr lIns="0" tIns="0" rIns="0" bIns="0"/>
          <a:lstStyle/>
          <a:p>
            <a:pPr marL="342900" indent="-342900">
              <a:lnSpc>
                <a:spcPct val="95000"/>
              </a:lnSpc>
              <a:spcBef>
                <a:spcPct val="35000"/>
              </a:spcBef>
              <a:spcAft>
                <a:spcPct val="25000"/>
              </a:spcAft>
              <a:buClr>
                <a:srgbClr val="660066"/>
              </a:buClr>
              <a:buFontTx/>
              <a:buChar char="•"/>
            </a:pPr>
            <a:r>
              <a:rPr lang="en-US" b="1" dirty="0">
                <a:solidFill>
                  <a:schemeClr val="tx2"/>
                </a:solidFill>
                <a:ea typeface="ＭＳ Ｐゴシック"/>
                <a:cs typeface="ＭＳ Ｐゴシック"/>
              </a:rPr>
              <a:t>Communication</a:t>
            </a:r>
            <a:r>
              <a:rPr lang="en-US" dirty="0">
                <a:solidFill>
                  <a:schemeClr val="tx2"/>
                </a:solidFill>
                <a:ea typeface="ＭＳ Ｐゴシック"/>
                <a:cs typeface="ＭＳ Ｐゴシック"/>
              </a:rPr>
              <a:t>:  Ensure that each constituent understands the program and his/her role in it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anim calcmode="lin" valueType="num">
                                      <p:cBhvr additive="base">
                                        <p:cTn id="7" dur="1000" fill="hold"/>
                                        <p:tgtEl>
                                          <p:spTgt spid="4915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4915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6"/>
                                        </p:tgtEl>
                                        <p:attrNameLst>
                                          <p:attrName>style.visibility</p:attrName>
                                        </p:attrNameLst>
                                      </p:cBhvr>
                                      <p:to>
                                        <p:strVal val="visible"/>
                                      </p:to>
                                    </p:set>
                                    <p:anim calcmode="lin" valueType="num">
                                      <p:cBhvr additive="base">
                                        <p:cTn id="13" dur="1000" fill="hold"/>
                                        <p:tgtEl>
                                          <p:spTgt spid="49156"/>
                                        </p:tgtEl>
                                        <p:attrNameLst>
                                          <p:attrName>ppt_x</p:attrName>
                                        </p:attrNameLst>
                                      </p:cBhvr>
                                      <p:tavLst>
                                        <p:tav tm="0">
                                          <p:val>
                                            <p:strVal val="0-#ppt_w/2"/>
                                          </p:val>
                                        </p:tav>
                                        <p:tav tm="100000">
                                          <p:val>
                                            <p:strVal val="#ppt_x"/>
                                          </p:val>
                                        </p:tav>
                                      </p:tavLst>
                                    </p:anim>
                                    <p:anim calcmode="lin" valueType="num">
                                      <p:cBhvr additive="base">
                                        <p:cTn id="14" dur="1000" fill="hold"/>
                                        <p:tgtEl>
                                          <p:spTgt spid="4915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7"/>
                                        </p:tgtEl>
                                        <p:attrNameLst>
                                          <p:attrName>style.visibility</p:attrName>
                                        </p:attrNameLst>
                                      </p:cBhvr>
                                      <p:to>
                                        <p:strVal val="visible"/>
                                      </p:to>
                                    </p:set>
                                    <p:anim calcmode="lin" valueType="num">
                                      <p:cBhvr additive="base">
                                        <p:cTn id="19" dur="1000" fill="hold"/>
                                        <p:tgtEl>
                                          <p:spTgt spid="49157"/>
                                        </p:tgtEl>
                                        <p:attrNameLst>
                                          <p:attrName>ppt_x</p:attrName>
                                        </p:attrNameLst>
                                      </p:cBhvr>
                                      <p:tavLst>
                                        <p:tav tm="0">
                                          <p:val>
                                            <p:strVal val="0-#ppt_w/2"/>
                                          </p:val>
                                        </p:tav>
                                        <p:tav tm="100000">
                                          <p:val>
                                            <p:strVal val="#ppt_x"/>
                                          </p:val>
                                        </p:tav>
                                      </p:tavLst>
                                    </p:anim>
                                    <p:anim calcmode="lin" valueType="num">
                                      <p:cBhvr additive="base">
                                        <p:cTn id="20" dur="1000" fill="hold"/>
                                        <p:tgtEl>
                                          <p:spTgt spid="491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p:bldP spid="491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a:xfrm>
            <a:off x="498475" y="455613"/>
            <a:ext cx="8229600" cy="1143000"/>
          </a:xfrm>
        </p:spPr>
        <p:txBody>
          <a:bodyPr/>
          <a:lstStyle/>
          <a:p>
            <a:pPr eaLnBrk="1" hangingPunct="1"/>
            <a:r>
              <a:rPr lang="en-US" dirty="0" smtClean="0">
                <a:ea typeface="ＭＳ Ｐゴシック"/>
                <a:cs typeface="ＭＳ Ｐゴシック"/>
              </a:rPr>
              <a:t>Top 10 Reasons Things Fail . . .</a:t>
            </a:r>
          </a:p>
        </p:txBody>
      </p:sp>
      <p:sp>
        <p:nvSpPr>
          <p:cNvPr id="55298" name="Rectangle 2"/>
          <p:cNvSpPr>
            <a:spLocks noChangeArrowheads="1"/>
          </p:cNvSpPr>
          <p:nvPr/>
        </p:nvSpPr>
        <p:spPr bwMode="auto">
          <a:xfrm>
            <a:off x="369888" y="2662238"/>
            <a:ext cx="8229600" cy="1143000"/>
          </a:xfrm>
          <a:prstGeom prst="rect">
            <a:avLst/>
          </a:prstGeom>
          <a:noFill/>
          <a:ln w="9525">
            <a:noFill/>
            <a:miter lim="800000"/>
            <a:headEnd/>
            <a:tailEnd/>
          </a:ln>
        </p:spPr>
        <p:txBody>
          <a:bodyPr anchor="ctr"/>
          <a:lstStyle/>
          <a:p>
            <a:pPr algn="ctr"/>
            <a:r>
              <a:rPr lang="en-US" sz="2800" b="1" i="1" dirty="0">
                <a:solidFill>
                  <a:schemeClr val="tx2"/>
                </a:solidFill>
              </a:rPr>
              <a:t>How do you avoid them?</a:t>
            </a: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030" descr="L:\Marketing\Graphics\Presentation\Presentation graphics\timeline\Timeline_2009_revised_may09.jpg"/>
          <p:cNvPicPr>
            <a:picLocks noChangeAspect="1" noChangeArrowheads="1"/>
          </p:cNvPicPr>
          <p:nvPr/>
        </p:nvPicPr>
        <p:blipFill>
          <a:blip r:embed="rId3" cstate="print"/>
          <a:srcRect l="3529" r="2077"/>
          <a:stretch>
            <a:fillRect/>
          </a:stretch>
        </p:blipFill>
        <p:spPr bwMode="auto">
          <a:xfrm>
            <a:off x="528638" y="1214438"/>
            <a:ext cx="8153400" cy="2679700"/>
          </a:xfrm>
          <a:prstGeom prst="rect">
            <a:avLst/>
          </a:prstGeom>
          <a:noFill/>
          <a:ln w="9525">
            <a:noFill/>
            <a:miter lim="800000"/>
            <a:headEnd/>
            <a:tailEnd/>
          </a:ln>
        </p:spPr>
      </p:pic>
      <p:sp>
        <p:nvSpPr>
          <p:cNvPr id="20482" name="Rectangle 2"/>
          <p:cNvSpPr>
            <a:spLocks noGrp="1" noChangeArrowheads="1"/>
          </p:cNvSpPr>
          <p:nvPr>
            <p:ph type="title"/>
          </p:nvPr>
        </p:nvSpPr>
        <p:spPr>
          <a:xfrm>
            <a:off x="457200" y="457200"/>
            <a:ext cx="8229600" cy="1143000"/>
          </a:xfrm>
        </p:spPr>
        <p:txBody>
          <a:bodyPr/>
          <a:lstStyle/>
          <a:p>
            <a:pPr eaLnBrk="1" hangingPunct="1"/>
            <a:r>
              <a:rPr lang="en-US" dirty="0" smtClean="0">
                <a:ea typeface="ＭＳ Ｐゴシック"/>
                <a:cs typeface="ＭＳ Ｐゴシック"/>
              </a:rPr>
              <a:t>Introduction to Risk Management</a:t>
            </a:r>
          </a:p>
        </p:txBody>
      </p:sp>
      <p:grpSp>
        <p:nvGrpSpPr>
          <p:cNvPr id="20483" name="Group 14"/>
          <p:cNvGrpSpPr>
            <a:grpSpLocks/>
          </p:cNvGrpSpPr>
          <p:nvPr/>
        </p:nvGrpSpPr>
        <p:grpSpPr bwMode="auto">
          <a:xfrm>
            <a:off x="992188" y="1419225"/>
            <a:ext cx="7378700" cy="2222500"/>
            <a:chOff x="480" y="1128"/>
            <a:chExt cx="4636" cy="1224"/>
          </a:xfrm>
        </p:grpSpPr>
        <p:sp>
          <p:nvSpPr>
            <p:cNvPr id="20485" name="Line 6"/>
            <p:cNvSpPr>
              <a:spLocks noChangeShapeType="1"/>
            </p:cNvSpPr>
            <p:nvPr/>
          </p:nvSpPr>
          <p:spPr bwMode="auto">
            <a:xfrm flipV="1">
              <a:off x="480" y="2112"/>
              <a:ext cx="1440" cy="240"/>
            </a:xfrm>
            <a:prstGeom prst="line">
              <a:avLst/>
            </a:prstGeom>
            <a:noFill/>
            <a:ln w="88900">
              <a:solidFill>
                <a:schemeClr val="folHlink"/>
              </a:solidFill>
              <a:round/>
              <a:headEnd/>
              <a:tailEnd/>
            </a:ln>
          </p:spPr>
          <p:txBody>
            <a:bodyPr/>
            <a:lstStyle/>
            <a:p>
              <a:endParaRPr lang="en-US" dirty="0"/>
            </a:p>
          </p:txBody>
        </p:sp>
        <p:sp>
          <p:nvSpPr>
            <p:cNvPr id="20486" name="Line 7"/>
            <p:cNvSpPr>
              <a:spLocks noChangeShapeType="1"/>
            </p:cNvSpPr>
            <p:nvPr/>
          </p:nvSpPr>
          <p:spPr bwMode="auto">
            <a:xfrm flipV="1">
              <a:off x="1904" y="1972"/>
              <a:ext cx="144" cy="144"/>
            </a:xfrm>
            <a:prstGeom prst="line">
              <a:avLst/>
            </a:prstGeom>
            <a:noFill/>
            <a:ln w="88900">
              <a:solidFill>
                <a:schemeClr val="folHlink"/>
              </a:solidFill>
              <a:round/>
              <a:headEnd/>
              <a:tailEnd/>
            </a:ln>
          </p:spPr>
          <p:txBody>
            <a:bodyPr/>
            <a:lstStyle/>
            <a:p>
              <a:endParaRPr lang="en-US" dirty="0"/>
            </a:p>
          </p:txBody>
        </p:sp>
        <p:sp>
          <p:nvSpPr>
            <p:cNvPr id="20487" name="Line 8"/>
            <p:cNvSpPr>
              <a:spLocks noChangeShapeType="1"/>
            </p:cNvSpPr>
            <p:nvPr/>
          </p:nvSpPr>
          <p:spPr bwMode="auto">
            <a:xfrm flipV="1">
              <a:off x="2032" y="1640"/>
              <a:ext cx="1584" cy="336"/>
            </a:xfrm>
            <a:prstGeom prst="line">
              <a:avLst/>
            </a:prstGeom>
            <a:noFill/>
            <a:ln w="88900">
              <a:solidFill>
                <a:schemeClr val="folHlink"/>
              </a:solidFill>
              <a:round/>
              <a:headEnd/>
              <a:tailEnd/>
            </a:ln>
          </p:spPr>
          <p:txBody>
            <a:bodyPr/>
            <a:lstStyle/>
            <a:p>
              <a:endParaRPr lang="en-US" dirty="0"/>
            </a:p>
          </p:txBody>
        </p:sp>
        <p:sp>
          <p:nvSpPr>
            <p:cNvPr id="20488" name="Line 9"/>
            <p:cNvSpPr>
              <a:spLocks noChangeShapeType="1"/>
            </p:cNvSpPr>
            <p:nvPr/>
          </p:nvSpPr>
          <p:spPr bwMode="auto">
            <a:xfrm flipV="1">
              <a:off x="3594" y="1554"/>
              <a:ext cx="48" cy="96"/>
            </a:xfrm>
            <a:prstGeom prst="line">
              <a:avLst/>
            </a:prstGeom>
            <a:noFill/>
            <a:ln w="88900">
              <a:solidFill>
                <a:schemeClr val="folHlink"/>
              </a:solidFill>
              <a:round/>
              <a:headEnd/>
              <a:tailEnd/>
            </a:ln>
          </p:spPr>
          <p:txBody>
            <a:bodyPr/>
            <a:lstStyle/>
            <a:p>
              <a:endParaRPr lang="en-US" dirty="0"/>
            </a:p>
          </p:txBody>
        </p:sp>
        <p:sp>
          <p:nvSpPr>
            <p:cNvPr id="20489" name="Line 10"/>
            <p:cNvSpPr>
              <a:spLocks noChangeShapeType="1"/>
            </p:cNvSpPr>
            <p:nvPr/>
          </p:nvSpPr>
          <p:spPr bwMode="auto">
            <a:xfrm flipV="1">
              <a:off x="3628" y="1128"/>
              <a:ext cx="1488" cy="438"/>
            </a:xfrm>
            <a:prstGeom prst="line">
              <a:avLst/>
            </a:prstGeom>
            <a:noFill/>
            <a:ln w="88900">
              <a:solidFill>
                <a:schemeClr val="folHlink"/>
              </a:solidFill>
              <a:round/>
              <a:headEnd/>
              <a:tailEnd type="triangle" w="med" len="med"/>
            </a:ln>
          </p:spPr>
          <p:txBody>
            <a:bodyPr/>
            <a:lstStyle/>
            <a:p>
              <a:endParaRPr lang="en-US" dirty="0"/>
            </a:p>
          </p:txBody>
        </p:sp>
      </p:grpSp>
      <p:sp>
        <p:nvSpPr>
          <p:cNvPr id="20484" name="Text Box 12"/>
          <p:cNvSpPr txBox="1">
            <a:spLocks noChangeArrowheads="1"/>
          </p:cNvSpPr>
          <p:nvPr/>
        </p:nvSpPr>
        <p:spPr bwMode="auto">
          <a:xfrm>
            <a:off x="615950" y="4056063"/>
            <a:ext cx="7985125" cy="1096962"/>
          </a:xfrm>
          <a:prstGeom prst="rect">
            <a:avLst/>
          </a:prstGeom>
          <a:noFill/>
          <a:ln w="9525">
            <a:noFill/>
            <a:miter lim="800000"/>
            <a:headEnd/>
            <a:tailEnd/>
          </a:ln>
        </p:spPr>
        <p:txBody>
          <a:bodyPr>
            <a:spAutoFit/>
          </a:bodyPr>
          <a:lstStyle/>
          <a:p>
            <a:pPr>
              <a:spcBef>
                <a:spcPct val="20000"/>
              </a:spcBef>
            </a:pPr>
            <a:r>
              <a:rPr lang="en-US" dirty="0">
                <a:solidFill>
                  <a:schemeClr val="tx2"/>
                </a:solidFill>
              </a:rPr>
              <a:t>Since 911, organizations have had to deal with both the perception and the reality that there are </a:t>
            </a:r>
            <a:r>
              <a:rPr lang="en-US" b="1" dirty="0">
                <a:solidFill>
                  <a:schemeClr val="tx2"/>
                </a:solidFill>
              </a:rPr>
              <a:t>increased risks to their employees and business operations</a:t>
            </a:r>
            <a:r>
              <a:rPr lang="en-US" dirty="0">
                <a:solidFill>
                  <a:schemeClr val="tx2"/>
                </a:solidFill>
              </a:rPr>
              <a:t> around the world</a:t>
            </a: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dirty="0" smtClean="0">
                <a:ea typeface="ＭＳ Ｐゴシック"/>
                <a:cs typeface="ＭＳ Ｐゴシック"/>
              </a:rPr>
              <a:t>#10</a:t>
            </a:r>
          </a:p>
        </p:txBody>
      </p:sp>
      <p:sp>
        <p:nvSpPr>
          <p:cNvPr id="57346" name="Rectangle 3"/>
          <p:cNvSpPr>
            <a:spLocks noGrp="1" noChangeArrowheads="1"/>
          </p:cNvSpPr>
          <p:nvPr>
            <p:ph type="body" idx="1"/>
          </p:nvPr>
        </p:nvSpPr>
        <p:spPr>
          <a:xfrm>
            <a:off x="566738" y="1443038"/>
            <a:ext cx="7723187" cy="4648200"/>
          </a:xfrm>
        </p:spPr>
        <p:txBody>
          <a:bodyPr/>
          <a:lstStyle/>
          <a:p>
            <a:pPr eaLnBrk="1" hangingPunct="1">
              <a:spcAft>
                <a:spcPct val="100000"/>
              </a:spcAft>
              <a:buClr>
                <a:srgbClr val="660066"/>
              </a:buClr>
              <a:buFontTx/>
              <a:buNone/>
            </a:pPr>
            <a:r>
              <a:rPr lang="en-US" sz="3200" b="1" i="1" dirty="0" smtClean="0">
                <a:ea typeface="ＭＳ Ｐゴシック"/>
                <a:cs typeface="ＭＳ Ｐゴシック"/>
              </a:rPr>
              <a:t>Company does not know what to do in an emergency</a:t>
            </a:r>
          </a:p>
          <a:p>
            <a:pPr eaLnBrk="1" hangingPunct="1">
              <a:buClr>
                <a:srgbClr val="660066"/>
              </a:buClr>
            </a:pPr>
            <a:r>
              <a:rPr lang="en-US" dirty="0" smtClean="0">
                <a:ea typeface="ＭＳ Ｐゴシック"/>
                <a:cs typeface="ＭＳ Ｐゴシック"/>
              </a:rPr>
              <a:t>Don’t be reactive</a:t>
            </a:r>
          </a:p>
          <a:p>
            <a:pPr eaLnBrk="1" hangingPunct="1">
              <a:buClr>
                <a:srgbClr val="660066"/>
              </a:buClr>
            </a:pPr>
            <a:r>
              <a:rPr lang="en-US" dirty="0" smtClean="0">
                <a:ea typeface="ＭＳ Ｐゴシック"/>
                <a:cs typeface="ＭＳ Ｐゴシック"/>
              </a:rPr>
              <a:t>Get a basic plan in place and make sure you know where to get help</a:t>
            </a: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pPr eaLnBrk="1" hangingPunct="1"/>
            <a:r>
              <a:rPr lang="en-US" dirty="0" smtClean="0">
                <a:ea typeface="ＭＳ Ｐゴシック"/>
                <a:cs typeface="ＭＳ Ｐゴシック"/>
              </a:rPr>
              <a:t>#9</a:t>
            </a:r>
          </a:p>
        </p:txBody>
      </p:sp>
      <p:sp>
        <p:nvSpPr>
          <p:cNvPr id="58370" name="Rectangle 3"/>
          <p:cNvSpPr>
            <a:spLocks noGrp="1" noChangeArrowheads="1"/>
          </p:cNvSpPr>
          <p:nvPr>
            <p:ph type="body" idx="1"/>
          </p:nvPr>
        </p:nvSpPr>
        <p:spPr>
          <a:xfrm>
            <a:off x="611188" y="1443038"/>
            <a:ext cx="7723187" cy="4648200"/>
          </a:xfrm>
        </p:spPr>
        <p:txBody>
          <a:bodyPr/>
          <a:lstStyle/>
          <a:p>
            <a:pPr eaLnBrk="1" hangingPunct="1">
              <a:spcAft>
                <a:spcPct val="100000"/>
              </a:spcAft>
              <a:buClr>
                <a:srgbClr val="660066"/>
              </a:buClr>
              <a:buFontTx/>
              <a:buNone/>
            </a:pPr>
            <a:r>
              <a:rPr lang="en-US" sz="3200" b="1" i="1" dirty="0" smtClean="0">
                <a:ea typeface="ＭＳ Ｐゴシック"/>
                <a:cs typeface="ＭＳ Ｐゴシック"/>
              </a:rPr>
              <a:t>Out of date contact numbers</a:t>
            </a:r>
          </a:p>
          <a:p>
            <a:pPr eaLnBrk="1" hangingPunct="1">
              <a:buClr>
                <a:srgbClr val="660066"/>
              </a:buClr>
            </a:pPr>
            <a:r>
              <a:rPr lang="en-US" dirty="0" smtClean="0">
                <a:ea typeface="ＭＳ Ｐゴシック"/>
                <a:cs typeface="ＭＳ Ｐゴシック"/>
              </a:rPr>
              <a:t>Get contact numbers (cell, home, office, email, IM, etc.) for all the people that you would need in an emergency</a:t>
            </a:r>
          </a:p>
          <a:p>
            <a:pPr eaLnBrk="1" hangingPunct="1">
              <a:buClr>
                <a:srgbClr val="660066"/>
              </a:buClr>
            </a:pPr>
            <a:r>
              <a:rPr lang="en-US" dirty="0" smtClean="0">
                <a:ea typeface="ＭＳ Ｐゴシック"/>
                <a:cs typeface="ＭＳ Ｐゴシック"/>
              </a:rPr>
              <a:t>Periodically have them updated</a:t>
            </a:r>
          </a:p>
          <a:p>
            <a:pPr eaLnBrk="1" hangingPunct="1">
              <a:buClr>
                <a:srgbClr val="660066"/>
              </a:buClr>
              <a:buFontTx/>
              <a:buNone/>
            </a:pPr>
            <a:endParaRPr lang="en-US" dirty="0" smtClean="0">
              <a:ea typeface="ＭＳ Ｐゴシック"/>
              <a:cs typeface="ＭＳ Ｐゴシック"/>
            </a:endParaRP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pPr eaLnBrk="1" hangingPunct="1"/>
            <a:r>
              <a:rPr lang="en-US" dirty="0" smtClean="0">
                <a:ea typeface="ＭＳ Ｐゴシック"/>
                <a:cs typeface="ＭＳ Ｐゴシック"/>
              </a:rPr>
              <a:t>#8</a:t>
            </a:r>
          </a:p>
        </p:txBody>
      </p:sp>
      <p:sp>
        <p:nvSpPr>
          <p:cNvPr id="59394" name="Rectangle 3"/>
          <p:cNvSpPr>
            <a:spLocks noGrp="1" noChangeArrowheads="1"/>
          </p:cNvSpPr>
          <p:nvPr>
            <p:ph type="body" idx="1"/>
          </p:nvPr>
        </p:nvSpPr>
        <p:spPr>
          <a:xfrm>
            <a:off x="611188" y="1443038"/>
            <a:ext cx="7723187" cy="4648200"/>
          </a:xfrm>
        </p:spPr>
        <p:txBody>
          <a:bodyPr/>
          <a:lstStyle/>
          <a:p>
            <a:pPr eaLnBrk="1" hangingPunct="1">
              <a:spcAft>
                <a:spcPct val="100000"/>
              </a:spcAft>
              <a:buClr>
                <a:srgbClr val="660066"/>
              </a:buClr>
              <a:buFontTx/>
              <a:buNone/>
            </a:pPr>
            <a:r>
              <a:rPr lang="en-US" sz="3200" b="1" i="1" dirty="0" smtClean="0">
                <a:ea typeface="ＭＳ Ｐゴシック"/>
                <a:cs typeface="ＭＳ Ｐゴシック"/>
              </a:rPr>
              <a:t>Primary </a:t>
            </a:r>
            <a:r>
              <a:rPr lang="en-US" sz="3200" b="1" i="1" u="sng" dirty="0" smtClean="0">
                <a:ea typeface="ＭＳ Ｐゴシック"/>
                <a:cs typeface="ＭＳ Ｐゴシック"/>
              </a:rPr>
              <a:t>and</a:t>
            </a:r>
            <a:r>
              <a:rPr lang="en-US" sz="3200" b="1" i="1" dirty="0" smtClean="0">
                <a:ea typeface="ＭＳ Ｐゴシック"/>
                <a:cs typeface="ＭＳ Ｐゴシック"/>
              </a:rPr>
              <a:t> backup person are not available</a:t>
            </a:r>
          </a:p>
          <a:p>
            <a:pPr eaLnBrk="1" hangingPunct="1">
              <a:buClr>
                <a:srgbClr val="660066"/>
              </a:buClr>
            </a:pPr>
            <a:r>
              <a:rPr lang="en-US" dirty="0" smtClean="0">
                <a:ea typeface="ＭＳ Ｐゴシック"/>
                <a:cs typeface="ＭＳ Ｐゴシック"/>
              </a:rPr>
              <a:t>This happens frequently</a:t>
            </a:r>
          </a:p>
          <a:p>
            <a:pPr eaLnBrk="1" hangingPunct="1">
              <a:buClr>
                <a:srgbClr val="660066"/>
              </a:buClr>
            </a:pPr>
            <a:r>
              <a:rPr lang="en-US" dirty="0" smtClean="0">
                <a:ea typeface="ＭＳ Ｐゴシック"/>
                <a:cs typeface="ＭＳ Ｐゴシック"/>
              </a:rPr>
              <a:t>Try to have multiple backup contacts</a:t>
            </a:r>
          </a:p>
          <a:p>
            <a:pPr eaLnBrk="1" hangingPunct="1">
              <a:buClr>
                <a:srgbClr val="660066"/>
              </a:buClr>
            </a:pPr>
            <a:r>
              <a:rPr lang="en-US" dirty="0" smtClean="0">
                <a:ea typeface="ＭＳ Ｐゴシック"/>
                <a:cs typeface="ＭＳ Ｐゴシック"/>
              </a:rPr>
              <a:t>Think about people who are normally available</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p:txBody>
          <a:bodyPr/>
          <a:lstStyle/>
          <a:p>
            <a:pPr eaLnBrk="1" hangingPunct="1"/>
            <a:r>
              <a:rPr lang="en-US" dirty="0" smtClean="0">
                <a:ea typeface="ＭＳ Ｐゴシック"/>
                <a:cs typeface="ＭＳ Ｐゴシック"/>
              </a:rPr>
              <a:t>#7</a:t>
            </a:r>
          </a:p>
        </p:txBody>
      </p:sp>
      <p:sp>
        <p:nvSpPr>
          <p:cNvPr id="60418" name="Rectangle 3"/>
          <p:cNvSpPr>
            <a:spLocks noGrp="1" noChangeArrowheads="1"/>
          </p:cNvSpPr>
          <p:nvPr>
            <p:ph type="body" idx="1"/>
          </p:nvPr>
        </p:nvSpPr>
        <p:spPr>
          <a:xfrm>
            <a:off x="611188" y="1443038"/>
            <a:ext cx="7723187" cy="4648200"/>
          </a:xfrm>
        </p:spPr>
        <p:txBody>
          <a:bodyPr/>
          <a:lstStyle/>
          <a:p>
            <a:pPr eaLnBrk="1" hangingPunct="1">
              <a:spcAft>
                <a:spcPct val="100000"/>
              </a:spcAft>
              <a:buClr>
                <a:srgbClr val="660066"/>
              </a:buClr>
              <a:buFontTx/>
              <a:buNone/>
            </a:pPr>
            <a:r>
              <a:rPr lang="en-US" sz="3200" b="1" i="1" dirty="0" smtClean="0">
                <a:ea typeface="ＭＳ Ｐゴシック"/>
                <a:cs typeface="ＭＳ Ｐゴシック"/>
              </a:rPr>
              <a:t>Cell phones don’t always work</a:t>
            </a:r>
          </a:p>
          <a:p>
            <a:pPr eaLnBrk="1" hangingPunct="1">
              <a:buClr>
                <a:srgbClr val="660066"/>
              </a:buClr>
            </a:pPr>
            <a:r>
              <a:rPr lang="en-US" dirty="0" smtClean="0">
                <a:ea typeface="ＭＳ Ｐゴシック"/>
                <a:cs typeface="ＭＳ Ｐゴシック"/>
              </a:rPr>
              <a:t>We are becoming totally reliant upon cell phones – just try to find a pay phone</a:t>
            </a:r>
          </a:p>
          <a:p>
            <a:pPr eaLnBrk="1" hangingPunct="1">
              <a:buClr>
                <a:srgbClr val="660066"/>
              </a:buClr>
            </a:pPr>
            <a:r>
              <a:rPr lang="en-US" dirty="0" smtClean="0">
                <a:ea typeface="ＭＳ Ｐゴシック"/>
                <a:cs typeface="ＭＳ Ｐゴシック"/>
              </a:rPr>
              <a:t>Employees should keep a calling card, know how to use text (SMS) messaging, and have a satellite phone for rural assignments</a:t>
            </a: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eaLnBrk="1" hangingPunct="1"/>
            <a:r>
              <a:rPr lang="en-US" dirty="0" smtClean="0">
                <a:ea typeface="ＭＳ Ｐゴシック"/>
                <a:cs typeface="ＭＳ Ｐゴシック"/>
              </a:rPr>
              <a:t>#6</a:t>
            </a:r>
          </a:p>
        </p:txBody>
      </p:sp>
      <p:sp>
        <p:nvSpPr>
          <p:cNvPr id="61442" name="Rectangle 3"/>
          <p:cNvSpPr>
            <a:spLocks noGrp="1" noChangeArrowheads="1"/>
          </p:cNvSpPr>
          <p:nvPr>
            <p:ph type="body" idx="1"/>
          </p:nvPr>
        </p:nvSpPr>
        <p:spPr>
          <a:xfrm>
            <a:off x="611188" y="1443038"/>
            <a:ext cx="7723187" cy="4648200"/>
          </a:xfrm>
        </p:spPr>
        <p:txBody>
          <a:bodyPr/>
          <a:lstStyle/>
          <a:p>
            <a:pPr eaLnBrk="1" hangingPunct="1">
              <a:spcAft>
                <a:spcPct val="100000"/>
              </a:spcAft>
              <a:buClr>
                <a:srgbClr val="660066"/>
              </a:buClr>
              <a:buFontTx/>
              <a:buNone/>
            </a:pPr>
            <a:r>
              <a:rPr lang="en-US" sz="3200" b="1" i="1" dirty="0" smtClean="0">
                <a:ea typeface="ＭＳ Ｐゴシック"/>
                <a:cs typeface="ＭＳ Ｐゴシック"/>
              </a:rPr>
              <a:t>Third-party response resource does not know what is going on</a:t>
            </a:r>
          </a:p>
          <a:p>
            <a:pPr eaLnBrk="1" hangingPunct="1">
              <a:buClr>
                <a:srgbClr val="660066"/>
              </a:buClr>
            </a:pPr>
            <a:r>
              <a:rPr lang="en-US" dirty="0" smtClean="0">
                <a:ea typeface="ＭＳ Ｐゴシック"/>
                <a:cs typeface="ＭＳ Ｐゴシック"/>
              </a:rPr>
              <a:t>Talk to your vendors</a:t>
            </a:r>
          </a:p>
          <a:p>
            <a:pPr eaLnBrk="1" hangingPunct="1">
              <a:buClr>
                <a:srgbClr val="660066"/>
              </a:buClr>
            </a:pPr>
            <a:r>
              <a:rPr lang="en-US" dirty="0" smtClean="0">
                <a:ea typeface="ＭＳ Ｐゴシック"/>
                <a:cs typeface="ＭＳ Ｐゴシック"/>
              </a:rPr>
              <a:t>Include them in your planning; run exercises and drills</a:t>
            </a: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pPr eaLnBrk="1" hangingPunct="1"/>
            <a:r>
              <a:rPr lang="en-US" dirty="0" smtClean="0">
                <a:ea typeface="ＭＳ Ｐゴシック"/>
                <a:cs typeface="ＭＳ Ｐゴシック"/>
              </a:rPr>
              <a:t>#5</a:t>
            </a:r>
          </a:p>
        </p:txBody>
      </p:sp>
      <p:sp>
        <p:nvSpPr>
          <p:cNvPr id="62466" name="Rectangle 3"/>
          <p:cNvSpPr>
            <a:spLocks noGrp="1" noChangeArrowheads="1"/>
          </p:cNvSpPr>
          <p:nvPr>
            <p:ph type="body" idx="1"/>
          </p:nvPr>
        </p:nvSpPr>
        <p:spPr>
          <a:xfrm>
            <a:off x="611188" y="1443038"/>
            <a:ext cx="7723187" cy="4648200"/>
          </a:xfrm>
        </p:spPr>
        <p:txBody>
          <a:bodyPr/>
          <a:lstStyle/>
          <a:p>
            <a:pPr eaLnBrk="1" hangingPunct="1">
              <a:spcAft>
                <a:spcPct val="100000"/>
              </a:spcAft>
              <a:buClr>
                <a:srgbClr val="660066"/>
              </a:buClr>
              <a:buFontTx/>
              <a:buNone/>
            </a:pPr>
            <a:r>
              <a:rPr lang="en-US" sz="3200" b="1" i="1" dirty="0" smtClean="0">
                <a:ea typeface="ＭＳ Ｐゴシック"/>
                <a:cs typeface="ＭＳ Ｐゴシック"/>
              </a:rPr>
              <a:t>No response resources retained</a:t>
            </a:r>
          </a:p>
          <a:p>
            <a:pPr eaLnBrk="1" hangingPunct="1">
              <a:buClr>
                <a:srgbClr val="660066"/>
              </a:buClr>
            </a:pPr>
            <a:r>
              <a:rPr lang="en-US" dirty="0" smtClean="0">
                <a:ea typeface="ＭＳ Ｐゴシック"/>
                <a:cs typeface="ＭＳ Ｐゴシック"/>
              </a:rPr>
              <a:t>Who would you turn to in the event of a kidnapping?  What about a threat against an employee?  A medical emergency?  A car accident?  An incident while on vacation?</a:t>
            </a:r>
          </a:p>
          <a:p>
            <a:pPr eaLnBrk="1" hangingPunct="1">
              <a:buClr>
                <a:srgbClr val="660066"/>
              </a:buClr>
            </a:pPr>
            <a:r>
              <a:rPr lang="en-US" dirty="0" smtClean="0">
                <a:ea typeface="ＭＳ Ｐゴシック"/>
                <a:cs typeface="ＭＳ Ｐゴシック"/>
              </a:rPr>
              <a:t>Make a list of incident types and answer the question “Who would I turn to?”</a:t>
            </a: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dirty="0" smtClean="0">
                <a:ea typeface="ＭＳ Ｐゴシック"/>
                <a:cs typeface="ＭＳ Ｐゴシック"/>
              </a:rPr>
              <a:t>#4</a:t>
            </a:r>
          </a:p>
        </p:txBody>
      </p:sp>
      <p:sp>
        <p:nvSpPr>
          <p:cNvPr id="63490" name="Rectangle 3"/>
          <p:cNvSpPr>
            <a:spLocks noGrp="1" noChangeArrowheads="1"/>
          </p:cNvSpPr>
          <p:nvPr>
            <p:ph type="body" idx="1"/>
          </p:nvPr>
        </p:nvSpPr>
        <p:spPr>
          <a:xfrm>
            <a:off x="611188" y="1443038"/>
            <a:ext cx="7723187" cy="4648200"/>
          </a:xfrm>
        </p:spPr>
        <p:txBody>
          <a:bodyPr/>
          <a:lstStyle/>
          <a:p>
            <a:pPr eaLnBrk="1" hangingPunct="1">
              <a:spcAft>
                <a:spcPct val="100000"/>
              </a:spcAft>
              <a:buClr>
                <a:srgbClr val="660066"/>
              </a:buClr>
              <a:buFontTx/>
              <a:buNone/>
            </a:pPr>
            <a:r>
              <a:rPr lang="en-US" sz="3200" b="1" i="1" dirty="0" smtClean="0">
                <a:ea typeface="ＭＳ Ｐゴシック"/>
                <a:cs typeface="ＭＳ Ｐゴシック"/>
              </a:rPr>
              <a:t>Protocols are not maintained</a:t>
            </a:r>
          </a:p>
          <a:p>
            <a:pPr eaLnBrk="1" hangingPunct="1">
              <a:buClr>
                <a:srgbClr val="660066"/>
              </a:buClr>
            </a:pPr>
            <a:r>
              <a:rPr lang="en-US" dirty="0" smtClean="0">
                <a:ea typeface="ＭＳ Ｐゴシック"/>
                <a:cs typeface="ＭＳ Ｐゴシック"/>
              </a:rPr>
              <a:t>Companies need to periodically review their plans and protocols – at least annually</a:t>
            </a: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dirty="0" smtClean="0">
                <a:ea typeface="ＭＳ Ｐゴシック"/>
                <a:cs typeface="ＭＳ Ｐゴシック"/>
              </a:rPr>
              <a:t>#3</a:t>
            </a:r>
          </a:p>
        </p:txBody>
      </p:sp>
      <p:sp>
        <p:nvSpPr>
          <p:cNvPr id="64514" name="Rectangle 3"/>
          <p:cNvSpPr>
            <a:spLocks noGrp="1" noChangeArrowheads="1"/>
          </p:cNvSpPr>
          <p:nvPr>
            <p:ph type="body" idx="1"/>
          </p:nvPr>
        </p:nvSpPr>
        <p:spPr>
          <a:xfrm>
            <a:off x="611188" y="1443038"/>
            <a:ext cx="7723187" cy="4648200"/>
          </a:xfrm>
        </p:spPr>
        <p:txBody>
          <a:bodyPr/>
          <a:lstStyle/>
          <a:p>
            <a:pPr eaLnBrk="1" hangingPunct="1">
              <a:spcAft>
                <a:spcPct val="100000"/>
              </a:spcAft>
              <a:buClr>
                <a:srgbClr val="660066"/>
              </a:buClr>
              <a:buFontTx/>
              <a:buNone/>
            </a:pPr>
            <a:r>
              <a:rPr lang="en-US" sz="3200" b="1" i="1" dirty="0" smtClean="0">
                <a:ea typeface="ＭＳ Ｐゴシック"/>
                <a:cs typeface="ＭＳ Ｐゴシック"/>
              </a:rPr>
              <a:t>Protocol or procedure is too complex</a:t>
            </a:r>
          </a:p>
          <a:p>
            <a:pPr eaLnBrk="1" hangingPunct="1">
              <a:buClr>
                <a:srgbClr val="660066"/>
              </a:buClr>
            </a:pPr>
            <a:r>
              <a:rPr lang="en-US" dirty="0" smtClean="0">
                <a:ea typeface="ＭＳ Ｐゴシック"/>
                <a:cs typeface="ＭＳ Ｐゴシック"/>
              </a:rPr>
              <a:t>Many times the plans and procedures are far too complex; look to streamline the process</a:t>
            </a:r>
          </a:p>
          <a:p>
            <a:pPr eaLnBrk="1" hangingPunct="1">
              <a:buClr>
                <a:srgbClr val="660066"/>
              </a:buClr>
            </a:pPr>
            <a:r>
              <a:rPr lang="en-US" dirty="0" smtClean="0">
                <a:ea typeface="ＭＳ Ｐゴシック"/>
                <a:cs typeface="ＭＳ Ｐゴシック"/>
              </a:rPr>
              <a:t>In the event of an emergency, you will only have time and bandwidth for the basics</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p:txBody>
          <a:bodyPr/>
          <a:lstStyle/>
          <a:p>
            <a:pPr eaLnBrk="1" hangingPunct="1"/>
            <a:r>
              <a:rPr lang="en-US" dirty="0" smtClean="0">
                <a:ea typeface="ＭＳ Ｐゴシック"/>
                <a:cs typeface="ＭＳ Ｐゴシック"/>
              </a:rPr>
              <a:t>#2</a:t>
            </a:r>
          </a:p>
        </p:txBody>
      </p:sp>
      <p:sp>
        <p:nvSpPr>
          <p:cNvPr id="65538" name="Rectangle 3"/>
          <p:cNvSpPr>
            <a:spLocks noGrp="1" noChangeArrowheads="1"/>
          </p:cNvSpPr>
          <p:nvPr>
            <p:ph type="body" idx="1"/>
          </p:nvPr>
        </p:nvSpPr>
        <p:spPr>
          <a:xfrm>
            <a:off x="611188" y="1443038"/>
            <a:ext cx="7723187" cy="4648200"/>
          </a:xfrm>
        </p:spPr>
        <p:txBody>
          <a:bodyPr/>
          <a:lstStyle/>
          <a:p>
            <a:pPr eaLnBrk="1" hangingPunct="1">
              <a:spcAft>
                <a:spcPct val="100000"/>
              </a:spcAft>
              <a:buClr>
                <a:srgbClr val="660066"/>
              </a:buClr>
              <a:buFontTx/>
              <a:buNone/>
            </a:pPr>
            <a:r>
              <a:rPr lang="en-US" sz="3200" b="1" i="1" dirty="0" smtClean="0">
                <a:ea typeface="ＭＳ Ｐゴシック"/>
                <a:cs typeface="ＭＳ Ｐゴシック"/>
              </a:rPr>
              <a:t>Inconsistent skill level within the team</a:t>
            </a:r>
          </a:p>
          <a:p>
            <a:pPr eaLnBrk="1" hangingPunct="1">
              <a:buClr>
                <a:srgbClr val="660066"/>
              </a:buClr>
            </a:pPr>
            <a:r>
              <a:rPr lang="en-US" dirty="0" smtClean="0">
                <a:ea typeface="ＭＳ Ｐゴシック"/>
                <a:cs typeface="ＭＳ Ｐゴシック"/>
              </a:rPr>
              <a:t>Crisis and emergency management is not the core competency of most businesses</a:t>
            </a:r>
          </a:p>
          <a:p>
            <a:pPr eaLnBrk="1" hangingPunct="1">
              <a:buClr>
                <a:srgbClr val="660066"/>
              </a:buClr>
            </a:pPr>
            <a:r>
              <a:rPr lang="en-US" dirty="0" smtClean="0">
                <a:ea typeface="ＭＳ Ｐゴシック"/>
                <a:cs typeface="ＭＳ Ｐゴシック"/>
              </a:rPr>
              <a:t>Get training for the core team that will be called upon to deal with an emergency</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eaLnBrk="1" hangingPunct="1"/>
            <a:r>
              <a:rPr lang="en-US" dirty="0" smtClean="0">
                <a:ea typeface="ＭＳ Ｐゴシック"/>
                <a:cs typeface="ＭＳ Ｐゴシック"/>
              </a:rPr>
              <a:t>#1</a:t>
            </a:r>
          </a:p>
        </p:txBody>
      </p:sp>
      <p:sp>
        <p:nvSpPr>
          <p:cNvPr id="66562" name="Rectangle 3"/>
          <p:cNvSpPr>
            <a:spLocks noGrp="1" noChangeArrowheads="1"/>
          </p:cNvSpPr>
          <p:nvPr>
            <p:ph type="body" idx="1"/>
          </p:nvPr>
        </p:nvSpPr>
        <p:spPr>
          <a:xfrm>
            <a:off x="611188" y="1443038"/>
            <a:ext cx="7723187" cy="4648200"/>
          </a:xfrm>
        </p:spPr>
        <p:txBody>
          <a:bodyPr/>
          <a:lstStyle/>
          <a:p>
            <a:pPr eaLnBrk="1" hangingPunct="1">
              <a:spcAft>
                <a:spcPct val="100000"/>
              </a:spcAft>
              <a:buClr>
                <a:srgbClr val="660066"/>
              </a:buClr>
              <a:buFontTx/>
              <a:buNone/>
            </a:pPr>
            <a:r>
              <a:rPr lang="en-US" sz="3200" b="1" i="1" dirty="0" smtClean="0">
                <a:ea typeface="ＭＳ Ｐゴシック"/>
                <a:cs typeface="ＭＳ Ｐゴシック"/>
              </a:rPr>
              <a:t>Cost sensitivity delays response</a:t>
            </a:r>
          </a:p>
          <a:p>
            <a:pPr eaLnBrk="1" hangingPunct="1">
              <a:buClr>
                <a:srgbClr val="660066"/>
              </a:buClr>
            </a:pPr>
            <a:r>
              <a:rPr lang="en-US" dirty="0" smtClean="0">
                <a:ea typeface="ＭＳ Ｐゴシック"/>
                <a:cs typeface="ＭＳ Ｐゴシック"/>
              </a:rPr>
              <a:t>Deal with where the funds will come from and who will pay BEFORE the event</a:t>
            </a:r>
          </a:p>
          <a:p>
            <a:pPr eaLnBrk="1" hangingPunct="1">
              <a:buClr>
                <a:srgbClr val="660066"/>
              </a:buClr>
            </a:pPr>
            <a:r>
              <a:rPr lang="en-US" dirty="0" smtClean="0">
                <a:ea typeface="ＭＳ Ｐゴシック"/>
                <a:cs typeface="ＭＳ Ｐゴシック"/>
              </a:rPr>
              <a:t>A delay in response increases costs and can even result in loss of life</a:t>
            </a: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457200" y="381000"/>
            <a:ext cx="8229600" cy="1143000"/>
          </a:xfrm>
        </p:spPr>
        <p:txBody>
          <a:bodyPr/>
          <a:lstStyle/>
          <a:p>
            <a:pPr eaLnBrk="1" hangingPunct="1"/>
            <a:r>
              <a:rPr lang="en-US" dirty="0" smtClean="0">
                <a:ea typeface="ＭＳ Ｐゴシック"/>
                <a:cs typeface="ＭＳ Ｐゴシック"/>
              </a:rPr>
              <a:t>Reality Check</a:t>
            </a:r>
          </a:p>
        </p:txBody>
      </p:sp>
      <p:sp>
        <p:nvSpPr>
          <p:cNvPr id="22530" name="Rectangle 3"/>
          <p:cNvSpPr>
            <a:spLocks noGrp="1" noChangeArrowheads="1"/>
          </p:cNvSpPr>
          <p:nvPr>
            <p:ph idx="1"/>
          </p:nvPr>
        </p:nvSpPr>
        <p:spPr>
          <a:xfrm>
            <a:off x="425450" y="1749425"/>
            <a:ext cx="6662738" cy="679450"/>
          </a:xfrm>
        </p:spPr>
        <p:txBody>
          <a:bodyPr/>
          <a:lstStyle/>
          <a:p>
            <a:pPr eaLnBrk="1" hangingPunct="1">
              <a:spcBef>
                <a:spcPct val="0"/>
              </a:spcBef>
              <a:buClr>
                <a:srgbClr val="660066"/>
              </a:buClr>
            </a:pPr>
            <a:r>
              <a:rPr lang="en-US" dirty="0" smtClean="0">
                <a:ea typeface="ＭＳ Ｐゴシック"/>
                <a:cs typeface="ＭＳ Ｐゴシック"/>
              </a:rPr>
              <a:t>Dying in an airplane accident = 1 in 10.87 million </a:t>
            </a:r>
            <a:br>
              <a:rPr lang="en-US" dirty="0" smtClean="0">
                <a:ea typeface="ＭＳ Ｐゴシック"/>
                <a:cs typeface="ＭＳ Ｐゴシック"/>
              </a:rPr>
            </a:br>
            <a:r>
              <a:rPr lang="en-US" dirty="0" smtClean="0">
                <a:ea typeface="ＭＳ Ｐゴシック"/>
                <a:cs typeface="ＭＳ Ｐゴシック"/>
              </a:rPr>
              <a:t>(top 25 airlines)</a:t>
            </a:r>
            <a:r>
              <a:rPr lang="en-US" baseline="40000" dirty="0" smtClean="0">
                <a:ea typeface="ＭＳ Ｐゴシック"/>
                <a:cs typeface="ＭＳ Ｐゴシック"/>
              </a:rPr>
              <a:t>1</a:t>
            </a:r>
          </a:p>
        </p:txBody>
      </p:sp>
      <p:sp>
        <p:nvSpPr>
          <p:cNvPr id="22531" name="Text Box 4"/>
          <p:cNvSpPr txBox="1">
            <a:spLocks noChangeArrowheads="1"/>
          </p:cNvSpPr>
          <p:nvPr/>
        </p:nvSpPr>
        <p:spPr bwMode="auto">
          <a:xfrm>
            <a:off x="373063" y="1157288"/>
            <a:ext cx="2782887" cy="427037"/>
          </a:xfrm>
          <a:prstGeom prst="rect">
            <a:avLst/>
          </a:prstGeom>
          <a:noFill/>
          <a:ln w="9525">
            <a:noFill/>
            <a:miter lim="800000"/>
            <a:headEnd/>
            <a:tailEnd/>
          </a:ln>
        </p:spPr>
        <p:txBody>
          <a:bodyPr wrap="none">
            <a:spAutoFit/>
          </a:bodyPr>
          <a:lstStyle/>
          <a:p>
            <a:r>
              <a:rPr lang="en-US" b="1" i="1" dirty="0">
                <a:solidFill>
                  <a:schemeClr val="tx2"/>
                </a:solidFill>
              </a:rPr>
              <a:t>What are the odds?</a:t>
            </a:r>
          </a:p>
        </p:txBody>
      </p:sp>
      <p:sp>
        <p:nvSpPr>
          <p:cNvPr id="22532" name="Text Box 6"/>
          <p:cNvSpPr txBox="1">
            <a:spLocks noChangeArrowheads="1"/>
          </p:cNvSpPr>
          <p:nvPr/>
        </p:nvSpPr>
        <p:spPr bwMode="auto">
          <a:xfrm>
            <a:off x="185738" y="6016625"/>
            <a:ext cx="4983162" cy="639763"/>
          </a:xfrm>
          <a:prstGeom prst="rect">
            <a:avLst/>
          </a:prstGeom>
          <a:noFill/>
          <a:ln w="9525">
            <a:noFill/>
            <a:miter lim="800000"/>
            <a:headEnd/>
            <a:tailEnd/>
          </a:ln>
        </p:spPr>
        <p:txBody>
          <a:bodyPr wrap="none">
            <a:spAutoFit/>
          </a:bodyPr>
          <a:lstStyle/>
          <a:p>
            <a:r>
              <a:rPr lang="en-US" sz="1200" baseline="30000" dirty="0">
                <a:solidFill>
                  <a:schemeClr val="tx2"/>
                </a:solidFill>
              </a:rPr>
              <a:t>1</a:t>
            </a:r>
            <a:r>
              <a:rPr lang="en-US" sz="1200" dirty="0">
                <a:solidFill>
                  <a:schemeClr val="tx2"/>
                </a:solidFill>
              </a:rPr>
              <a:t> OAG Aviation &amp; PlaneCrashInfo.com accident database, 1985 - 2009 </a:t>
            </a:r>
          </a:p>
          <a:p>
            <a:r>
              <a:rPr lang="en-US" sz="1200" baseline="30000" dirty="0">
                <a:solidFill>
                  <a:schemeClr val="tx2"/>
                </a:solidFill>
              </a:rPr>
              <a:t>2</a:t>
            </a:r>
            <a:r>
              <a:rPr lang="en-US" sz="1200" dirty="0">
                <a:solidFill>
                  <a:schemeClr val="tx2"/>
                </a:solidFill>
              </a:rPr>
              <a:t> National Safety Council (2004) – lifetime risk</a:t>
            </a:r>
          </a:p>
          <a:p>
            <a:r>
              <a:rPr lang="en-US" sz="1200" baseline="30000" dirty="0">
                <a:solidFill>
                  <a:schemeClr val="tx2"/>
                </a:solidFill>
              </a:rPr>
              <a:t>3</a:t>
            </a:r>
            <a:r>
              <a:rPr lang="en-US" sz="1200" dirty="0">
                <a:solidFill>
                  <a:schemeClr val="tx2"/>
                </a:solidFill>
              </a:rPr>
              <a:t> National Safety Council – historical odds</a:t>
            </a:r>
          </a:p>
        </p:txBody>
      </p:sp>
      <p:sp>
        <p:nvSpPr>
          <p:cNvPr id="22534" name="Rectangle 3"/>
          <p:cNvSpPr>
            <a:spLocks noChangeArrowheads="1"/>
          </p:cNvSpPr>
          <p:nvPr/>
        </p:nvSpPr>
        <p:spPr bwMode="black">
          <a:xfrm>
            <a:off x="425450" y="2616200"/>
            <a:ext cx="6662738" cy="336550"/>
          </a:xfrm>
          <a:prstGeom prst="rect">
            <a:avLst/>
          </a:prstGeom>
          <a:noFill/>
          <a:ln w="9525">
            <a:noFill/>
            <a:miter lim="800000"/>
            <a:headEnd/>
            <a:tailEnd/>
          </a:ln>
        </p:spPr>
        <p:txBody>
          <a:bodyPr lIns="0" tIns="0" rIns="0" bIns="0"/>
          <a:lstStyle/>
          <a:p>
            <a:pPr marL="342900" indent="-342900">
              <a:lnSpc>
                <a:spcPct val="80000"/>
              </a:lnSpc>
              <a:spcBef>
                <a:spcPct val="35000"/>
              </a:spcBef>
              <a:spcAft>
                <a:spcPct val="25000"/>
              </a:spcAft>
              <a:buClr>
                <a:srgbClr val="660066"/>
              </a:buClr>
              <a:buFontTx/>
              <a:buChar char="•"/>
            </a:pPr>
            <a:r>
              <a:rPr lang="en-US" dirty="0">
                <a:solidFill>
                  <a:schemeClr val="tx2"/>
                </a:solidFill>
                <a:ea typeface="ＭＳ Ｐゴシック"/>
                <a:cs typeface="ＭＳ Ｐゴシック"/>
              </a:rPr>
              <a:t>Dying in a terrorist attack = 1 in 9.3 million</a:t>
            </a:r>
            <a:r>
              <a:rPr lang="en-US" baseline="40000" dirty="0">
                <a:solidFill>
                  <a:schemeClr val="tx2"/>
                </a:solidFill>
                <a:ea typeface="ＭＳ Ｐゴシック"/>
                <a:cs typeface="ＭＳ Ｐゴシック"/>
              </a:rPr>
              <a:t>3</a:t>
            </a:r>
          </a:p>
        </p:txBody>
      </p:sp>
      <p:sp>
        <p:nvSpPr>
          <p:cNvPr id="22535" name="Rectangle 3"/>
          <p:cNvSpPr>
            <a:spLocks noChangeArrowheads="1"/>
          </p:cNvSpPr>
          <p:nvPr/>
        </p:nvSpPr>
        <p:spPr bwMode="black">
          <a:xfrm>
            <a:off x="425450" y="3140075"/>
            <a:ext cx="6662738" cy="311150"/>
          </a:xfrm>
          <a:prstGeom prst="rect">
            <a:avLst/>
          </a:prstGeom>
          <a:noFill/>
          <a:ln w="9525">
            <a:noFill/>
            <a:miter lim="800000"/>
            <a:headEnd/>
            <a:tailEnd/>
          </a:ln>
        </p:spPr>
        <p:txBody>
          <a:bodyPr lIns="0" tIns="0" rIns="0" bIns="0"/>
          <a:lstStyle/>
          <a:p>
            <a:pPr marL="342900" indent="-342900">
              <a:lnSpc>
                <a:spcPct val="80000"/>
              </a:lnSpc>
              <a:spcBef>
                <a:spcPct val="35000"/>
              </a:spcBef>
              <a:spcAft>
                <a:spcPct val="25000"/>
              </a:spcAft>
              <a:buClr>
                <a:srgbClr val="660066"/>
              </a:buClr>
              <a:buFontTx/>
              <a:buChar char="•"/>
            </a:pPr>
            <a:r>
              <a:rPr lang="en-US" dirty="0">
                <a:solidFill>
                  <a:schemeClr val="tx2"/>
                </a:solidFill>
                <a:ea typeface="ＭＳ Ｐゴシック"/>
                <a:cs typeface="ＭＳ Ｐゴシック"/>
              </a:rPr>
              <a:t>Dying by choking on food = 1 in 4,293</a:t>
            </a:r>
            <a:r>
              <a:rPr lang="en-US" baseline="40000" dirty="0">
                <a:solidFill>
                  <a:schemeClr val="tx2"/>
                </a:solidFill>
                <a:ea typeface="ＭＳ Ｐゴシック"/>
                <a:cs typeface="ＭＳ Ｐゴシック"/>
              </a:rPr>
              <a:t>2</a:t>
            </a:r>
          </a:p>
        </p:txBody>
      </p:sp>
      <p:sp>
        <p:nvSpPr>
          <p:cNvPr id="22536" name="Rectangle 3"/>
          <p:cNvSpPr>
            <a:spLocks noChangeArrowheads="1"/>
          </p:cNvSpPr>
          <p:nvPr/>
        </p:nvSpPr>
        <p:spPr bwMode="black">
          <a:xfrm>
            <a:off x="425450" y="3638550"/>
            <a:ext cx="6662738" cy="369888"/>
          </a:xfrm>
          <a:prstGeom prst="rect">
            <a:avLst/>
          </a:prstGeom>
          <a:noFill/>
          <a:ln w="9525">
            <a:noFill/>
            <a:miter lim="800000"/>
            <a:headEnd/>
            <a:tailEnd/>
          </a:ln>
        </p:spPr>
        <p:txBody>
          <a:bodyPr lIns="0" tIns="0" rIns="0" bIns="0"/>
          <a:lstStyle/>
          <a:p>
            <a:pPr marL="342900" indent="-342900">
              <a:lnSpc>
                <a:spcPct val="80000"/>
              </a:lnSpc>
              <a:spcBef>
                <a:spcPct val="35000"/>
              </a:spcBef>
              <a:spcAft>
                <a:spcPct val="25000"/>
              </a:spcAft>
              <a:buClr>
                <a:srgbClr val="660066"/>
              </a:buClr>
              <a:buFontTx/>
              <a:buChar char="•"/>
            </a:pPr>
            <a:r>
              <a:rPr lang="en-US" dirty="0">
                <a:solidFill>
                  <a:schemeClr val="tx2"/>
                </a:solidFill>
                <a:ea typeface="ＭＳ Ｐゴシック"/>
                <a:cs typeface="ＭＳ Ｐゴシック"/>
              </a:rPr>
              <a:t>Dying from exposure to smoke or fire = 1 in 1,167</a:t>
            </a:r>
            <a:r>
              <a:rPr lang="en-US" baseline="40000" dirty="0">
                <a:solidFill>
                  <a:schemeClr val="tx2"/>
                </a:solidFill>
                <a:ea typeface="ＭＳ Ｐゴシック"/>
                <a:cs typeface="ＭＳ Ｐゴシック"/>
              </a:rPr>
              <a:t>2</a:t>
            </a:r>
          </a:p>
        </p:txBody>
      </p:sp>
      <p:sp>
        <p:nvSpPr>
          <p:cNvPr id="22537" name="Rectangle 3"/>
          <p:cNvSpPr>
            <a:spLocks noChangeArrowheads="1"/>
          </p:cNvSpPr>
          <p:nvPr/>
        </p:nvSpPr>
        <p:spPr bwMode="black">
          <a:xfrm>
            <a:off x="425450" y="4195763"/>
            <a:ext cx="6662738" cy="276225"/>
          </a:xfrm>
          <a:prstGeom prst="rect">
            <a:avLst/>
          </a:prstGeom>
          <a:noFill/>
          <a:ln w="9525">
            <a:noFill/>
            <a:miter lim="800000"/>
            <a:headEnd/>
            <a:tailEnd/>
          </a:ln>
        </p:spPr>
        <p:txBody>
          <a:bodyPr lIns="0" tIns="0" rIns="0" bIns="0"/>
          <a:lstStyle/>
          <a:p>
            <a:pPr marL="342900" indent="-342900">
              <a:lnSpc>
                <a:spcPct val="80000"/>
              </a:lnSpc>
              <a:spcBef>
                <a:spcPct val="35000"/>
              </a:spcBef>
              <a:spcAft>
                <a:spcPct val="25000"/>
              </a:spcAft>
              <a:buClr>
                <a:srgbClr val="660066"/>
              </a:buClr>
              <a:buFontTx/>
              <a:buChar char="•"/>
            </a:pPr>
            <a:r>
              <a:rPr lang="en-US" dirty="0">
                <a:solidFill>
                  <a:schemeClr val="tx2"/>
                </a:solidFill>
                <a:ea typeface="ＭＳ Ｐゴシック"/>
                <a:cs typeface="ＭＳ Ｐゴシック"/>
              </a:rPr>
              <a:t>Dying by accidental drowning = 1 in 1,140</a:t>
            </a:r>
            <a:r>
              <a:rPr lang="en-US" baseline="40000" dirty="0">
                <a:solidFill>
                  <a:schemeClr val="tx2"/>
                </a:solidFill>
                <a:ea typeface="ＭＳ Ｐゴシック"/>
                <a:cs typeface="ＭＳ Ｐゴシック"/>
              </a:rPr>
              <a:t>2</a:t>
            </a:r>
          </a:p>
        </p:txBody>
      </p:sp>
      <p:grpSp>
        <p:nvGrpSpPr>
          <p:cNvPr id="22541" name="Group 13"/>
          <p:cNvGrpSpPr>
            <a:grpSpLocks/>
          </p:cNvGrpSpPr>
          <p:nvPr/>
        </p:nvGrpSpPr>
        <p:grpSpPr bwMode="auto">
          <a:xfrm>
            <a:off x="425450" y="4206875"/>
            <a:ext cx="8088313" cy="1074738"/>
            <a:chOff x="268" y="2650"/>
            <a:chExt cx="5095" cy="677"/>
          </a:xfrm>
        </p:grpSpPr>
        <p:sp>
          <p:nvSpPr>
            <p:cNvPr id="22538" name="Rectangle 3"/>
            <p:cNvSpPr>
              <a:spLocks noChangeArrowheads="1"/>
            </p:cNvSpPr>
            <p:nvPr/>
          </p:nvSpPr>
          <p:spPr bwMode="black">
            <a:xfrm>
              <a:off x="268" y="2935"/>
              <a:ext cx="4197" cy="203"/>
            </a:xfrm>
            <a:prstGeom prst="rect">
              <a:avLst/>
            </a:prstGeom>
            <a:noFill/>
            <a:ln w="9525">
              <a:noFill/>
              <a:miter lim="800000"/>
              <a:headEnd/>
              <a:tailEnd/>
            </a:ln>
          </p:spPr>
          <p:txBody>
            <a:bodyPr lIns="0" tIns="0" rIns="0" bIns="0"/>
            <a:lstStyle/>
            <a:p>
              <a:pPr marL="342900" indent="-342900">
                <a:lnSpc>
                  <a:spcPct val="80000"/>
                </a:lnSpc>
                <a:spcBef>
                  <a:spcPct val="35000"/>
                </a:spcBef>
                <a:spcAft>
                  <a:spcPct val="25000"/>
                </a:spcAft>
                <a:buClr>
                  <a:srgbClr val="660066"/>
                </a:buClr>
                <a:buFontTx/>
                <a:buChar char="•"/>
              </a:pPr>
              <a:r>
                <a:rPr lang="en-US" dirty="0">
                  <a:solidFill>
                    <a:schemeClr val="tx2"/>
                  </a:solidFill>
                  <a:ea typeface="ＭＳ Ｐゴシック"/>
                  <a:cs typeface="ＭＳ Ｐゴシック"/>
                </a:rPr>
                <a:t>Dying in a motor vehicle accident = 1 in 84</a:t>
              </a:r>
              <a:r>
                <a:rPr lang="en-US" baseline="40000" dirty="0">
                  <a:solidFill>
                    <a:schemeClr val="tx2"/>
                  </a:solidFill>
                  <a:ea typeface="ＭＳ Ｐゴシック"/>
                  <a:cs typeface="ＭＳ Ｐゴシック"/>
                </a:rPr>
                <a:t>2</a:t>
              </a:r>
            </a:p>
          </p:txBody>
        </p:sp>
        <p:pic>
          <p:nvPicPr>
            <p:cNvPr id="22539" name="Picture 12" descr="MC900390710[1]"/>
            <p:cNvPicPr>
              <a:picLocks noChangeAspect="1" noChangeArrowheads="1"/>
            </p:cNvPicPr>
            <p:nvPr/>
          </p:nvPicPr>
          <p:blipFill>
            <a:blip r:embed="rId3" cstate="print"/>
            <a:srcRect/>
            <a:stretch>
              <a:fillRect/>
            </a:stretch>
          </p:blipFill>
          <p:spPr bwMode="auto">
            <a:xfrm>
              <a:off x="4201" y="2650"/>
              <a:ext cx="1162" cy="677"/>
            </a:xfrm>
            <a:prstGeom prst="rect">
              <a:avLst/>
            </a:prstGeom>
            <a:noFill/>
            <a:ln w="9525">
              <a:noFill/>
              <a:miter lim="800000"/>
              <a:headEnd/>
              <a:tailEnd/>
            </a:ln>
          </p:spPr>
        </p:pic>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1000" fill="hold"/>
                                        <p:tgtEl>
                                          <p:spTgt spid="22530"/>
                                        </p:tgtEl>
                                        <p:attrNameLst>
                                          <p:attrName>ppt_x</p:attrName>
                                        </p:attrNameLst>
                                      </p:cBhvr>
                                      <p:tavLst>
                                        <p:tav tm="0">
                                          <p:val>
                                            <p:strVal val="0-#ppt_w/2"/>
                                          </p:val>
                                        </p:tav>
                                        <p:tav tm="100000">
                                          <p:val>
                                            <p:strVal val="#ppt_x"/>
                                          </p:val>
                                        </p:tav>
                                      </p:tavLst>
                                    </p:anim>
                                    <p:anim calcmode="lin" valueType="num">
                                      <p:cBhvr additive="base">
                                        <p:cTn id="8" dur="10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534"/>
                                        </p:tgtEl>
                                        <p:attrNameLst>
                                          <p:attrName>style.visibility</p:attrName>
                                        </p:attrNameLst>
                                      </p:cBhvr>
                                      <p:to>
                                        <p:strVal val="visible"/>
                                      </p:to>
                                    </p:set>
                                    <p:anim calcmode="lin" valueType="num">
                                      <p:cBhvr additive="base">
                                        <p:cTn id="13" dur="1000" fill="hold"/>
                                        <p:tgtEl>
                                          <p:spTgt spid="22534"/>
                                        </p:tgtEl>
                                        <p:attrNameLst>
                                          <p:attrName>ppt_x</p:attrName>
                                        </p:attrNameLst>
                                      </p:cBhvr>
                                      <p:tavLst>
                                        <p:tav tm="0">
                                          <p:val>
                                            <p:strVal val="0-#ppt_w/2"/>
                                          </p:val>
                                        </p:tav>
                                        <p:tav tm="100000">
                                          <p:val>
                                            <p:strVal val="#ppt_x"/>
                                          </p:val>
                                        </p:tav>
                                      </p:tavLst>
                                    </p:anim>
                                    <p:anim calcmode="lin" valueType="num">
                                      <p:cBhvr additive="base">
                                        <p:cTn id="14" dur="1000" fill="hold"/>
                                        <p:tgtEl>
                                          <p:spTgt spid="225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535"/>
                                        </p:tgtEl>
                                        <p:attrNameLst>
                                          <p:attrName>style.visibility</p:attrName>
                                        </p:attrNameLst>
                                      </p:cBhvr>
                                      <p:to>
                                        <p:strVal val="visible"/>
                                      </p:to>
                                    </p:set>
                                    <p:anim calcmode="lin" valueType="num">
                                      <p:cBhvr additive="base">
                                        <p:cTn id="19" dur="1000" fill="hold"/>
                                        <p:tgtEl>
                                          <p:spTgt spid="22535"/>
                                        </p:tgtEl>
                                        <p:attrNameLst>
                                          <p:attrName>ppt_x</p:attrName>
                                        </p:attrNameLst>
                                      </p:cBhvr>
                                      <p:tavLst>
                                        <p:tav tm="0">
                                          <p:val>
                                            <p:strVal val="0-#ppt_w/2"/>
                                          </p:val>
                                        </p:tav>
                                        <p:tav tm="100000">
                                          <p:val>
                                            <p:strVal val="#ppt_x"/>
                                          </p:val>
                                        </p:tav>
                                      </p:tavLst>
                                    </p:anim>
                                    <p:anim calcmode="lin" valueType="num">
                                      <p:cBhvr additive="base">
                                        <p:cTn id="20" dur="1000" fill="hold"/>
                                        <p:tgtEl>
                                          <p:spTgt spid="2253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536"/>
                                        </p:tgtEl>
                                        <p:attrNameLst>
                                          <p:attrName>style.visibility</p:attrName>
                                        </p:attrNameLst>
                                      </p:cBhvr>
                                      <p:to>
                                        <p:strVal val="visible"/>
                                      </p:to>
                                    </p:set>
                                    <p:anim calcmode="lin" valueType="num">
                                      <p:cBhvr additive="base">
                                        <p:cTn id="25" dur="1000" fill="hold"/>
                                        <p:tgtEl>
                                          <p:spTgt spid="22536"/>
                                        </p:tgtEl>
                                        <p:attrNameLst>
                                          <p:attrName>ppt_x</p:attrName>
                                        </p:attrNameLst>
                                      </p:cBhvr>
                                      <p:tavLst>
                                        <p:tav tm="0">
                                          <p:val>
                                            <p:strVal val="0-#ppt_w/2"/>
                                          </p:val>
                                        </p:tav>
                                        <p:tav tm="100000">
                                          <p:val>
                                            <p:strVal val="#ppt_x"/>
                                          </p:val>
                                        </p:tav>
                                      </p:tavLst>
                                    </p:anim>
                                    <p:anim calcmode="lin" valueType="num">
                                      <p:cBhvr additive="base">
                                        <p:cTn id="26" dur="1000" fill="hold"/>
                                        <p:tgtEl>
                                          <p:spTgt spid="2253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2537"/>
                                        </p:tgtEl>
                                        <p:attrNameLst>
                                          <p:attrName>style.visibility</p:attrName>
                                        </p:attrNameLst>
                                      </p:cBhvr>
                                      <p:to>
                                        <p:strVal val="visible"/>
                                      </p:to>
                                    </p:set>
                                    <p:anim calcmode="lin" valueType="num">
                                      <p:cBhvr additive="base">
                                        <p:cTn id="31" dur="1000" fill="hold"/>
                                        <p:tgtEl>
                                          <p:spTgt spid="22537"/>
                                        </p:tgtEl>
                                        <p:attrNameLst>
                                          <p:attrName>ppt_x</p:attrName>
                                        </p:attrNameLst>
                                      </p:cBhvr>
                                      <p:tavLst>
                                        <p:tav tm="0">
                                          <p:val>
                                            <p:strVal val="0-#ppt_w/2"/>
                                          </p:val>
                                        </p:tav>
                                        <p:tav tm="100000">
                                          <p:val>
                                            <p:strVal val="#ppt_x"/>
                                          </p:val>
                                        </p:tav>
                                      </p:tavLst>
                                    </p:anim>
                                    <p:anim calcmode="lin" valueType="num">
                                      <p:cBhvr additive="base">
                                        <p:cTn id="32" dur="1000" fill="hold"/>
                                        <p:tgtEl>
                                          <p:spTgt spid="2253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2541"/>
                                        </p:tgtEl>
                                        <p:attrNameLst>
                                          <p:attrName>style.visibility</p:attrName>
                                        </p:attrNameLst>
                                      </p:cBhvr>
                                      <p:to>
                                        <p:strVal val="visible"/>
                                      </p:to>
                                    </p:set>
                                    <p:anim calcmode="lin" valueType="num">
                                      <p:cBhvr additive="base">
                                        <p:cTn id="37" dur="1000" fill="hold"/>
                                        <p:tgtEl>
                                          <p:spTgt spid="22541"/>
                                        </p:tgtEl>
                                        <p:attrNameLst>
                                          <p:attrName>ppt_x</p:attrName>
                                        </p:attrNameLst>
                                      </p:cBhvr>
                                      <p:tavLst>
                                        <p:tav tm="0">
                                          <p:val>
                                            <p:strVal val="0-#ppt_w/2"/>
                                          </p:val>
                                        </p:tav>
                                        <p:tav tm="100000">
                                          <p:val>
                                            <p:strVal val="#ppt_x"/>
                                          </p:val>
                                        </p:tav>
                                      </p:tavLst>
                                    </p:anim>
                                    <p:anim calcmode="lin" valueType="num">
                                      <p:cBhvr additive="base">
                                        <p:cTn id="38" dur="1000" fill="hold"/>
                                        <p:tgtEl>
                                          <p:spTgt spid="225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4" grpId="0"/>
      <p:bldP spid="22535" grpId="0"/>
      <p:bldP spid="22536" grpId="0"/>
      <p:bldP spid="225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457200" y="381000"/>
            <a:ext cx="8229600" cy="1143000"/>
          </a:xfrm>
        </p:spPr>
        <p:txBody>
          <a:bodyPr/>
          <a:lstStyle/>
          <a:p>
            <a:pPr eaLnBrk="1" hangingPunct="1"/>
            <a:r>
              <a:rPr lang="en-US" dirty="0" smtClean="0">
                <a:ea typeface="ＭＳ Ｐゴシック"/>
                <a:cs typeface="ＭＳ Ｐゴシック"/>
              </a:rPr>
              <a:t>Summary</a:t>
            </a:r>
          </a:p>
        </p:txBody>
      </p:sp>
      <p:sp>
        <p:nvSpPr>
          <p:cNvPr id="67586" name="Rectangle 3"/>
          <p:cNvSpPr>
            <a:spLocks noGrp="1" noChangeArrowheads="1"/>
          </p:cNvSpPr>
          <p:nvPr>
            <p:ph idx="1"/>
          </p:nvPr>
        </p:nvSpPr>
        <p:spPr>
          <a:xfrm>
            <a:off x="1263650" y="1958975"/>
            <a:ext cx="6629400" cy="2667000"/>
          </a:xfrm>
        </p:spPr>
        <p:txBody>
          <a:bodyPr/>
          <a:lstStyle/>
          <a:p>
            <a:pPr eaLnBrk="1" hangingPunct="1">
              <a:lnSpc>
                <a:spcPct val="90000"/>
              </a:lnSpc>
              <a:buClr>
                <a:srgbClr val="660066"/>
              </a:buClr>
            </a:pPr>
            <a:r>
              <a:rPr lang="en-US" dirty="0" smtClean="0">
                <a:ea typeface="ＭＳ Ｐゴシック"/>
                <a:cs typeface="ＭＳ Ｐゴシック"/>
              </a:rPr>
              <a:t>Identify and evaluate the risk</a:t>
            </a:r>
          </a:p>
          <a:p>
            <a:pPr eaLnBrk="1" hangingPunct="1">
              <a:lnSpc>
                <a:spcPct val="90000"/>
              </a:lnSpc>
              <a:buClr>
                <a:srgbClr val="660066"/>
              </a:buClr>
            </a:pPr>
            <a:r>
              <a:rPr lang="en-US" dirty="0" smtClean="0">
                <a:ea typeface="ＭＳ Ｐゴシック"/>
                <a:cs typeface="ＭＳ Ｐゴシック"/>
              </a:rPr>
              <a:t>Identify your resources</a:t>
            </a:r>
          </a:p>
          <a:p>
            <a:pPr eaLnBrk="1" hangingPunct="1">
              <a:lnSpc>
                <a:spcPct val="90000"/>
              </a:lnSpc>
              <a:buClr>
                <a:srgbClr val="660066"/>
              </a:buClr>
            </a:pPr>
            <a:r>
              <a:rPr lang="en-US" dirty="0" smtClean="0">
                <a:ea typeface="ＭＳ Ｐゴシック"/>
                <a:cs typeface="ＭＳ Ｐゴシック"/>
              </a:rPr>
              <a:t>Set an acceptable level of risk</a:t>
            </a:r>
          </a:p>
          <a:p>
            <a:pPr eaLnBrk="1" hangingPunct="1">
              <a:lnSpc>
                <a:spcPct val="90000"/>
              </a:lnSpc>
              <a:buClr>
                <a:srgbClr val="660066"/>
              </a:buClr>
            </a:pPr>
            <a:r>
              <a:rPr lang="en-US" dirty="0" smtClean="0">
                <a:ea typeface="ＭＳ Ｐゴシック"/>
                <a:cs typeface="ＭＳ Ｐゴシック"/>
              </a:rPr>
              <a:t>Develop a plan for mitigating the risk</a:t>
            </a:r>
          </a:p>
          <a:p>
            <a:pPr eaLnBrk="1" hangingPunct="1">
              <a:lnSpc>
                <a:spcPct val="90000"/>
              </a:lnSpc>
              <a:buClr>
                <a:srgbClr val="660066"/>
              </a:buClr>
            </a:pPr>
            <a:r>
              <a:rPr lang="en-US" dirty="0" smtClean="0">
                <a:ea typeface="ＭＳ Ｐゴシック"/>
                <a:cs typeface="ＭＳ Ｐゴシック"/>
              </a:rPr>
              <a:t>Educate and communicate the plan</a:t>
            </a:r>
          </a:p>
          <a:p>
            <a:pPr eaLnBrk="1" hangingPunct="1">
              <a:lnSpc>
                <a:spcPct val="90000"/>
              </a:lnSpc>
              <a:buClr>
                <a:srgbClr val="660066"/>
              </a:buClr>
            </a:pPr>
            <a:r>
              <a:rPr lang="en-US" dirty="0" smtClean="0">
                <a:ea typeface="ＭＳ Ｐゴシック"/>
                <a:cs typeface="ＭＳ Ｐゴシック"/>
              </a:rPr>
              <a:t>Monitor and benchmark the results</a:t>
            </a:r>
          </a:p>
        </p:txBody>
      </p:sp>
      <p:sp>
        <p:nvSpPr>
          <p:cNvPr id="67587" name="Text Box 4"/>
          <p:cNvSpPr txBox="1">
            <a:spLocks noChangeArrowheads="1"/>
          </p:cNvSpPr>
          <p:nvPr/>
        </p:nvSpPr>
        <p:spPr bwMode="auto">
          <a:xfrm>
            <a:off x="1123950" y="1163638"/>
            <a:ext cx="2871788" cy="427037"/>
          </a:xfrm>
          <a:prstGeom prst="rect">
            <a:avLst/>
          </a:prstGeom>
          <a:noFill/>
          <a:ln w="9525">
            <a:noFill/>
            <a:miter lim="800000"/>
            <a:headEnd/>
            <a:tailEnd/>
          </a:ln>
        </p:spPr>
        <p:txBody>
          <a:bodyPr wrap="none">
            <a:spAutoFit/>
          </a:bodyPr>
          <a:lstStyle/>
          <a:p>
            <a:r>
              <a:rPr lang="en-US" b="1" i="1" dirty="0">
                <a:solidFill>
                  <a:schemeClr val="tx2"/>
                </a:solidFill>
              </a:rPr>
              <a:t>Your program must:</a:t>
            </a: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457200" y="317500"/>
            <a:ext cx="8229600" cy="1143000"/>
          </a:xfrm>
        </p:spPr>
        <p:txBody>
          <a:bodyPr/>
          <a:lstStyle/>
          <a:p>
            <a:pPr eaLnBrk="1" hangingPunct="1"/>
            <a:r>
              <a:rPr lang="en-US" dirty="0" smtClean="0">
                <a:ea typeface="ＭＳ Ｐゴシック"/>
                <a:cs typeface="ＭＳ Ｐゴシック"/>
              </a:rPr>
              <a:t>Resources</a:t>
            </a:r>
          </a:p>
        </p:txBody>
      </p:sp>
      <p:sp>
        <p:nvSpPr>
          <p:cNvPr id="69634" name="Rectangle 3"/>
          <p:cNvSpPr>
            <a:spLocks noGrp="1" noChangeArrowheads="1"/>
          </p:cNvSpPr>
          <p:nvPr>
            <p:ph idx="1"/>
          </p:nvPr>
        </p:nvSpPr>
        <p:spPr>
          <a:xfrm>
            <a:off x="585788" y="1301750"/>
            <a:ext cx="8023225" cy="3721100"/>
          </a:xfrm>
        </p:spPr>
        <p:txBody>
          <a:bodyPr/>
          <a:lstStyle/>
          <a:p>
            <a:pPr eaLnBrk="1" hangingPunct="1">
              <a:lnSpc>
                <a:spcPct val="90000"/>
              </a:lnSpc>
              <a:buClr>
                <a:srgbClr val="660066"/>
              </a:buClr>
            </a:pPr>
            <a:r>
              <a:rPr lang="en-US" dirty="0" smtClean="0">
                <a:ea typeface="ＭＳ Ｐゴシック"/>
                <a:cs typeface="ＭＳ Ｐゴシック"/>
              </a:rPr>
              <a:t>Travel Risk Management Maturity Model (TRM3</a:t>
            </a:r>
            <a:r>
              <a:rPr lang="en-US" baseline="40000" dirty="0" smtClean="0">
                <a:ea typeface="ＭＳ Ｐゴシック"/>
                <a:cs typeface="ＭＳ Ｐゴシック"/>
              </a:rPr>
              <a:t>TM</a:t>
            </a:r>
            <a:r>
              <a:rPr lang="en-US" dirty="0" smtClean="0">
                <a:ea typeface="ＭＳ Ｐゴシック"/>
                <a:cs typeface="ＭＳ Ｐゴシック"/>
              </a:rPr>
              <a:t>)</a:t>
            </a:r>
            <a:endParaRPr lang="en-US" baseline="30000" dirty="0" smtClean="0">
              <a:ea typeface="ＭＳ Ｐゴシック"/>
              <a:cs typeface="ＭＳ Ｐゴシック"/>
            </a:endParaRPr>
          </a:p>
          <a:p>
            <a:pPr eaLnBrk="1" hangingPunct="1">
              <a:lnSpc>
                <a:spcPct val="90000"/>
              </a:lnSpc>
              <a:buClr>
                <a:srgbClr val="660066"/>
              </a:buClr>
            </a:pPr>
            <a:r>
              <a:rPr lang="en-US" dirty="0" smtClean="0">
                <a:ea typeface="ＭＳ Ｐゴシック"/>
                <a:cs typeface="ＭＳ Ｐゴシック"/>
              </a:rPr>
              <a:t>GBTA Foundation’s Managed Travel Index &amp; Benchmarking Tool (includes travel risk management self-assessment) – </a:t>
            </a:r>
            <a:r>
              <a:rPr lang="en-US" b="1" dirty="0" smtClean="0">
                <a:ea typeface="ＭＳ Ｐゴシック"/>
                <a:cs typeface="ＭＳ Ｐゴシック"/>
              </a:rPr>
              <a:t>now </a:t>
            </a:r>
            <a:r>
              <a:rPr lang="en-US" b="1" u="sng" dirty="0" smtClean="0">
                <a:ea typeface="ＭＳ Ｐゴシック"/>
                <a:cs typeface="ＭＳ Ｐゴシック"/>
              </a:rPr>
              <a:t>FREE</a:t>
            </a:r>
            <a:r>
              <a:rPr lang="en-US" b="1" dirty="0" smtClean="0">
                <a:ea typeface="ＭＳ Ｐゴシック"/>
                <a:cs typeface="ＭＳ Ｐゴシック"/>
              </a:rPr>
              <a:t> to GBTA members</a:t>
            </a:r>
          </a:p>
          <a:p>
            <a:pPr eaLnBrk="1" hangingPunct="1">
              <a:lnSpc>
                <a:spcPct val="90000"/>
              </a:lnSpc>
              <a:buClr>
                <a:srgbClr val="660066"/>
              </a:buClr>
            </a:pPr>
            <a:r>
              <a:rPr lang="en-US" dirty="0" smtClean="0">
                <a:ea typeface="ＭＳ Ｐゴシック"/>
                <a:cs typeface="ＭＳ Ｐゴシック"/>
              </a:rPr>
              <a:t>Certified Corporate Travel Executive (CCTE) Core Week II module</a:t>
            </a:r>
          </a:p>
          <a:p>
            <a:pPr eaLnBrk="1" hangingPunct="1">
              <a:lnSpc>
                <a:spcPct val="90000"/>
              </a:lnSpc>
              <a:buClr>
                <a:srgbClr val="660066"/>
              </a:buClr>
            </a:pPr>
            <a:r>
              <a:rPr lang="en-US" dirty="0" smtClean="0">
                <a:ea typeface="ＭＳ Ｐゴシック"/>
                <a:cs typeface="ＭＳ Ｐゴシック"/>
              </a:rPr>
              <a:t>Webinars</a:t>
            </a:r>
          </a:p>
          <a:p>
            <a:pPr eaLnBrk="1" hangingPunct="1">
              <a:lnSpc>
                <a:spcPct val="90000"/>
              </a:lnSpc>
              <a:buClr>
                <a:srgbClr val="660066"/>
              </a:buClr>
            </a:pPr>
            <a:r>
              <a:rPr lang="en-US" dirty="0" smtClean="0">
                <a:ea typeface="ＭＳ Ｐゴシック"/>
                <a:cs typeface="ＭＳ Ｐゴシック"/>
              </a:rPr>
              <a:t>Further resources being developed by GBTA’s Travel &amp; Meetings Risk Management Committee</a:t>
            </a: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457200" y="381000"/>
            <a:ext cx="8229600" cy="1143000"/>
          </a:xfrm>
        </p:spPr>
        <p:txBody>
          <a:bodyPr/>
          <a:lstStyle/>
          <a:p>
            <a:pPr eaLnBrk="1" hangingPunct="1"/>
            <a:r>
              <a:rPr lang="en-US" dirty="0" smtClean="0">
                <a:ea typeface="ＭＳ Ｐゴシック"/>
                <a:cs typeface="ＭＳ Ｐゴシック"/>
              </a:rPr>
              <a:t>Questions?</a:t>
            </a:r>
          </a:p>
        </p:txBody>
      </p:sp>
      <p:pic>
        <p:nvPicPr>
          <p:cNvPr id="71682" name="Picture 2" descr="http://www.bcps.org/offices/lis/models/shapeofacity/images/question%20mark.jpg"/>
          <p:cNvPicPr>
            <a:picLocks noChangeAspect="1" noChangeArrowheads="1"/>
          </p:cNvPicPr>
          <p:nvPr/>
        </p:nvPicPr>
        <p:blipFill>
          <a:blip r:embed="rId3" cstate="print"/>
          <a:srcRect/>
          <a:stretch>
            <a:fillRect/>
          </a:stretch>
        </p:blipFill>
        <p:spPr bwMode="auto">
          <a:xfrm>
            <a:off x="2989263" y="1677988"/>
            <a:ext cx="3333750" cy="33337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457200" y="381000"/>
            <a:ext cx="8229600" cy="1143000"/>
          </a:xfrm>
        </p:spPr>
        <p:txBody>
          <a:bodyPr/>
          <a:lstStyle/>
          <a:p>
            <a:pPr eaLnBrk="1" hangingPunct="1"/>
            <a:r>
              <a:rPr lang="en-US" dirty="0" smtClean="0">
                <a:ea typeface="ＭＳ Ｐゴシック"/>
                <a:cs typeface="ＭＳ Ｐゴシック"/>
              </a:rPr>
              <a:t>Reality Check</a:t>
            </a:r>
          </a:p>
        </p:txBody>
      </p:sp>
      <p:sp>
        <p:nvSpPr>
          <p:cNvPr id="75779" name="Rectangle 3"/>
          <p:cNvSpPr>
            <a:spLocks noGrp="1" noChangeArrowheads="1"/>
          </p:cNvSpPr>
          <p:nvPr>
            <p:ph idx="4294967295"/>
          </p:nvPr>
        </p:nvSpPr>
        <p:spPr>
          <a:xfrm>
            <a:off x="841375" y="2093913"/>
            <a:ext cx="7505700" cy="679450"/>
          </a:xfrm>
        </p:spPr>
        <p:txBody>
          <a:bodyPr/>
          <a:lstStyle/>
          <a:p>
            <a:pPr eaLnBrk="1" hangingPunct="1">
              <a:spcBef>
                <a:spcPct val="0"/>
              </a:spcBef>
              <a:buClr>
                <a:srgbClr val="660066"/>
              </a:buClr>
            </a:pPr>
            <a:r>
              <a:rPr lang="en-US" dirty="0" smtClean="0">
                <a:ea typeface="ＭＳ Ｐゴシック"/>
                <a:cs typeface="ＭＳ Ｐゴシック"/>
              </a:rPr>
              <a:t>65% of international travelers report a health problem during their trip</a:t>
            </a:r>
            <a:endParaRPr lang="en-US" baseline="40000" dirty="0" smtClean="0">
              <a:ea typeface="ＭＳ Ｐゴシック"/>
              <a:cs typeface="ＭＳ Ｐゴシック"/>
            </a:endParaRPr>
          </a:p>
        </p:txBody>
      </p:sp>
      <p:sp>
        <p:nvSpPr>
          <p:cNvPr id="24579" name="Text Box 4"/>
          <p:cNvSpPr txBox="1">
            <a:spLocks noChangeArrowheads="1"/>
          </p:cNvSpPr>
          <p:nvPr/>
        </p:nvSpPr>
        <p:spPr bwMode="auto">
          <a:xfrm>
            <a:off x="628650" y="1246188"/>
            <a:ext cx="2782888" cy="427037"/>
          </a:xfrm>
          <a:prstGeom prst="rect">
            <a:avLst/>
          </a:prstGeom>
          <a:noFill/>
          <a:ln w="9525">
            <a:noFill/>
            <a:miter lim="800000"/>
            <a:headEnd/>
            <a:tailEnd/>
          </a:ln>
        </p:spPr>
        <p:txBody>
          <a:bodyPr wrap="none">
            <a:spAutoFit/>
          </a:bodyPr>
          <a:lstStyle/>
          <a:p>
            <a:r>
              <a:rPr lang="en-US" b="1" i="1" dirty="0">
                <a:solidFill>
                  <a:schemeClr val="tx2"/>
                </a:solidFill>
              </a:rPr>
              <a:t>What are the odds?</a:t>
            </a:r>
          </a:p>
        </p:txBody>
      </p:sp>
      <p:sp>
        <p:nvSpPr>
          <p:cNvPr id="75782" name="Rectangle 3"/>
          <p:cNvSpPr>
            <a:spLocks noChangeArrowheads="1"/>
          </p:cNvSpPr>
          <p:nvPr/>
        </p:nvSpPr>
        <p:spPr bwMode="black">
          <a:xfrm>
            <a:off x="841375" y="3090863"/>
            <a:ext cx="7018338" cy="336550"/>
          </a:xfrm>
          <a:prstGeom prst="rect">
            <a:avLst/>
          </a:prstGeom>
          <a:noFill/>
          <a:ln w="9525">
            <a:noFill/>
            <a:miter lim="800000"/>
            <a:headEnd/>
            <a:tailEnd/>
          </a:ln>
        </p:spPr>
        <p:txBody>
          <a:bodyPr lIns="0" tIns="0" rIns="0" bIns="0"/>
          <a:lstStyle/>
          <a:p>
            <a:pPr marL="342900" indent="-342900">
              <a:lnSpc>
                <a:spcPct val="80000"/>
              </a:lnSpc>
              <a:spcBef>
                <a:spcPct val="35000"/>
              </a:spcBef>
              <a:spcAft>
                <a:spcPct val="25000"/>
              </a:spcAft>
              <a:buClr>
                <a:srgbClr val="660066"/>
              </a:buClr>
              <a:buFontTx/>
              <a:buChar char="•"/>
            </a:pPr>
            <a:r>
              <a:rPr lang="en-US" dirty="0">
                <a:solidFill>
                  <a:schemeClr val="tx2"/>
                </a:solidFill>
                <a:ea typeface="ＭＳ Ｐゴシック"/>
                <a:cs typeface="ＭＳ Ｐゴシック"/>
              </a:rPr>
              <a:t>Of these, 8% will seek medical care while traveling or immediately upon return</a:t>
            </a:r>
            <a:endParaRPr lang="en-US" baseline="40000" dirty="0">
              <a:solidFill>
                <a:schemeClr val="tx2"/>
              </a:solidFill>
              <a:ea typeface="ＭＳ Ｐゴシック"/>
              <a:cs typeface="ＭＳ Ｐゴシック"/>
            </a:endParaRPr>
          </a:p>
        </p:txBody>
      </p:sp>
      <p:pic>
        <p:nvPicPr>
          <p:cNvPr id="24581" name="Picture 12" descr="MC900390944[1]"/>
          <p:cNvPicPr>
            <a:picLocks noChangeAspect="1" noChangeArrowheads="1"/>
          </p:cNvPicPr>
          <p:nvPr/>
        </p:nvPicPr>
        <p:blipFill>
          <a:blip r:embed="rId3" cstate="print"/>
          <a:srcRect/>
          <a:stretch>
            <a:fillRect/>
          </a:stretch>
        </p:blipFill>
        <p:spPr bwMode="auto">
          <a:xfrm>
            <a:off x="1535113" y="3976688"/>
            <a:ext cx="1514475" cy="17764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5779"/>
                                        </p:tgtEl>
                                        <p:attrNameLst>
                                          <p:attrName>style.visibility</p:attrName>
                                        </p:attrNameLst>
                                      </p:cBhvr>
                                      <p:to>
                                        <p:strVal val="visible"/>
                                      </p:to>
                                    </p:set>
                                    <p:anim calcmode="lin" valueType="num">
                                      <p:cBhvr additive="base">
                                        <p:cTn id="7" dur="1000" fill="hold"/>
                                        <p:tgtEl>
                                          <p:spTgt spid="75779"/>
                                        </p:tgtEl>
                                        <p:attrNameLst>
                                          <p:attrName>ppt_x</p:attrName>
                                        </p:attrNameLst>
                                      </p:cBhvr>
                                      <p:tavLst>
                                        <p:tav tm="0">
                                          <p:val>
                                            <p:strVal val="0-#ppt_w/2"/>
                                          </p:val>
                                        </p:tav>
                                        <p:tav tm="100000">
                                          <p:val>
                                            <p:strVal val="#ppt_x"/>
                                          </p:val>
                                        </p:tav>
                                      </p:tavLst>
                                    </p:anim>
                                    <p:anim calcmode="lin" valueType="num">
                                      <p:cBhvr additive="base">
                                        <p:cTn id="8" dur="1000" fill="hold"/>
                                        <p:tgtEl>
                                          <p:spTgt spid="7577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5782"/>
                                        </p:tgtEl>
                                        <p:attrNameLst>
                                          <p:attrName>style.visibility</p:attrName>
                                        </p:attrNameLst>
                                      </p:cBhvr>
                                      <p:to>
                                        <p:strVal val="visible"/>
                                      </p:to>
                                    </p:set>
                                    <p:anim calcmode="lin" valueType="num">
                                      <p:cBhvr additive="base">
                                        <p:cTn id="13" dur="1000" fill="hold"/>
                                        <p:tgtEl>
                                          <p:spTgt spid="75782"/>
                                        </p:tgtEl>
                                        <p:attrNameLst>
                                          <p:attrName>ppt_x</p:attrName>
                                        </p:attrNameLst>
                                      </p:cBhvr>
                                      <p:tavLst>
                                        <p:tav tm="0">
                                          <p:val>
                                            <p:strVal val="0-#ppt_w/2"/>
                                          </p:val>
                                        </p:tav>
                                        <p:tav tm="100000">
                                          <p:val>
                                            <p:strVal val="#ppt_x"/>
                                          </p:val>
                                        </p:tav>
                                      </p:tavLst>
                                    </p:anim>
                                    <p:anim calcmode="lin" valueType="num">
                                      <p:cBhvr additive="base">
                                        <p:cTn id="14" dur="1000" fill="hold"/>
                                        <p:tgtEl>
                                          <p:spTgt spid="757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p:bldP spid="757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381000"/>
            <a:ext cx="8229600" cy="1143000"/>
          </a:xfrm>
        </p:spPr>
        <p:txBody>
          <a:bodyPr/>
          <a:lstStyle/>
          <a:p>
            <a:pPr eaLnBrk="1" hangingPunct="1"/>
            <a:r>
              <a:rPr lang="en-US" dirty="0" smtClean="0">
                <a:ea typeface="ＭＳ Ｐゴシック"/>
                <a:cs typeface="ＭＳ Ｐゴシック"/>
              </a:rPr>
              <a:t>Risk Types</a:t>
            </a:r>
          </a:p>
        </p:txBody>
      </p:sp>
      <p:sp>
        <p:nvSpPr>
          <p:cNvPr id="26626" name="Rectangle 3"/>
          <p:cNvSpPr>
            <a:spLocks noGrp="1" noChangeArrowheads="1"/>
          </p:cNvSpPr>
          <p:nvPr>
            <p:ph idx="1"/>
          </p:nvPr>
        </p:nvSpPr>
        <p:spPr>
          <a:xfrm>
            <a:off x="1176338" y="1500188"/>
            <a:ext cx="5410200" cy="3154362"/>
          </a:xfrm>
        </p:spPr>
        <p:txBody>
          <a:bodyPr/>
          <a:lstStyle/>
          <a:p>
            <a:pPr eaLnBrk="1" hangingPunct="1">
              <a:spcBef>
                <a:spcPct val="0"/>
              </a:spcBef>
              <a:buClr>
                <a:srgbClr val="660066"/>
              </a:buClr>
            </a:pPr>
            <a:r>
              <a:rPr lang="en-US" dirty="0" smtClean="0">
                <a:ea typeface="ＭＳ Ｐゴシック"/>
                <a:cs typeface="ＭＳ Ｐゴシック"/>
              </a:rPr>
              <a:t>Risk to personnel</a:t>
            </a:r>
          </a:p>
          <a:p>
            <a:pPr eaLnBrk="1" hangingPunct="1">
              <a:buClr>
                <a:srgbClr val="660066"/>
              </a:buClr>
            </a:pPr>
            <a:r>
              <a:rPr lang="en-US" dirty="0" smtClean="0">
                <a:ea typeface="ＭＳ Ｐゴシック"/>
                <a:cs typeface="ＭＳ Ｐゴシック"/>
              </a:rPr>
              <a:t>Risk to operations/productivity</a:t>
            </a:r>
          </a:p>
          <a:p>
            <a:pPr eaLnBrk="1" hangingPunct="1">
              <a:buClr>
                <a:srgbClr val="660066"/>
              </a:buClr>
            </a:pPr>
            <a:r>
              <a:rPr lang="en-US" dirty="0" smtClean="0">
                <a:ea typeface="ＭＳ Ｐゴシック"/>
                <a:cs typeface="ＭＳ Ｐゴシック"/>
              </a:rPr>
              <a:t>Risk to data/equipment</a:t>
            </a:r>
          </a:p>
          <a:p>
            <a:pPr eaLnBrk="1" hangingPunct="1">
              <a:buClr>
                <a:srgbClr val="660066"/>
              </a:buClr>
            </a:pPr>
            <a:r>
              <a:rPr lang="en-US" dirty="0" smtClean="0">
                <a:ea typeface="ＭＳ Ｐゴシック"/>
                <a:cs typeface="ＭＳ Ｐゴシック"/>
              </a:rPr>
              <a:t>Financial/legal risk</a:t>
            </a:r>
          </a:p>
          <a:p>
            <a:pPr eaLnBrk="1" hangingPunct="1">
              <a:buClr>
                <a:srgbClr val="660066"/>
              </a:buClr>
            </a:pPr>
            <a:r>
              <a:rPr lang="en-US" dirty="0" smtClean="0">
                <a:ea typeface="ＭＳ Ｐゴシック"/>
                <a:cs typeface="ＭＳ Ｐゴシック"/>
              </a:rPr>
              <a:t>Risk to reputation</a:t>
            </a: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457200" y="361950"/>
            <a:ext cx="8229600" cy="1143000"/>
          </a:xfrm>
        </p:spPr>
        <p:txBody>
          <a:bodyPr/>
          <a:lstStyle/>
          <a:p>
            <a:pPr eaLnBrk="1" hangingPunct="1"/>
            <a:r>
              <a:rPr lang="en-US" dirty="0" smtClean="0">
                <a:ea typeface="ＭＳ Ｐゴシック"/>
                <a:cs typeface="ＭＳ Ｐゴシック"/>
              </a:rPr>
              <a:t>Disruptions Impact the Entire Enterprise</a:t>
            </a:r>
          </a:p>
        </p:txBody>
      </p:sp>
      <p:pic>
        <p:nvPicPr>
          <p:cNvPr id="28674" name="Picture 3"/>
          <p:cNvPicPr>
            <a:picLocks noChangeAspect="1" noChangeArrowheads="1"/>
          </p:cNvPicPr>
          <p:nvPr/>
        </p:nvPicPr>
        <p:blipFill>
          <a:blip r:embed="rId3" cstate="print"/>
          <a:srcRect/>
          <a:stretch>
            <a:fillRect/>
          </a:stretch>
        </p:blipFill>
        <p:spPr bwMode="auto">
          <a:xfrm>
            <a:off x="4546600" y="1222375"/>
            <a:ext cx="4405313" cy="3879850"/>
          </a:xfrm>
          <a:prstGeom prst="rect">
            <a:avLst/>
          </a:prstGeom>
          <a:noFill/>
          <a:ln w="9525">
            <a:noFill/>
            <a:miter lim="800000"/>
            <a:headEnd/>
            <a:tailEnd/>
          </a:ln>
        </p:spPr>
      </p:pic>
      <p:sp>
        <p:nvSpPr>
          <p:cNvPr id="28675" name="Text Box 4"/>
          <p:cNvSpPr txBox="1">
            <a:spLocks noChangeArrowheads="1"/>
          </p:cNvSpPr>
          <p:nvPr/>
        </p:nvSpPr>
        <p:spPr bwMode="auto">
          <a:xfrm>
            <a:off x="400050" y="1836738"/>
            <a:ext cx="4192588" cy="2743200"/>
          </a:xfrm>
          <a:prstGeom prst="rect">
            <a:avLst/>
          </a:prstGeom>
          <a:noFill/>
          <a:ln w="9525">
            <a:noFill/>
            <a:miter lim="800000"/>
            <a:headEnd/>
            <a:tailEnd/>
          </a:ln>
        </p:spPr>
        <p:txBody>
          <a:bodyPr>
            <a:spAutoFit/>
          </a:bodyPr>
          <a:lstStyle/>
          <a:p>
            <a:pPr marL="233363" indent="-233363">
              <a:lnSpc>
                <a:spcPct val="90000"/>
              </a:lnSpc>
              <a:spcBef>
                <a:spcPct val="50000"/>
              </a:spcBef>
              <a:buClr>
                <a:srgbClr val="660066"/>
              </a:buClr>
            </a:pPr>
            <a:r>
              <a:rPr lang="en-US" altLang="zh-CN" b="1" i="1" dirty="0">
                <a:solidFill>
                  <a:schemeClr val="tx2"/>
                </a:solidFill>
                <a:ea typeface="SimSun"/>
                <a:cs typeface="SimSun"/>
              </a:rPr>
              <a:t>Driving cost:</a:t>
            </a:r>
          </a:p>
          <a:p>
            <a:pPr marL="233363" indent="-233363">
              <a:lnSpc>
                <a:spcPct val="90000"/>
              </a:lnSpc>
              <a:spcBef>
                <a:spcPct val="50000"/>
              </a:spcBef>
              <a:buClr>
                <a:srgbClr val="660066"/>
              </a:buClr>
              <a:buFont typeface="Arial" charset="0"/>
              <a:buChar char="•"/>
            </a:pPr>
            <a:r>
              <a:rPr lang="en-US" altLang="zh-CN" dirty="0">
                <a:solidFill>
                  <a:schemeClr val="tx2"/>
                </a:solidFill>
                <a:ea typeface="SimSun"/>
                <a:cs typeface="SimSun"/>
              </a:rPr>
              <a:t>Lost revenue </a:t>
            </a:r>
          </a:p>
          <a:p>
            <a:pPr marL="233363" indent="-233363">
              <a:lnSpc>
                <a:spcPct val="90000"/>
              </a:lnSpc>
              <a:spcBef>
                <a:spcPct val="50000"/>
              </a:spcBef>
              <a:buClr>
                <a:srgbClr val="660066"/>
              </a:buClr>
              <a:buFont typeface="Arial" charset="0"/>
              <a:buChar char="•"/>
            </a:pPr>
            <a:r>
              <a:rPr lang="en-US" altLang="zh-CN" dirty="0">
                <a:solidFill>
                  <a:schemeClr val="tx2"/>
                </a:solidFill>
                <a:ea typeface="SimSun"/>
                <a:cs typeface="SimSun"/>
              </a:rPr>
              <a:t>Mitigation</a:t>
            </a:r>
          </a:p>
          <a:p>
            <a:pPr marL="233363" indent="-233363">
              <a:lnSpc>
                <a:spcPct val="90000"/>
              </a:lnSpc>
              <a:spcBef>
                <a:spcPct val="50000"/>
              </a:spcBef>
              <a:buClr>
                <a:srgbClr val="660066"/>
              </a:buClr>
              <a:buFont typeface="Arial" charset="0"/>
              <a:buChar char="•"/>
            </a:pPr>
            <a:r>
              <a:rPr lang="en-US" altLang="zh-CN" dirty="0">
                <a:solidFill>
                  <a:schemeClr val="tx2"/>
                </a:solidFill>
                <a:ea typeface="SimSun"/>
                <a:cs typeface="SimSun"/>
              </a:rPr>
              <a:t>Liability</a:t>
            </a:r>
          </a:p>
          <a:p>
            <a:pPr marL="233363" indent="-233363">
              <a:lnSpc>
                <a:spcPct val="90000"/>
              </a:lnSpc>
              <a:spcBef>
                <a:spcPct val="50000"/>
              </a:spcBef>
              <a:buClr>
                <a:srgbClr val="660066"/>
              </a:buClr>
              <a:buFont typeface="Arial" charset="0"/>
              <a:buChar char="•"/>
            </a:pPr>
            <a:r>
              <a:rPr lang="en-US" altLang="zh-CN" dirty="0">
                <a:solidFill>
                  <a:schemeClr val="tx2"/>
                </a:solidFill>
                <a:ea typeface="SimSun"/>
                <a:cs typeface="SimSun"/>
              </a:rPr>
              <a:t>Response/recovery</a:t>
            </a:r>
          </a:p>
          <a:p>
            <a:pPr marL="233363" indent="-233363">
              <a:lnSpc>
                <a:spcPct val="90000"/>
              </a:lnSpc>
              <a:spcBef>
                <a:spcPct val="50000"/>
              </a:spcBef>
              <a:buClr>
                <a:srgbClr val="660066"/>
              </a:buClr>
              <a:buFont typeface="Arial" charset="0"/>
              <a:buChar char="•"/>
            </a:pPr>
            <a:r>
              <a:rPr lang="en-US" altLang="zh-CN" dirty="0">
                <a:solidFill>
                  <a:schemeClr val="tx2"/>
                </a:solidFill>
                <a:ea typeface="SimSun"/>
                <a:cs typeface="SimSun"/>
              </a:rPr>
              <a:t>Control and compliance</a:t>
            </a:r>
          </a:p>
        </p:txBody>
      </p:sp>
      <p:sp>
        <p:nvSpPr>
          <p:cNvPr id="28676" name="AutoShape 5"/>
          <p:cNvSpPr>
            <a:spLocks noChangeArrowheads="1"/>
          </p:cNvSpPr>
          <p:nvPr/>
        </p:nvSpPr>
        <p:spPr bwMode="auto">
          <a:xfrm>
            <a:off x="2903538" y="2682875"/>
            <a:ext cx="1108075" cy="420688"/>
          </a:xfrm>
          <a:prstGeom prst="rightArrow">
            <a:avLst>
              <a:gd name="adj1" fmla="val 50000"/>
              <a:gd name="adj2" fmla="val 65849"/>
            </a:avLst>
          </a:prstGeom>
          <a:gradFill rotWithShape="0">
            <a:gsLst>
              <a:gs pos="0">
                <a:srgbClr val="56789E"/>
              </a:gs>
              <a:gs pos="100000">
                <a:srgbClr val="283849"/>
              </a:gs>
            </a:gsLst>
            <a:lin ang="0" scaled="1"/>
          </a:gradFill>
          <a:ln w="9525">
            <a:noFill/>
            <a:miter lim="800000"/>
            <a:headEnd/>
            <a:tailEnd/>
          </a:ln>
        </p:spPr>
        <p:txBody>
          <a:bodyPr wrap="none" anchor="ctr"/>
          <a:lstStyle/>
          <a:p>
            <a:pPr algn="ctr">
              <a:lnSpc>
                <a:spcPct val="90000"/>
              </a:lnSpc>
              <a:spcBef>
                <a:spcPct val="20000"/>
              </a:spcBef>
            </a:pPr>
            <a:r>
              <a:rPr lang="zh-CN" altLang="en-US" sz="2400" baseline="-25000">
                <a:solidFill>
                  <a:srgbClr val="426A8C"/>
                </a:solidFill>
                <a:ea typeface="SimSun"/>
                <a:cs typeface="SimSun"/>
              </a:rPr>
              <a:t> </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1" name="Group 10"/>
          <p:cNvGrpSpPr>
            <a:grpSpLocks/>
          </p:cNvGrpSpPr>
          <p:nvPr/>
        </p:nvGrpSpPr>
        <p:grpSpPr bwMode="auto">
          <a:xfrm>
            <a:off x="577850" y="1716088"/>
            <a:ext cx="6477000" cy="3771900"/>
            <a:chOff x="768" y="1152"/>
            <a:chExt cx="4080" cy="2376"/>
          </a:xfrm>
        </p:grpSpPr>
        <p:pic>
          <p:nvPicPr>
            <p:cNvPr id="30724" name="Picture 1027" descr="mitigation2"/>
            <p:cNvPicPr>
              <a:picLocks noChangeAspect="1" noChangeArrowheads="1"/>
            </p:cNvPicPr>
            <p:nvPr/>
          </p:nvPicPr>
          <p:blipFill>
            <a:blip r:embed="rId3" cstate="print"/>
            <a:srcRect/>
            <a:stretch>
              <a:fillRect/>
            </a:stretch>
          </p:blipFill>
          <p:spPr bwMode="auto">
            <a:xfrm>
              <a:off x="768" y="1152"/>
              <a:ext cx="4080" cy="2376"/>
            </a:xfrm>
            <a:prstGeom prst="rect">
              <a:avLst/>
            </a:prstGeom>
            <a:noFill/>
            <a:ln w="9525">
              <a:noFill/>
              <a:miter lim="800000"/>
              <a:headEnd/>
              <a:tailEnd/>
            </a:ln>
          </p:spPr>
        </p:pic>
        <p:grpSp>
          <p:nvGrpSpPr>
            <p:cNvPr id="30725" name="Group 9"/>
            <p:cNvGrpSpPr>
              <a:grpSpLocks/>
            </p:cNvGrpSpPr>
            <p:nvPr/>
          </p:nvGrpSpPr>
          <p:grpSpPr bwMode="auto">
            <a:xfrm>
              <a:off x="1392" y="2928"/>
              <a:ext cx="1296" cy="576"/>
              <a:chOff x="384" y="2736"/>
              <a:chExt cx="1296" cy="576"/>
            </a:xfrm>
          </p:grpSpPr>
          <p:sp>
            <p:nvSpPr>
              <p:cNvPr id="30726" name="Rectangle 1029"/>
              <p:cNvSpPr>
                <a:spLocks noChangeArrowheads="1"/>
              </p:cNvSpPr>
              <p:nvPr/>
            </p:nvSpPr>
            <p:spPr bwMode="auto">
              <a:xfrm>
                <a:off x="432" y="2736"/>
                <a:ext cx="1200" cy="576"/>
              </a:xfrm>
              <a:prstGeom prst="rect">
                <a:avLst/>
              </a:prstGeom>
              <a:solidFill>
                <a:srgbClr val="426A8C"/>
              </a:solidFill>
              <a:ln w="25400">
                <a:solidFill>
                  <a:schemeClr val="accent1"/>
                </a:solidFill>
                <a:miter lim="800000"/>
                <a:headEnd/>
                <a:tailEnd/>
              </a:ln>
            </p:spPr>
            <p:txBody>
              <a:bodyPr wrap="none" anchor="ctr"/>
              <a:lstStyle/>
              <a:p>
                <a:pPr>
                  <a:lnSpc>
                    <a:spcPct val="90000"/>
                  </a:lnSpc>
                  <a:spcBef>
                    <a:spcPct val="20000"/>
                  </a:spcBef>
                </a:pPr>
                <a:endParaRPr lang="en-US" sz="2400" dirty="0">
                  <a:solidFill>
                    <a:srgbClr val="426A8C"/>
                  </a:solidFill>
                </a:endParaRPr>
              </a:p>
            </p:txBody>
          </p:sp>
          <p:sp>
            <p:nvSpPr>
              <p:cNvPr id="30727" name="Text Box 1030"/>
              <p:cNvSpPr txBox="1">
                <a:spLocks noChangeArrowheads="1"/>
              </p:cNvSpPr>
              <p:nvPr/>
            </p:nvSpPr>
            <p:spPr bwMode="auto">
              <a:xfrm>
                <a:off x="384" y="2928"/>
                <a:ext cx="1296" cy="192"/>
              </a:xfrm>
              <a:prstGeom prst="rect">
                <a:avLst/>
              </a:prstGeom>
              <a:noFill/>
              <a:ln w="9525">
                <a:noFill/>
                <a:miter lim="800000"/>
                <a:headEnd/>
                <a:tailEnd/>
              </a:ln>
            </p:spPr>
            <p:txBody>
              <a:bodyPr>
                <a:spAutoFit/>
              </a:bodyPr>
              <a:lstStyle/>
              <a:p>
                <a:pPr algn="ctr">
                  <a:spcBef>
                    <a:spcPct val="50000"/>
                  </a:spcBef>
                  <a:buFont typeface="Wingdings" pitchFamily="2" charset="2"/>
                  <a:buNone/>
                </a:pPr>
                <a:r>
                  <a:rPr lang="en-US" sz="1400" b="1" dirty="0">
                    <a:solidFill>
                      <a:schemeClr val="bg1"/>
                    </a:solidFill>
                  </a:rPr>
                  <a:t>“Optimal response”</a:t>
                </a:r>
              </a:p>
            </p:txBody>
          </p:sp>
        </p:grpSp>
      </p:grpSp>
      <p:sp>
        <p:nvSpPr>
          <p:cNvPr id="30722" name="Rectangle 2"/>
          <p:cNvSpPr>
            <a:spLocks noGrp="1" noChangeArrowheads="1"/>
          </p:cNvSpPr>
          <p:nvPr>
            <p:ph type="title"/>
          </p:nvPr>
        </p:nvSpPr>
        <p:spPr>
          <a:xfrm>
            <a:off x="457200" y="381000"/>
            <a:ext cx="8229600" cy="1143000"/>
          </a:xfrm>
        </p:spPr>
        <p:txBody>
          <a:bodyPr/>
          <a:lstStyle/>
          <a:p>
            <a:pPr eaLnBrk="1" hangingPunct="1"/>
            <a:r>
              <a:rPr lang="en-US" dirty="0" smtClean="0">
                <a:ea typeface="ＭＳ Ｐゴシック"/>
                <a:cs typeface="ＭＳ Ｐゴシック"/>
              </a:rPr>
              <a:t>Optimizing Response Time</a:t>
            </a:r>
          </a:p>
        </p:txBody>
      </p:sp>
      <p:sp>
        <p:nvSpPr>
          <p:cNvPr id="30723" name="Text Box 11"/>
          <p:cNvSpPr txBox="1">
            <a:spLocks noChangeArrowheads="1"/>
          </p:cNvSpPr>
          <p:nvPr/>
        </p:nvSpPr>
        <p:spPr bwMode="auto">
          <a:xfrm>
            <a:off x="401638" y="1111250"/>
            <a:ext cx="5643562" cy="427038"/>
          </a:xfrm>
          <a:prstGeom prst="rect">
            <a:avLst/>
          </a:prstGeom>
          <a:noFill/>
          <a:ln w="9525">
            <a:noFill/>
            <a:miter lim="800000"/>
            <a:headEnd/>
            <a:tailEnd/>
          </a:ln>
        </p:spPr>
        <p:txBody>
          <a:bodyPr>
            <a:spAutoFit/>
          </a:bodyPr>
          <a:lstStyle/>
          <a:p>
            <a:r>
              <a:rPr lang="en-US" b="1" i="1" dirty="0">
                <a:solidFill>
                  <a:schemeClr val="tx2"/>
                </a:solidFill>
              </a:rPr>
              <a:t>Reduced risk &amp; cost = competitiveness</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381000"/>
            <a:ext cx="8229600" cy="1143000"/>
          </a:xfrm>
        </p:spPr>
        <p:txBody>
          <a:bodyPr/>
          <a:lstStyle/>
          <a:p>
            <a:pPr eaLnBrk="1" hangingPunct="1"/>
            <a:r>
              <a:rPr lang="en-US" dirty="0" smtClean="0">
                <a:ea typeface="ＭＳ Ｐゴシック"/>
                <a:cs typeface="ＭＳ Ｐゴシック"/>
              </a:rPr>
              <a:t>Defining Travel</a:t>
            </a:r>
          </a:p>
        </p:txBody>
      </p:sp>
      <p:sp>
        <p:nvSpPr>
          <p:cNvPr id="32770" name="Rectangle 3"/>
          <p:cNvSpPr>
            <a:spLocks noGrp="1" noChangeArrowheads="1"/>
          </p:cNvSpPr>
          <p:nvPr>
            <p:ph idx="1"/>
          </p:nvPr>
        </p:nvSpPr>
        <p:spPr>
          <a:xfrm>
            <a:off x="1125538" y="2074863"/>
            <a:ext cx="7086600" cy="2133600"/>
          </a:xfrm>
        </p:spPr>
        <p:txBody>
          <a:bodyPr/>
          <a:lstStyle/>
          <a:p>
            <a:pPr eaLnBrk="1" hangingPunct="1">
              <a:buClr>
                <a:srgbClr val="660066"/>
              </a:buClr>
            </a:pPr>
            <a:r>
              <a:rPr lang="en-US" dirty="0" smtClean="0">
                <a:ea typeface="ＭＳ Ｐゴシック"/>
                <a:cs typeface="ＭＳ Ｐゴシック"/>
              </a:rPr>
              <a:t>Air, hotel, rental car, train, ship</a:t>
            </a:r>
          </a:p>
          <a:p>
            <a:pPr eaLnBrk="1" hangingPunct="1">
              <a:buClr>
                <a:srgbClr val="660066"/>
              </a:buClr>
            </a:pPr>
            <a:r>
              <a:rPr lang="en-US" dirty="0" smtClean="0">
                <a:ea typeface="ＭＳ Ｐゴシック"/>
                <a:cs typeface="ＭＳ Ｐゴシック"/>
              </a:rPr>
              <a:t>Both domestic and international travel</a:t>
            </a:r>
          </a:p>
          <a:p>
            <a:pPr eaLnBrk="1" hangingPunct="1">
              <a:buClr>
                <a:srgbClr val="660066"/>
              </a:buClr>
            </a:pPr>
            <a:r>
              <a:rPr lang="en-US" dirty="0" smtClean="0">
                <a:ea typeface="ＭＳ Ｐゴシック"/>
                <a:cs typeface="ＭＳ Ｐゴシック"/>
              </a:rPr>
              <a:t>Driving from one facility to another</a:t>
            </a:r>
          </a:p>
          <a:p>
            <a:pPr eaLnBrk="1" hangingPunct="1">
              <a:buClr>
                <a:srgbClr val="660066"/>
              </a:buClr>
            </a:pPr>
            <a:r>
              <a:rPr lang="en-US" dirty="0" smtClean="0">
                <a:ea typeface="ＭＳ Ｐゴシック"/>
                <a:cs typeface="ＭＳ Ｐゴシック"/>
              </a:rPr>
              <a:t>Taking public transportation</a:t>
            </a:r>
          </a:p>
        </p:txBody>
      </p:sp>
      <p:sp>
        <p:nvSpPr>
          <p:cNvPr id="32771" name="Text Box 4"/>
          <p:cNvSpPr txBox="1">
            <a:spLocks noChangeArrowheads="1"/>
          </p:cNvSpPr>
          <p:nvPr/>
        </p:nvSpPr>
        <p:spPr bwMode="auto">
          <a:xfrm>
            <a:off x="487363" y="1262063"/>
            <a:ext cx="8089900" cy="427037"/>
          </a:xfrm>
          <a:prstGeom prst="rect">
            <a:avLst/>
          </a:prstGeom>
          <a:noFill/>
          <a:ln w="9525">
            <a:noFill/>
            <a:miter lim="800000"/>
            <a:headEnd/>
            <a:tailEnd/>
          </a:ln>
        </p:spPr>
        <p:txBody>
          <a:bodyPr wrap="none">
            <a:spAutoFit/>
          </a:bodyPr>
          <a:lstStyle/>
          <a:p>
            <a:r>
              <a:rPr lang="en-US" b="1" i="1" dirty="0">
                <a:solidFill>
                  <a:schemeClr val="tx2"/>
                </a:solidFill>
              </a:rPr>
              <a:t>Any time an employee leaves the office on official business</a:t>
            </a:r>
          </a:p>
        </p:txBody>
      </p:sp>
      <p:pic>
        <p:nvPicPr>
          <p:cNvPr id="32772" name="Picture 8" descr="MC900358957[1]"/>
          <p:cNvPicPr>
            <a:picLocks noChangeAspect="1" noChangeArrowheads="1"/>
          </p:cNvPicPr>
          <p:nvPr/>
        </p:nvPicPr>
        <p:blipFill>
          <a:blip r:embed="rId3" cstate="print"/>
          <a:srcRect/>
          <a:stretch>
            <a:fillRect/>
          </a:stretch>
        </p:blipFill>
        <p:spPr bwMode="auto">
          <a:xfrm>
            <a:off x="909638" y="4429125"/>
            <a:ext cx="1366837" cy="1368425"/>
          </a:xfrm>
          <a:prstGeom prst="rect">
            <a:avLst/>
          </a:prstGeom>
          <a:noFill/>
          <a:ln w="9525">
            <a:noFill/>
            <a:miter lim="800000"/>
            <a:headEnd/>
            <a:tailEnd/>
          </a:ln>
        </p:spPr>
      </p:pic>
      <p:pic>
        <p:nvPicPr>
          <p:cNvPr id="32773" name="Picture 10" descr="MC900151683[1]"/>
          <p:cNvPicPr>
            <a:picLocks noChangeAspect="1" noChangeArrowheads="1"/>
          </p:cNvPicPr>
          <p:nvPr/>
        </p:nvPicPr>
        <p:blipFill>
          <a:blip r:embed="rId4" cstate="print"/>
          <a:srcRect/>
          <a:stretch>
            <a:fillRect/>
          </a:stretch>
        </p:blipFill>
        <p:spPr bwMode="auto">
          <a:xfrm>
            <a:off x="2562225" y="4460875"/>
            <a:ext cx="1381125" cy="1368425"/>
          </a:xfrm>
          <a:prstGeom prst="rect">
            <a:avLst/>
          </a:prstGeom>
          <a:noFill/>
          <a:ln w="9525">
            <a:noFill/>
            <a:miter lim="800000"/>
            <a:headEnd/>
            <a:tailEnd/>
          </a:ln>
        </p:spPr>
      </p:pic>
      <p:pic>
        <p:nvPicPr>
          <p:cNvPr id="32774" name="Picture 24" descr="MC900415748[1]"/>
          <p:cNvPicPr>
            <a:picLocks noChangeAspect="1" noChangeArrowheads="1"/>
          </p:cNvPicPr>
          <p:nvPr/>
        </p:nvPicPr>
        <p:blipFill>
          <a:blip r:embed="rId5" cstate="print"/>
          <a:srcRect/>
          <a:stretch>
            <a:fillRect/>
          </a:stretch>
        </p:blipFill>
        <p:spPr bwMode="auto">
          <a:xfrm>
            <a:off x="4265613" y="4462463"/>
            <a:ext cx="1344612" cy="13557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457200" y="381000"/>
            <a:ext cx="8229600" cy="1143000"/>
          </a:xfrm>
        </p:spPr>
        <p:txBody>
          <a:bodyPr/>
          <a:lstStyle/>
          <a:p>
            <a:pPr eaLnBrk="1" hangingPunct="1"/>
            <a:r>
              <a:rPr lang="en-US" dirty="0" smtClean="0">
                <a:ea typeface="ＭＳ Ｐゴシック"/>
                <a:cs typeface="ＭＳ Ｐゴシック"/>
              </a:rPr>
              <a:t>Why Do You Care?</a:t>
            </a:r>
          </a:p>
        </p:txBody>
      </p:sp>
      <p:sp>
        <p:nvSpPr>
          <p:cNvPr id="34818" name="Rectangle 3"/>
          <p:cNvSpPr>
            <a:spLocks noGrp="1" noChangeArrowheads="1"/>
          </p:cNvSpPr>
          <p:nvPr>
            <p:ph idx="4294967295"/>
          </p:nvPr>
        </p:nvSpPr>
        <p:spPr>
          <a:xfrm>
            <a:off x="630238" y="2374900"/>
            <a:ext cx="7975600" cy="3154363"/>
          </a:xfrm>
        </p:spPr>
        <p:txBody>
          <a:bodyPr/>
          <a:lstStyle/>
          <a:p>
            <a:pPr eaLnBrk="1" hangingPunct="1">
              <a:spcBef>
                <a:spcPct val="0"/>
              </a:spcBef>
              <a:buClr>
                <a:srgbClr val="660066"/>
              </a:buClr>
            </a:pPr>
            <a:r>
              <a:rPr lang="en-US" dirty="0" smtClean="0">
                <a:ea typeface="ＭＳ Ｐゴシック"/>
                <a:cs typeface="ＭＳ Ｐゴシック"/>
              </a:rPr>
              <a:t>Legal responsibility of an organizational</a:t>
            </a:r>
          </a:p>
          <a:p>
            <a:pPr eaLnBrk="1" hangingPunct="1">
              <a:buClr>
                <a:srgbClr val="660066"/>
              </a:buClr>
            </a:pPr>
            <a:r>
              <a:rPr lang="en-US" dirty="0" smtClean="0">
                <a:ea typeface="ＭＳ Ｐゴシック"/>
                <a:cs typeface="ＭＳ Ｐゴシック"/>
              </a:rPr>
              <a:t>Legal statutes, past court decisions, Workers’ Compensation regulations, corporate social responsibility</a:t>
            </a:r>
          </a:p>
          <a:p>
            <a:pPr eaLnBrk="1" hangingPunct="1">
              <a:buClr>
                <a:srgbClr val="660066"/>
              </a:buClr>
            </a:pPr>
            <a:r>
              <a:rPr lang="en-US" dirty="0" smtClean="0">
                <a:ea typeface="ＭＳ Ｐゴシック"/>
                <a:cs typeface="ＭＳ Ｐゴシック"/>
              </a:rPr>
              <a:t>Obligation to provide a safe work environment – this extends to hotels, airlines, rental vehicle, ground transportation, etc.</a:t>
            </a:r>
          </a:p>
          <a:p>
            <a:pPr eaLnBrk="1" hangingPunct="1">
              <a:buClr>
                <a:srgbClr val="660066"/>
              </a:buClr>
            </a:pPr>
            <a:r>
              <a:rPr lang="en-US" dirty="0" smtClean="0">
                <a:ea typeface="ＭＳ Ｐゴシック"/>
                <a:cs typeface="ＭＳ Ｐゴシック"/>
              </a:rPr>
              <a:t>“Standard of Care” – if others in your industry or like-sized company are doing something to protect their staff, then your company can be held liable for not doing it</a:t>
            </a:r>
          </a:p>
        </p:txBody>
      </p:sp>
      <p:sp>
        <p:nvSpPr>
          <p:cNvPr id="34819" name="Text Box 4"/>
          <p:cNvSpPr txBox="1">
            <a:spLocks noChangeArrowheads="1"/>
          </p:cNvSpPr>
          <p:nvPr/>
        </p:nvSpPr>
        <p:spPr bwMode="auto">
          <a:xfrm>
            <a:off x="487363" y="1150938"/>
            <a:ext cx="8170862" cy="1096962"/>
          </a:xfrm>
          <a:prstGeom prst="rect">
            <a:avLst/>
          </a:prstGeom>
          <a:noFill/>
          <a:ln w="9525">
            <a:noFill/>
            <a:miter lim="800000"/>
            <a:headEnd/>
            <a:tailEnd/>
          </a:ln>
        </p:spPr>
        <p:txBody>
          <a:bodyPr>
            <a:spAutoFit/>
          </a:bodyPr>
          <a:lstStyle/>
          <a:p>
            <a:r>
              <a:rPr lang="en-US" b="1" i="1" dirty="0">
                <a:solidFill>
                  <a:schemeClr val="tx2"/>
                </a:solidFill>
              </a:rPr>
              <a:t>Defining “Duty of Care” - the requirement to do everything “reasonably practical” to protect the health and safety of employees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GBTA theme">
  <a:themeElements>
    <a:clrScheme name="Default Design 1">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2"/>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2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2"/>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200" b="0" i="0" u="none" strike="noStrike" cap="none" normalizeH="0" baseline="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12700" cap="flat" cmpd="sng" algn="ctr">
          <a:solidFill>
            <a:schemeClr val="tx2"/>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2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tx2"/>
        </a:solidFill>
        <a:ln w="12700" cap="flat" cmpd="sng" algn="ctr">
          <a:solidFill>
            <a:schemeClr val="tx2"/>
          </a:solid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200" b="0" i="0" u="none" strike="noStrike" cap="none" normalizeH="0" baseline="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23A0"/>
        </a:dk2>
        <a:lt2>
          <a:srgbClr val="B2B2B2"/>
        </a:lt2>
        <a:accent1>
          <a:srgbClr val="667BC6"/>
        </a:accent1>
        <a:accent2>
          <a:srgbClr val="B2BDE3"/>
        </a:accent2>
        <a:accent3>
          <a:srgbClr val="FFFFFF"/>
        </a:accent3>
        <a:accent4>
          <a:srgbClr val="000000"/>
        </a:accent4>
        <a:accent5>
          <a:srgbClr val="B8BFDF"/>
        </a:accent5>
        <a:accent6>
          <a:srgbClr val="A1ABCE"/>
        </a:accent6>
        <a:hlink>
          <a:srgbClr val="FFA000"/>
        </a:hlink>
        <a:folHlink>
          <a:srgbClr val="FFC6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GBTA theme</Template>
  <TotalTime>1356</TotalTime>
  <Words>4372</Words>
  <Application>Microsoft Office PowerPoint</Application>
  <PresentationFormat>On-screen Show (4:3)</PresentationFormat>
  <Paragraphs>510</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GBTA theme</vt:lpstr>
      <vt:lpstr>Default Design</vt:lpstr>
      <vt:lpstr>Introduction to Travel Risk Management  Presented by GBTA’s Travel &amp; Meetings Risk Management Committee</vt:lpstr>
      <vt:lpstr>Introduction to Risk Management</vt:lpstr>
      <vt:lpstr>Reality Check</vt:lpstr>
      <vt:lpstr>Reality Check</vt:lpstr>
      <vt:lpstr>Risk Types</vt:lpstr>
      <vt:lpstr>Disruptions Impact the Entire Enterprise</vt:lpstr>
      <vt:lpstr>Optimizing Response Time</vt:lpstr>
      <vt:lpstr>Defining Travel</vt:lpstr>
      <vt:lpstr>Why Do You Care?</vt:lpstr>
      <vt:lpstr>Travel &amp; Meetings Risk Management Program</vt:lpstr>
      <vt:lpstr>Traveler Safety Continuum</vt:lpstr>
      <vt:lpstr>Cross-Functional Support Critical to Success</vt:lpstr>
      <vt:lpstr>Benchmarking Your Program</vt:lpstr>
      <vt:lpstr>Measuring Your Program Maturity Level</vt:lpstr>
      <vt:lpstr>TRM3TM – 10 Key Process Areas (KPAs)</vt:lpstr>
      <vt:lpstr>Key Process Areas - Overarching</vt:lpstr>
      <vt:lpstr>Key Process Areas – Risk Management</vt:lpstr>
      <vt:lpstr>Key Process Areas - Infrastructure</vt:lpstr>
      <vt:lpstr>Top 10 Reasons Things Fail . . .</vt:lpstr>
      <vt:lpstr>#10</vt:lpstr>
      <vt:lpstr>#9</vt:lpstr>
      <vt:lpstr>#8</vt:lpstr>
      <vt:lpstr>#7</vt:lpstr>
      <vt:lpstr>#6</vt:lpstr>
      <vt:lpstr>#5</vt:lpstr>
      <vt:lpstr>#4</vt:lpstr>
      <vt:lpstr>#3</vt:lpstr>
      <vt:lpstr>#2</vt:lpstr>
      <vt:lpstr>#1</vt:lpstr>
      <vt:lpstr>Summary</vt:lpstr>
      <vt:lpstr>Resources</vt:lpstr>
      <vt:lpstr>Questions?</vt:lpstr>
    </vt:vector>
  </TitlesOfParts>
  <Company>National Business Travel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Travel Risk Management</dc:title>
  <dc:subject>Travel Risk Management</dc:subject>
  <dc:creator>GBTA Risk Committee</dc:creator>
  <dc:description>© 2011, Global Business Travel Association</dc:description>
  <cp:lastModifiedBy>1002105</cp:lastModifiedBy>
  <cp:revision>96</cp:revision>
  <dcterms:created xsi:type="dcterms:W3CDTF">2008-04-15T16:36:23Z</dcterms:created>
  <dcterms:modified xsi:type="dcterms:W3CDTF">2011-11-01T14:20:09Z</dcterms:modified>
</cp:coreProperties>
</file>