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00" y="-31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32FA2-B85B-46B2-9ACC-350755496B71}" type="datetimeFigureOut">
              <a:rPr lang="en-US" smtClean="0"/>
              <a:pPr/>
              <a:t>9/23/2011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786618-AB77-4E27-80EC-77D38ED2701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32FA2-B85B-46B2-9ACC-350755496B71}" type="datetimeFigureOut">
              <a:rPr lang="en-US" smtClean="0"/>
              <a:pPr/>
              <a:t>9/23/2011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786618-AB77-4E27-80EC-77D38ED2701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15962"/>
          </a:xfrm>
          <a:solidFill>
            <a:schemeClr val="accent1">
              <a:lumMod val="20000"/>
              <a:lumOff val="80000"/>
            </a:schemeClr>
          </a:solidFill>
          <a:ln w="19050">
            <a:solidFill>
              <a:schemeClr val="tx1"/>
            </a:solidFill>
          </a:ln>
        </p:spPr>
        <p:txBody>
          <a:bodyPr>
            <a:normAutofit/>
          </a:bodyPr>
          <a:lstStyle/>
          <a:p>
            <a:r>
              <a:rPr lang="en-US" sz="3600" dirty="0" smtClean="0"/>
              <a:t>GBTA Legislative Summit - DC</a:t>
            </a:r>
            <a:endParaRPr lang="en-US" sz="3600" dirty="0"/>
          </a:p>
        </p:txBody>
      </p:sp>
      <p:sp>
        <p:nvSpPr>
          <p:cNvPr id="5" name="Content Placeholder 4"/>
          <p:cNvSpPr>
            <a:spLocks noGrp="1"/>
          </p:cNvSpPr>
          <p:nvPr>
            <p:ph idx="1"/>
          </p:nvPr>
        </p:nvSpPr>
        <p:spPr>
          <a:xfrm>
            <a:off x="457200" y="1112837"/>
            <a:ext cx="8229600" cy="5135563"/>
          </a:xfrm>
        </p:spPr>
        <p:txBody>
          <a:bodyPr>
            <a:noAutofit/>
          </a:bodyPr>
          <a:lstStyle/>
          <a:p>
            <a:pPr>
              <a:buNone/>
            </a:pPr>
            <a:r>
              <a:rPr lang="en-US" sz="1400" b="1" dirty="0" smtClean="0"/>
              <a:t>9</a:t>
            </a:r>
            <a:r>
              <a:rPr lang="en-US" sz="1400" b="1" baseline="30000" dirty="0" smtClean="0"/>
              <a:t>th</a:t>
            </a:r>
            <a:r>
              <a:rPr lang="en-US" sz="1400" b="1" dirty="0" smtClean="0"/>
              <a:t> Annual Legislative Summit</a:t>
            </a:r>
          </a:p>
          <a:p>
            <a:pPr>
              <a:buNone/>
            </a:pPr>
            <a:endParaRPr lang="en-US" sz="1400" b="1" dirty="0" smtClean="0"/>
          </a:p>
          <a:p>
            <a:pPr>
              <a:buNone/>
            </a:pPr>
            <a:r>
              <a:rPr lang="en-US" sz="1400" b="1" dirty="0" smtClean="0"/>
              <a:t>GBTA </a:t>
            </a:r>
            <a:r>
              <a:rPr lang="en-US" sz="1400" b="1" dirty="0"/>
              <a:t>BRINGS RENTAL CAR TAXES AND TRUSTED TRAVELER MESSAGES TO CAPITOL HILL</a:t>
            </a:r>
          </a:p>
          <a:p>
            <a:pPr lvl="1"/>
            <a:r>
              <a:rPr lang="en-US" sz="1100" dirty="0" smtClean="0"/>
              <a:t>Members seek : end </a:t>
            </a:r>
            <a:r>
              <a:rPr lang="en-US" sz="1100" dirty="0"/>
              <a:t>to Excise </a:t>
            </a:r>
            <a:r>
              <a:rPr lang="en-US" sz="1100" dirty="0" smtClean="0"/>
              <a:t>Taxes, Progress </a:t>
            </a:r>
            <a:r>
              <a:rPr lang="en-US" sz="1100" dirty="0"/>
              <a:t>toward a Trusted Traveler </a:t>
            </a:r>
            <a:r>
              <a:rPr lang="en-US" sz="1100" dirty="0" smtClean="0"/>
              <a:t>Program, </a:t>
            </a:r>
            <a:r>
              <a:rPr lang="en-US" sz="1100" dirty="0"/>
              <a:t>and FAA Reauthorization </a:t>
            </a:r>
            <a:endParaRPr lang="en-US" sz="1100" dirty="0" smtClean="0"/>
          </a:p>
          <a:p>
            <a:pPr lvl="1">
              <a:buNone/>
            </a:pPr>
            <a:r>
              <a:rPr lang="en-US" sz="1400" i="1" dirty="0" smtClean="0"/>
              <a:t> </a:t>
            </a:r>
          </a:p>
          <a:p>
            <a:pPr>
              <a:buNone/>
            </a:pPr>
            <a:r>
              <a:rPr lang="en-US" sz="1100" b="1" dirty="0" smtClean="0"/>
              <a:t>Tuesday - Packed Agenda </a:t>
            </a:r>
          </a:p>
          <a:p>
            <a:pPr lvl="1">
              <a:buNone/>
            </a:pPr>
            <a:r>
              <a:rPr lang="en-US" sz="1100" b="1" dirty="0" smtClean="0"/>
              <a:t>Featured speakers </a:t>
            </a:r>
            <a:r>
              <a:rPr lang="en-US" sz="1100" b="1" dirty="0"/>
              <a:t>from the Transportation Security Administration (TSA), the U.S. Department of Homeland Security (DHS), and the U.S. </a:t>
            </a:r>
            <a:r>
              <a:rPr lang="en-US" sz="1100" b="1" dirty="0" smtClean="0"/>
              <a:t>Congress</a:t>
            </a:r>
          </a:p>
          <a:p>
            <a:pPr lvl="1">
              <a:buNone/>
            </a:pPr>
            <a:endParaRPr lang="en-US" sz="1200" b="1" dirty="0" smtClean="0"/>
          </a:p>
          <a:p>
            <a:pPr lvl="1"/>
            <a:r>
              <a:rPr lang="en-US" sz="1200" b="1" i="1" dirty="0" smtClean="0"/>
              <a:t>Tuesday Morning Session</a:t>
            </a:r>
          </a:p>
          <a:p>
            <a:pPr lvl="2">
              <a:buNone/>
            </a:pPr>
            <a:r>
              <a:rPr lang="en-US" sz="1100" dirty="0" smtClean="0"/>
              <a:t>GBTA’s </a:t>
            </a:r>
            <a:r>
              <a:rPr lang="en-US" sz="1100" dirty="0"/>
              <a:t>Executive Director and COO Michael W. McCormick providing attendees with an overview of GBTA’s Business Travel Index ™ and the current economic </a:t>
            </a:r>
            <a:r>
              <a:rPr lang="en-US" sz="1100" dirty="0" smtClean="0"/>
              <a:t>outlook</a:t>
            </a:r>
          </a:p>
          <a:p>
            <a:pPr lvl="2"/>
            <a:r>
              <a:rPr lang="en-US" sz="1100" dirty="0" smtClean="0"/>
              <a:t>McCormick </a:t>
            </a:r>
            <a:r>
              <a:rPr lang="en-US" sz="1100" dirty="0"/>
              <a:t>explained </a:t>
            </a:r>
            <a:r>
              <a:rPr lang="en-US" sz="1100" dirty="0" smtClean="0"/>
              <a:t>how </a:t>
            </a:r>
            <a:r>
              <a:rPr lang="en-US" sz="1100" dirty="0"/>
              <a:t>investing in business travel is good for economic growth and encouraged attendees to ask Congress to support key business travel </a:t>
            </a:r>
            <a:r>
              <a:rPr lang="en-US" sz="1100" dirty="0" smtClean="0"/>
              <a:t>initiatives</a:t>
            </a:r>
          </a:p>
          <a:p>
            <a:pPr lvl="3"/>
            <a:r>
              <a:rPr lang="en-US" sz="1050" dirty="0" smtClean="0"/>
              <a:t>Passing </a:t>
            </a:r>
            <a:r>
              <a:rPr lang="en-US" sz="1050" dirty="0"/>
              <a:t>the Federal Aviation Administration (FAA) Reauthorization and Reform Act of </a:t>
            </a:r>
            <a:r>
              <a:rPr lang="en-US" sz="1050" dirty="0" smtClean="0"/>
              <a:t>2011</a:t>
            </a:r>
          </a:p>
          <a:p>
            <a:pPr lvl="3"/>
            <a:r>
              <a:rPr lang="en-US" sz="1050" dirty="0" smtClean="0"/>
              <a:t>Implementing </a:t>
            </a:r>
            <a:r>
              <a:rPr lang="en-US" sz="1050" dirty="0"/>
              <a:t>a trusted traveler program</a:t>
            </a:r>
            <a:r>
              <a:rPr lang="en-US" sz="1050" dirty="0" smtClean="0"/>
              <a:t>,</a:t>
            </a:r>
          </a:p>
          <a:p>
            <a:pPr lvl="3"/>
            <a:r>
              <a:rPr lang="en-US" sz="1050" dirty="0" smtClean="0"/>
              <a:t>Ending </a:t>
            </a:r>
            <a:r>
              <a:rPr lang="en-US" sz="1050" dirty="0"/>
              <a:t>discriminatory state taxes levied on rental car consumers.</a:t>
            </a:r>
          </a:p>
          <a:p>
            <a:pPr>
              <a:buNone/>
            </a:pPr>
            <a:r>
              <a:rPr lang="en-US" sz="1400" dirty="0"/>
              <a:t> </a:t>
            </a:r>
          </a:p>
          <a:p>
            <a:pPr lvl="1">
              <a:buNone/>
            </a:pPr>
            <a:r>
              <a:rPr lang="en-US" sz="1200" dirty="0" smtClean="0"/>
              <a:t>		Paul </a:t>
            </a:r>
            <a:r>
              <a:rPr lang="en-US" sz="1200" dirty="0"/>
              <a:t>Leyh, TSA’s Transportation Sector Network Management (TSNM) General Manager for Commercial </a:t>
            </a:r>
            <a:r>
              <a:rPr lang="en-US" sz="1200" dirty="0" smtClean="0"/>
              <a:t>Aviation</a:t>
            </a:r>
          </a:p>
          <a:p>
            <a:pPr lvl="2"/>
            <a:r>
              <a:rPr lang="en-US" sz="1100" dirty="0" smtClean="0"/>
              <a:t>Discussed </a:t>
            </a:r>
            <a:r>
              <a:rPr lang="en-US" sz="1100" dirty="0"/>
              <a:t>issues TSA is addressing such as checkpoint photography, pat-downs and overall security for </a:t>
            </a:r>
            <a:r>
              <a:rPr lang="en-US" sz="1100" dirty="0" smtClean="0"/>
              <a:t>passengers</a:t>
            </a:r>
          </a:p>
          <a:p>
            <a:pPr lvl="2"/>
            <a:r>
              <a:rPr lang="en-US" sz="1100" dirty="0" smtClean="0"/>
              <a:t>The </a:t>
            </a:r>
            <a:r>
              <a:rPr lang="en-US" sz="1100" dirty="0"/>
              <a:t>further we move away from 9/11, the easier it is to believe the threats against the U.S. have lessened but TSA is being as vigilant as ever.  The threats are still real, severe and sophisticated and we are looking for new and better ways to keep the public safe while getting them through security as quickly as possible.”</a:t>
            </a:r>
          </a:p>
          <a:p>
            <a:pPr>
              <a:buNone/>
            </a:pPr>
            <a:endParaRPr lang="en-US" sz="1400" dirty="0"/>
          </a:p>
        </p:txBody>
      </p:sp>
      <p:pic>
        <p:nvPicPr>
          <p:cNvPr id="7" name="Picture 6" descr="IMG_3605.JPG"/>
          <p:cNvPicPr>
            <a:picLocks noChangeAspect="1"/>
          </p:cNvPicPr>
          <p:nvPr/>
        </p:nvPicPr>
        <p:blipFill>
          <a:blip r:embed="rId2" cstate="print"/>
          <a:stretch>
            <a:fillRect/>
          </a:stretch>
        </p:blipFill>
        <p:spPr>
          <a:xfrm>
            <a:off x="7772400" y="304800"/>
            <a:ext cx="914400" cy="685800"/>
          </a:xfrm>
          <a:prstGeom prst="rect">
            <a:avLst/>
          </a:prstGeom>
        </p:spPr>
      </p:pic>
      <p:pic>
        <p:nvPicPr>
          <p:cNvPr id="9" name="Picture 8" descr="IMG_3648.JPG"/>
          <p:cNvPicPr>
            <a:picLocks noChangeAspect="1"/>
          </p:cNvPicPr>
          <p:nvPr/>
        </p:nvPicPr>
        <p:blipFill>
          <a:blip r:embed="rId3" cstate="print"/>
          <a:stretch>
            <a:fillRect/>
          </a:stretch>
        </p:blipFill>
        <p:spPr>
          <a:xfrm>
            <a:off x="457200" y="285750"/>
            <a:ext cx="939800" cy="70485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722437"/>
            <a:ext cx="8229600" cy="4525963"/>
          </a:xfrm>
        </p:spPr>
        <p:txBody>
          <a:bodyPr>
            <a:noAutofit/>
          </a:bodyPr>
          <a:lstStyle/>
          <a:p>
            <a:pPr lvl="1">
              <a:buNone/>
            </a:pPr>
            <a:r>
              <a:rPr lang="en-US" sz="1100" dirty="0"/>
              <a:t>	</a:t>
            </a:r>
            <a:r>
              <a:rPr lang="en-US" sz="1100" dirty="0" smtClean="0"/>
              <a:t>	Brian Rothery, director of Government and Public Affairs, Enterprise Holdings, Inc. </a:t>
            </a:r>
          </a:p>
          <a:p>
            <a:pPr lvl="2"/>
            <a:r>
              <a:rPr lang="en-US" sz="1100" dirty="0" smtClean="0"/>
              <a:t>Discussed the negative effects discriminatory rental car taxes have on consumers. </a:t>
            </a:r>
          </a:p>
          <a:p>
            <a:pPr lvl="2"/>
            <a:r>
              <a:rPr lang="en-US" sz="1100" dirty="0" smtClean="0"/>
              <a:t>Rothery encouraged attendees to tell their Representatives to sign on as an original co-sponsor to “</a:t>
            </a:r>
            <a:r>
              <a:rPr lang="en-US" sz="1100" i="1" dirty="0" smtClean="0"/>
              <a:t>End Discriminatory State Taxes for Automobile Renters Act of 2011 (EDSTAR).”  The bill, soon to be introduced, proclaims that excise taxes on car rental consumers are unwarranted and would enforce a permanent halt on any new taxes.  </a:t>
            </a:r>
          </a:p>
          <a:p>
            <a:endParaRPr lang="en-US" sz="1100" dirty="0"/>
          </a:p>
          <a:p>
            <a:pPr lvl="1"/>
            <a:r>
              <a:rPr lang="en-US" sz="1100" b="1" i="1" dirty="0"/>
              <a:t>Tuesday </a:t>
            </a:r>
            <a:r>
              <a:rPr lang="en-US" sz="1100" b="1" i="1" dirty="0" smtClean="0"/>
              <a:t>Afternoon Session</a:t>
            </a:r>
            <a:endParaRPr lang="en-US" sz="1100" b="1" i="1" dirty="0"/>
          </a:p>
          <a:p>
            <a:pPr lvl="1">
              <a:buNone/>
            </a:pPr>
            <a:r>
              <a:rPr lang="en-US" sz="1100" dirty="0" smtClean="0"/>
              <a:t>		GBTA </a:t>
            </a:r>
            <a:r>
              <a:rPr lang="en-US" sz="1100" dirty="0"/>
              <a:t>members headed to Capitol Hill to hear from Nelson Peacock, Assistant Secretary, Office of Legislative </a:t>
            </a:r>
            <a:r>
              <a:rPr lang="en-US" sz="1100" dirty="0" smtClean="0"/>
              <a:t>Affairs</a:t>
            </a:r>
          </a:p>
          <a:p>
            <a:pPr lvl="2"/>
            <a:r>
              <a:rPr lang="en-US" sz="1100" dirty="0" smtClean="0"/>
              <a:t>Discussed </a:t>
            </a:r>
            <a:r>
              <a:rPr lang="en-US" sz="1100" dirty="0"/>
              <a:t>the department’s legislative priorities, including border protection, cyberspace safety and continuing the balance of security and travel.  </a:t>
            </a:r>
            <a:endParaRPr lang="en-US" sz="1100" dirty="0" smtClean="0"/>
          </a:p>
          <a:p>
            <a:pPr lvl="2">
              <a:buNone/>
            </a:pPr>
            <a:endParaRPr lang="en-US" sz="1100" dirty="0" smtClean="0"/>
          </a:p>
          <a:p>
            <a:pPr lvl="2">
              <a:buNone/>
            </a:pPr>
            <a:r>
              <a:rPr lang="en-US" sz="1100" dirty="0" smtClean="0"/>
              <a:t>Senator Michael Bennet (D-CO)</a:t>
            </a:r>
          </a:p>
          <a:p>
            <a:pPr lvl="2"/>
            <a:r>
              <a:rPr lang="en-US" sz="1100" dirty="0" smtClean="0"/>
              <a:t>Discussed the difficulties facing Congress on budget and deficit issues but congratulated the crowd on taking the time to come to Washington, D.C. to have their voices heard..</a:t>
            </a:r>
          </a:p>
          <a:p>
            <a:pPr lvl="2"/>
            <a:endParaRPr lang="en-US" sz="1100" dirty="0"/>
          </a:p>
          <a:p>
            <a:pPr lvl="1"/>
            <a:r>
              <a:rPr lang="en-US" sz="1100" b="1" i="1" dirty="0"/>
              <a:t>Tuesday </a:t>
            </a:r>
            <a:r>
              <a:rPr lang="en-US" sz="1100" b="1" i="1" dirty="0" smtClean="0"/>
              <a:t>Evening </a:t>
            </a:r>
          </a:p>
          <a:p>
            <a:pPr lvl="2">
              <a:buNone/>
            </a:pPr>
            <a:r>
              <a:rPr lang="en-US" sz="1100" dirty="0" smtClean="0"/>
              <a:t>Concluded </a:t>
            </a:r>
            <a:r>
              <a:rPr lang="en-US" sz="1100" dirty="0"/>
              <a:t>with POLITICO Chief White House Correspondent Mike Allen delivering the dinner keynote.  </a:t>
            </a:r>
          </a:p>
          <a:p>
            <a:pPr lvl="2"/>
            <a:r>
              <a:rPr lang="en-US" sz="1100" dirty="0" smtClean="0"/>
              <a:t>Allen </a:t>
            </a:r>
            <a:r>
              <a:rPr lang="en-US" sz="1100" dirty="0"/>
              <a:t>entertained the crowd with political stories from various past presidential campaigns and predictions for the 2012 elections as well as the current political landscape</a:t>
            </a:r>
            <a:r>
              <a:rPr lang="en-US" sz="1100" dirty="0" smtClean="0"/>
              <a:t>.</a:t>
            </a:r>
            <a:endParaRPr lang="en-US" sz="1100" dirty="0"/>
          </a:p>
        </p:txBody>
      </p:sp>
      <p:sp>
        <p:nvSpPr>
          <p:cNvPr id="7" name="Title 3"/>
          <p:cNvSpPr txBox="1">
            <a:spLocks/>
          </p:cNvSpPr>
          <p:nvPr/>
        </p:nvSpPr>
        <p:spPr>
          <a:xfrm>
            <a:off x="457200" y="274638"/>
            <a:ext cx="8229600" cy="715962"/>
          </a:xfrm>
          <a:prstGeom prst="rect">
            <a:avLst/>
          </a:prstGeom>
          <a:solidFill>
            <a:schemeClr val="accent1">
              <a:lumMod val="20000"/>
              <a:lumOff val="80000"/>
            </a:schemeClr>
          </a:solidFill>
          <a:ln w="19050">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tx1"/>
                </a:solidFill>
                <a:effectLst/>
                <a:uLnTx/>
                <a:uFillTx/>
                <a:latin typeface="+mj-lt"/>
                <a:ea typeface="+mj-ea"/>
                <a:cs typeface="+mj-cs"/>
              </a:rPr>
              <a:t>GBTA Legislative Summit - DC</a:t>
            </a:r>
          </a:p>
        </p:txBody>
      </p:sp>
      <p:pic>
        <p:nvPicPr>
          <p:cNvPr id="15" name="Picture 14" descr="IMG_3520.JPG"/>
          <p:cNvPicPr>
            <a:picLocks noChangeAspect="1"/>
          </p:cNvPicPr>
          <p:nvPr/>
        </p:nvPicPr>
        <p:blipFill>
          <a:blip r:embed="rId2" cstate="print"/>
          <a:stretch>
            <a:fillRect/>
          </a:stretch>
        </p:blipFill>
        <p:spPr>
          <a:xfrm>
            <a:off x="457200" y="288150"/>
            <a:ext cx="936600" cy="702450"/>
          </a:xfrm>
          <a:prstGeom prst="rect">
            <a:avLst/>
          </a:prstGeom>
        </p:spPr>
      </p:pic>
      <p:pic>
        <p:nvPicPr>
          <p:cNvPr id="16" name="Picture 15" descr="IMG_3570.JPG"/>
          <p:cNvPicPr>
            <a:picLocks noChangeAspect="1"/>
          </p:cNvPicPr>
          <p:nvPr/>
        </p:nvPicPr>
        <p:blipFill>
          <a:blip r:embed="rId3" cstate="print"/>
          <a:stretch>
            <a:fillRect/>
          </a:stretch>
        </p:blipFill>
        <p:spPr>
          <a:xfrm>
            <a:off x="7848600" y="304800"/>
            <a:ext cx="838200" cy="6858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Autofit/>
          </a:bodyPr>
          <a:lstStyle/>
          <a:p>
            <a:pPr lvl="1"/>
            <a:r>
              <a:rPr lang="en-US" sz="1100" b="1" i="1" dirty="0" smtClean="0"/>
              <a:t>Wednesday Morning Session</a:t>
            </a:r>
          </a:p>
          <a:p>
            <a:pPr lvl="2">
              <a:buNone/>
            </a:pPr>
            <a:r>
              <a:rPr lang="en-US" sz="1100" dirty="0" smtClean="0"/>
              <a:t>Rep</a:t>
            </a:r>
            <a:r>
              <a:rPr lang="en-US" sz="1100" dirty="0"/>
              <a:t>. Steve Cohen (D-TN), co-sponsor of the </a:t>
            </a:r>
            <a:r>
              <a:rPr lang="en-US" sz="1100" i="1" dirty="0"/>
              <a:t>EDSTAR </a:t>
            </a:r>
            <a:r>
              <a:rPr lang="en-US" sz="1100" i="1" dirty="0" smtClean="0"/>
              <a:t>bill</a:t>
            </a:r>
          </a:p>
          <a:p>
            <a:pPr lvl="2"/>
            <a:r>
              <a:rPr lang="en-US" sz="1100" dirty="0" smtClean="0"/>
              <a:t>Warned </a:t>
            </a:r>
            <a:r>
              <a:rPr lang="en-US" sz="1100" dirty="0"/>
              <a:t>attendees of the growing crisis of discriminatory taxes on rental cars.  </a:t>
            </a:r>
            <a:endParaRPr lang="en-US" sz="1100" dirty="0" smtClean="0"/>
          </a:p>
          <a:p>
            <a:pPr lvl="2"/>
            <a:r>
              <a:rPr lang="en-US" sz="1100" dirty="0" smtClean="0"/>
              <a:t>Taxes </a:t>
            </a:r>
            <a:r>
              <a:rPr lang="en-US" sz="1100" dirty="0"/>
              <a:t>are harmful on many levels, especially to low income </a:t>
            </a:r>
            <a:r>
              <a:rPr lang="en-US" sz="1100" dirty="0" smtClean="0"/>
              <a:t>households.</a:t>
            </a:r>
          </a:p>
          <a:p>
            <a:pPr lvl="2"/>
            <a:r>
              <a:rPr lang="en-US" sz="1100" dirty="0" smtClean="0"/>
              <a:t>Pledged </a:t>
            </a:r>
            <a:r>
              <a:rPr lang="en-US" sz="1100" dirty="0"/>
              <a:t>to continue working on getting the EDSTAR bill enacted.  </a:t>
            </a:r>
          </a:p>
          <a:p>
            <a:pPr>
              <a:buNone/>
            </a:pPr>
            <a:endParaRPr lang="en-US" sz="1100" b="1" i="1" dirty="0"/>
          </a:p>
          <a:p>
            <a:pPr lvl="1"/>
            <a:r>
              <a:rPr lang="en-US" sz="1100" b="1" i="1" dirty="0"/>
              <a:t>Over 100 GBTA members headed to Capitol Hill to meet with members of Congress. </a:t>
            </a:r>
            <a:endParaRPr lang="en-US" sz="1100" b="1" i="1" dirty="0" smtClean="0"/>
          </a:p>
          <a:p>
            <a:pPr lvl="2"/>
            <a:r>
              <a:rPr lang="en-US" sz="1100" dirty="0" smtClean="0"/>
              <a:t>These </a:t>
            </a:r>
            <a:r>
              <a:rPr lang="en-US" sz="1100" dirty="0"/>
              <a:t>industry advocates serving as the voice of the business travel industry delivered the message </a:t>
            </a:r>
            <a:r>
              <a:rPr lang="en-US" sz="1100" dirty="0" smtClean="0"/>
              <a:t> </a:t>
            </a:r>
          </a:p>
          <a:p>
            <a:pPr lvl="2">
              <a:buNone/>
            </a:pPr>
            <a:r>
              <a:rPr lang="en-US" sz="1100" dirty="0" smtClean="0"/>
              <a:t>			“</a:t>
            </a:r>
            <a:r>
              <a:rPr lang="en-US" sz="1100" dirty="0"/>
              <a:t>Business Travel is vital to the Nation’s </a:t>
            </a:r>
            <a:r>
              <a:rPr lang="en-US" sz="1100" dirty="0" smtClean="0"/>
              <a:t>economy” </a:t>
            </a:r>
          </a:p>
          <a:p>
            <a:pPr lvl="2">
              <a:buNone/>
            </a:pPr>
            <a:endParaRPr lang="en-US" sz="1100" dirty="0" smtClean="0"/>
          </a:p>
          <a:p>
            <a:pPr lvl="3"/>
            <a:r>
              <a:rPr lang="en-US" sz="1100" dirty="0" smtClean="0"/>
              <a:t>Connected </a:t>
            </a:r>
            <a:r>
              <a:rPr lang="en-US" sz="1100" dirty="0"/>
              <a:t>the dots on how </a:t>
            </a:r>
            <a:endParaRPr lang="en-US" sz="1100" dirty="0" smtClean="0"/>
          </a:p>
          <a:p>
            <a:pPr lvl="4"/>
            <a:r>
              <a:rPr lang="en-US" sz="1100" dirty="0" smtClean="0"/>
              <a:t>enactment </a:t>
            </a:r>
            <a:r>
              <a:rPr lang="en-US" sz="1100" dirty="0"/>
              <a:t>of smarter air passenger </a:t>
            </a:r>
            <a:r>
              <a:rPr lang="en-US" sz="1100" dirty="0" smtClean="0"/>
              <a:t>screening</a:t>
            </a:r>
          </a:p>
          <a:p>
            <a:pPr lvl="4"/>
            <a:r>
              <a:rPr lang="en-US" sz="1100" dirty="0" smtClean="0"/>
              <a:t>ending </a:t>
            </a:r>
            <a:r>
              <a:rPr lang="en-US" sz="1100" dirty="0"/>
              <a:t>discriminatory taxes on rental car </a:t>
            </a:r>
            <a:r>
              <a:rPr lang="en-US" sz="1100" dirty="0" smtClean="0"/>
              <a:t>consumers</a:t>
            </a:r>
          </a:p>
          <a:p>
            <a:pPr lvl="4"/>
            <a:r>
              <a:rPr lang="en-US" sz="1100" dirty="0" smtClean="0"/>
              <a:t>and </a:t>
            </a:r>
            <a:r>
              <a:rPr lang="en-US" sz="1100" dirty="0"/>
              <a:t>passage of the FAA Reauthorization Act </a:t>
            </a:r>
            <a:endParaRPr lang="en-US" sz="1100" dirty="0" smtClean="0"/>
          </a:p>
          <a:p>
            <a:pPr lvl="3">
              <a:buNone/>
            </a:pPr>
            <a:r>
              <a:rPr lang="en-US" sz="1100" dirty="0"/>
              <a:t>	</a:t>
            </a:r>
            <a:r>
              <a:rPr lang="en-US" sz="1100" dirty="0" smtClean="0"/>
              <a:t>are </a:t>
            </a:r>
            <a:r>
              <a:rPr lang="en-US" sz="1100" dirty="0"/>
              <a:t>important to business travel and thus important to the Nation’s economy and job growth. </a:t>
            </a:r>
          </a:p>
        </p:txBody>
      </p:sp>
      <p:sp>
        <p:nvSpPr>
          <p:cNvPr id="7" name="Title 3"/>
          <p:cNvSpPr txBox="1">
            <a:spLocks/>
          </p:cNvSpPr>
          <p:nvPr/>
        </p:nvSpPr>
        <p:spPr>
          <a:xfrm>
            <a:off x="457200" y="274638"/>
            <a:ext cx="8229600" cy="715962"/>
          </a:xfrm>
          <a:prstGeom prst="rect">
            <a:avLst/>
          </a:prstGeom>
          <a:solidFill>
            <a:schemeClr val="accent1">
              <a:lumMod val="20000"/>
              <a:lumOff val="80000"/>
            </a:schemeClr>
          </a:solidFill>
          <a:ln w="19050">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tx1"/>
                </a:solidFill>
                <a:effectLst/>
                <a:uLnTx/>
                <a:uFillTx/>
                <a:latin typeface="+mj-lt"/>
                <a:ea typeface="+mj-ea"/>
                <a:cs typeface="+mj-cs"/>
              </a:rPr>
              <a:t>GBTA Legislative Summit - DC</a:t>
            </a:r>
          </a:p>
        </p:txBody>
      </p:sp>
      <p:pic>
        <p:nvPicPr>
          <p:cNvPr id="8" name="Picture 7" descr="IMG_3527.JPG"/>
          <p:cNvPicPr>
            <a:picLocks noChangeAspect="1"/>
          </p:cNvPicPr>
          <p:nvPr/>
        </p:nvPicPr>
        <p:blipFill>
          <a:blip r:embed="rId2" cstate="print"/>
          <a:stretch>
            <a:fillRect/>
          </a:stretch>
        </p:blipFill>
        <p:spPr>
          <a:xfrm>
            <a:off x="457200" y="304800"/>
            <a:ext cx="914400" cy="685800"/>
          </a:xfrm>
          <a:prstGeom prst="rect">
            <a:avLst/>
          </a:prstGeom>
        </p:spPr>
      </p:pic>
      <p:pic>
        <p:nvPicPr>
          <p:cNvPr id="9" name="Picture 8" descr="IMG_3720.JPG"/>
          <p:cNvPicPr>
            <a:picLocks noChangeAspect="1"/>
          </p:cNvPicPr>
          <p:nvPr/>
        </p:nvPicPr>
        <p:blipFill>
          <a:blip r:embed="rId3" cstate="print"/>
          <a:stretch>
            <a:fillRect/>
          </a:stretch>
        </p:blipFill>
        <p:spPr>
          <a:xfrm>
            <a:off x="7848600" y="6000750"/>
            <a:ext cx="838200" cy="628650"/>
          </a:xfrm>
          <a:prstGeom prst="rect">
            <a:avLst/>
          </a:prstGeom>
        </p:spPr>
      </p:pic>
      <p:pic>
        <p:nvPicPr>
          <p:cNvPr id="11" name="Picture 10" descr="IMG_3556.JPG"/>
          <p:cNvPicPr>
            <a:picLocks noChangeAspect="1"/>
          </p:cNvPicPr>
          <p:nvPr/>
        </p:nvPicPr>
        <p:blipFill>
          <a:blip r:embed="rId4" cstate="print"/>
          <a:stretch>
            <a:fillRect/>
          </a:stretch>
        </p:blipFill>
        <p:spPr>
          <a:xfrm>
            <a:off x="7879977" y="304800"/>
            <a:ext cx="806823" cy="6858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244</Words>
  <Application>Microsoft Office PowerPoint</Application>
  <PresentationFormat>On-screen Show (4:3)</PresentationFormat>
  <Paragraphs>50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GBTA Legislative Summit - DC</vt:lpstr>
      <vt:lpstr>Slide 2</vt:lpstr>
      <vt:lpstr>Slide 3</vt:lpstr>
    </vt:vector>
  </TitlesOfParts>
  <Company>Continental AG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Hoff, Michael</dc:creator>
  <cp:lastModifiedBy>Hoff, Michael</cp:lastModifiedBy>
  <cp:revision>13</cp:revision>
  <dcterms:created xsi:type="dcterms:W3CDTF">2011-09-22T02:13:14Z</dcterms:created>
  <dcterms:modified xsi:type="dcterms:W3CDTF">2011-09-23T19:54:24Z</dcterms:modified>
</cp:coreProperties>
</file>