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  <p:sldMasterId id="2147483686" r:id="rId5"/>
  </p:sldMasterIdLst>
  <p:notesMasterIdLst>
    <p:notesMasterId r:id="rId22"/>
  </p:notesMasterIdLst>
  <p:sldIdLst>
    <p:sldId id="330" r:id="rId6"/>
    <p:sldId id="331" r:id="rId7"/>
    <p:sldId id="332" r:id="rId8"/>
    <p:sldId id="342" r:id="rId9"/>
    <p:sldId id="341" r:id="rId10"/>
    <p:sldId id="363" r:id="rId11"/>
    <p:sldId id="378" r:id="rId12"/>
    <p:sldId id="375" r:id="rId13"/>
    <p:sldId id="352" r:id="rId14"/>
    <p:sldId id="383" r:id="rId15"/>
    <p:sldId id="373" r:id="rId16"/>
    <p:sldId id="374" r:id="rId17"/>
    <p:sldId id="329" r:id="rId18"/>
    <p:sldId id="344" r:id="rId19"/>
    <p:sldId id="362" r:id="rId20"/>
    <p:sldId id="34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iles, Claudia" initials="GC" lastIdx="11" clrIdx="0">
    <p:extLst>
      <p:ext uri="{19B8F6BF-5375-455C-9EA6-DF929625EA0E}">
        <p15:presenceInfo xmlns:p15="http://schemas.microsoft.com/office/powerpoint/2012/main" userId="S::clagiles@deloitte.com::e6a3f10e-3c8d-45d3-82ff-99d074fdb5c6" providerId="AD"/>
      </p:ext>
    </p:extLst>
  </p:cmAuthor>
  <p:cmAuthor id="2" name="Hall, Oliver" initials="OH" lastIdx="4" clrIdx="1">
    <p:extLst>
      <p:ext uri="{19B8F6BF-5375-455C-9EA6-DF929625EA0E}">
        <p15:presenceInfo xmlns:p15="http://schemas.microsoft.com/office/powerpoint/2012/main" userId="Hall, Oliver" providerId="None"/>
      </p:ext>
    </p:extLst>
  </p:cmAuthor>
  <p:cmAuthor id="3" name="Lentini, Linda" initials="LL" lastIdx="7" clrIdx="2">
    <p:extLst>
      <p:ext uri="{19B8F6BF-5375-455C-9EA6-DF929625EA0E}">
        <p15:presenceInfo xmlns:p15="http://schemas.microsoft.com/office/powerpoint/2012/main" userId="S-1-5-21-343818398-839522115-725345543-496017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24C2"/>
    <a:srgbClr val="3276B4"/>
    <a:srgbClr val="1F4A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6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FD3893-AB85-4787-B3A1-189A82E6B9EA}" type="datetimeFigureOut">
              <a:rPr lang="en-US" smtClean="0"/>
              <a:t>5/5/2021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420927-7FEA-4390-8E67-0059B97DEB4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344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2054F3-9BA1-9141-9F41-890AC08BA843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5/5/2021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6ABE9D-5F69-584C-B967-9EBACCED64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06122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000" dirty="0"/>
              <a:t>(SOMEONE TO PASS MIC TO NEW MEMBERS AND GUESTS)</a:t>
            </a:r>
          </a:p>
          <a:p>
            <a:endParaRPr lang="en-US" sz="1000" dirty="0"/>
          </a:p>
          <a:p>
            <a:r>
              <a:rPr lang="en-US" sz="1000" dirty="0"/>
              <a:t>Hello!</a:t>
            </a:r>
          </a:p>
          <a:p>
            <a:endParaRPr lang="en-US" sz="1000" dirty="0"/>
          </a:p>
          <a:p>
            <a:r>
              <a:rPr lang="en-US" sz="1000" dirty="0"/>
              <a:t>I extend a warm welcome to you all – thank you for being here today!</a:t>
            </a:r>
          </a:p>
          <a:p>
            <a:endParaRPr lang="en-US" sz="1000" dirty="0"/>
          </a:p>
          <a:p>
            <a:r>
              <a:rPr lang="en-US" sz="1000" dirty="0"/>
              <a:t>Let’s take a moment to officially welcome our new members and guests – </a:t>
            </a:r>
          </a:p>
          <a:p>
            <a:endParaRPr lang="en-US" sz="1000" dirty="0"/>
          </a:p>
          <a:p>
            <a:r>
              <a:rPr lang="en-US" sz="1000" dirty="0"/>
              <a:t>if you are a new member or visiting us today, please stand. </a:t>
            </a:r>
          </a:p>
          <a:p>
            <a:endParaRPr lang="en-US" sz="1000" dirty="0"/>
          </a:p>
          <a:p>
            <a:r>
              <a:rPr lang="en-US" sz="1000" dirty="0"/>
              <a:t>WAIT FOR ALL TO STAND</a:t>
            </a:r>
          </a:p>
          <a:p>
            <a:endParaRPr lang="en-US" sz="1000" dirty="0"/>
          </a:p>
          <a:p>
            <a:r>
              <a:rPr lang="en-US" sz="1000" dirty="0"/>
              <a:t>A microphone is being passed – please tell us your name, your company name, and why you’ve joined or are visiting today.</a:t>
            </a:r>
          </a:p>
          <a:p>
            <a:endParaRPr lang="en-US" sz="1000" dirty="0"/>
          </a:p>
          <a:p>
            <a:r>
              <a:rPr lang="en-US" sz="1000" dirty="0"/>
              <a:t>Thank you for being here!</a:t>
            </a:r>
          </a:p>
          <a:p>
            <a:endParaRPr lang="en-US" sz="1000" dirty="0"/>
          </a:p>
          <a:p>
            <a:r>
              <a:rPr lang="en-US" sz="1000" dirty="0"/>
              <a:t>CLAP!</a:t>
            </a:r>
          </a:p>
          <a:p>
            <a:endParaRPr lang="en-US" sz="1000" dirty="0"/>
          </a:p>
          <a:p>
            <a:r>
              <a:rPr lang="en-US" sz="1000" dirty="0"/>
              <a:t>You may be seated. </a:t>
            </a:r>
          </a:p>
          <a:p>
            <a:endParaRPr lang="en-US" sz="1000" dirty="0"/>
          </a:p>
          <a:p>
            <a:r>
              <a:rPr lang="en-US" sz="1000" dirty="0"/>
              <a:t>HAVE BOARD MEMBERS STAND! </a:t>
            </a:r>
          </a:p>
          <a:p>
            <a:endParaRPr lang="en-US" sz="1000" dirty="0"/>
          </a:p>
          <a:p>
            <a:r>
              <a:rPr lang="en-US" sz="1000" dirty="0"/>
              <a:t>Please see one of us to talk about getting fully engaged in MBTA.</a:t>
            </a:r>
          </a:p>
          <a:p>
            <a:endParaRPr lang="en-US" sz="1000" dirty="0"/>
          </a:p>
          <a:p>
            <a:r>
              <a:rPr lang="en-US" sz="1000" dirty="0"/>
              <a:t>Today’s event is worth 1 credit for GTP certification</a:t>
            </a:r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2054F3-9BA1-9141-9F41-890AC08BA843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5/5/2021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6ABE9D-5F69-584C-B967-9EBACCED64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31394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Here’s today’s agenda and you’ll find one at your table.</a:t>
            </a:r>
          </a:p>
          <a:p>
            <a:endParaRPr lang="en-US" dirty="0"/>
          </a:p>
          <a:p>
            <a:r>
              <a:rPr lang="en-US" dirty="0"/>
              <a:t>Please be sure to review the back of your agenda and here on the screen to see our 2020 sponsors. </a:t>
            </a:r>
          </a:p>
          <a:p>
            <a:endParaRPr lang="en-US" dirty="0"/>
          </a:p>
          <a:p>
            <a:r>
              <a:rPr lang="en-US" dirty="0"/>
              <a:t>Without the generous support of these companies, we would be unable to support our chapter offerings, especially our scholarships.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2054F3-9BA1-9141-9F41-890AC08BA843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5/5/2021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6ABE9D-5F69-584C-B967-9EBACCED64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72224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2054F3-9BA1-9141-9F41-890AC08BA843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5/5/2021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6ABE9D-5F69-584C-B967-9EBACCED64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206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469" y="1210469"/>
            <a:ext cx="10561579" cy="9704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2641" y="2210899"/>
            <a:ext cx="5093492" cy="3362376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5869" y="2210899"/>
            <a:ext cx="5075178" cy="3362375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6F0C83F-2038-824E-81B8-0E8696B6C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6001" y="6181730"/>
            <a:ext cx="6695848" cy="365125"/>
          </a:xfrm>
        </p:spPr>
        <p:txBody>
          <a:bodyPr/>
          <a:lstStyle>
            <a:lvl1pPr>
              <a:defRPr>
                <a:solidFill>
                  <a:srgbClr val="1F4A98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F4A9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© 2020 GBTA. All rights reserved.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1A334203-1E2B-5A49-89CC-5815490B77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12178" y="6181730"/>
            <a:ext cx="967929" cy="365125"/>
          </a:xfrm>
        </p:spPr>
        <p:txBody>
          <a:bodyPr/>
          <a:lstStyle>
            <a:lvl1pPr>
              <a:defRPr>
                <a:solidFill>
                  <a:srgbClr val="1F4A98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C073F1-A0EF-4D4B-98F5-B45EA2694A27}" type="datetime1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1F4A98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5/5/2021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1F4A9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CC7A14-2CE3-4049-8F57-2905F297B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71047" y="355076"/>
            <a:ext cx="429315" cy="490599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634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0348" y="2943402"/>
            <a:ext cx="9543041" cy="369332"/>
          </a:xfrm>
          <a:noFill/>
          <a:ln>
            <a:noFill/>
          </a:ln>
        </p:spPr>
        <p:txBody>
          <a:bodyPr anchor="t">
            <a:spAutoFit/>
          </a:bodyPr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88590" y="6113087"/>
            <a:ext cx="967929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E8AA0E-C9C6-C544-ADEB-236F9ACF9B10}" type="datetime1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5/5/2021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9561" y="2009790"/>
            <a:ext cx="9532878" cy="677108"/>
          </a:xfr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47486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1316" y="1361122"/>
            <a:ext cx="10569731" cy="80202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1317" y="2163148"/>
            <a:ext cx="10569730" cy="3503136"/>
          </a:xfrm>
        </p:spPr>
        <p:txBody>
          <a:bodyPr anchor="t" anchorCtr="0">
            <a:noAutofit/>
          </a:bodyPr>
          <a:lstStyle>
            <a:lvl1pPr>
              <a:buClr>
                <a:schemeClr val="bg2">
                  <a:lumMod val="75000"/>
                  <a:lumOff val="25000"/>
                </a:schemeClr>
              </a:buClr>
              <a:defRPr>
                <a:solidFill>
                  <a:schemeClr val="bg2">
                    <a:lumMod val="75000"/>
                    <a:lumOff val="25000"/>
                  </a:schemeClr>
                </a:solidFill>
              </a:defRPr>
            </a:lvl1pPr>
            <a:lvl2pPr>
              <a:buClr>
                <a:schemeClr val="bg2">
                  <a:lumMod val="75000"/>
                  <a:lumOff val="25000"/>
                </a:schemeClr>
              </a:buClr>
              <a:defRPr>
                <a:solidFill>
                  <a:schemeClr val="bg2">
                    <a:lumMod val="75000"/>
                    <a:lumOff val="25000"/>
                  </a:schemeClr>
                </a:solidFill>
              </a:defRPr>
            </a:lvl2pPr>
            <a:lvl3pPr>
              <a:buClr>
                <a:schemeClr val="bg2">
                  <a:lumMod val="75000"/>
                  <a:lumOff val="25000"/>
                </a:schemeClr>
              </a:buClr>
              <a:defRPr>
                <a:solidFill>
                  <a:schemeClr val="bg2">
                    <a:lumMod val="75000"/>
                    <a:lumOff val="25000"/>
                  </a:schemeClr>
                </a:solidFill>
              </a:defRPr>
            </a:lvl3pPr>
            <a:lvl4pPr>
              <a:buClr>
                <a:schemeClr val="bg2">
                  <a:lumMod val="75000"/>
                  <a:lumOff val="25000"/>
                </a:schemeClr>
              </a:buClr>
              <a:defRPr>
                <a:solidFill>
                  <a:schemeClr val="bg2">
                    <a:lumMod val="75000"/>
                    <a:lumOff val="25000"/>
                  </a:schemeClr>
                </a:solidFill>
              </a:defRPr>
            </a:lvl4pPr>
            <a:lvl5pPr>
              <a:buClr>
                <a:schemeClr val="bg2">
                  <a:lumMod val="75000"/>
                  <a:lumOff val="25000"/>
                </a:schemeClr>
              </a:buClr>
              <a:defRPr>
                <a:solidFill>
                  <a:schemeClr val="bg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1F4A98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C073F1-A0EF-4D4B-98F5-B45EA2694A27}" type="datetime1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1F4A98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5/5/2021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1F4A9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F4A98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F4A9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© 2020 GBTA.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71047" y="355076"/>
            <a:ext cx="429315" cy="490599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4085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7166" y="1220020"/>
            <a:ext cx="10561579" cy="9704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2640" y="2213861"/>
            <a:ext cx="5178433" cy="548851"/>
          </a:xfrm>
        </p:spPr>
        <p:txBody>
          <a:bodyPr anchor="b">
            <a:noAutofit/>
          </a:bodyPr>
          <a:lstStyle>
            <a:lvl1pPr marL="0" indent="0" algn="l">
              <a:buNone/>
              <a:defRPr sz="2000" b="1" i="0">
                <a:solidFill>
                  <a:srgbClr val="1F4A98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97166" y="2805114"/>
            <a:ext cx="5183909" cy="2798409"/>
          </a:xfrm>
        </p:spPr>
        <p:txBody>
          <a:bodyPr anchor="t"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0927" y="2209407"/>
            <a:ext cx="5160120" cy="576262"/>
          </a:xfrm>
        </p:spPr>
        <p:txBody>
          <a:bodyPr anchor="b">
            <a:noAutofit/>
          </a:bodyPr>
          <a:lstStyle>
            <a:lvl1pPr marL="0" indent="0" algn="l">
              <a:buNone/>
              <a:defRPr sz="2000" b="1" i="0">
                <a:solidFill>
                  <a:srgbClr val="1F4A98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0927" y="2807683"/>
            <a:ext cx="5160120" cy="2798409"/>
          </a:xfrm>
        </p:spPr>
        <p:txBody>
          <a:bodyPr anchor="t"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863FCA23-A11D-0049-9E91-5A1446F61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6001" y="6181730"/>
            <a:ext cx="6695848" cy="365125"/>
          </a:xfrm>
        </p:spPr>
        <p:txBody>
          <a:bodyPr/>
          <a:lstStyle>
            <a:lvl1pPr>
              <a:defRPr>
                <a:solidFill>
                  <a:srgbClr val="1F4A98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F4A9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© 2020 GBTA. All rights reserved.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18AB4951-E0F2-B34D-A27B-A807E04ECD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12178" y="6181730"/>
            <a:ext cx="967929" cy="365125"/>
          </a:xfrm>
        </p:spPr>
        <p:txBody>
          <a:bodyPr/>
          <a:lstStyle>
            <a:lvl1pPr>
              <a:defRPr>
                <a:solidFill>
                  <a:srgbClr val="1F4A98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C073F1-A0EF-4D4B-98F5-B45EA2694A27}" type="datetime1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1F4A98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5/5/2021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1F4A9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9270482C-8D61-1149-B0CA-AD75C6BEE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71047" y="355076"/>
            <a:ext cx="429315" cy="490599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9229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6F33C8-3586-4D63-A7E4-C2F7C4A8910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5/5/2021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1E04D8-6EB2-418C-9303-4C802C3E1C2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5440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9469" y="1376729"/>
            <a:ext cx="10561579" cy="970450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470" y="2347179"/>
            <a:ext cx="10561580" cy="3139221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6001" y="6181730"/>
            <a:ext cx="6695848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rgbClr val="1F4A98"/>
                </a:solidFill>
                <a:latin typeface="Arial"/>
                <a:cs typeface="Arial"/>
              </a:defRPr>
            </a:lvl1pPr>
          </a:lstStyle>
          <a:p>
            <a:r>
              <a:rPr lang="en-US" dirty="0">
                <a:ea typeface="Lucida Grande"/>
              </a:rPr>
              <a:t>© 2020 GBTA. All rights reserved.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12178" y="6181730"/>
            <a:ext cx="96792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rgbClr val="1F4A98"/>
                </a:solidFill>
              </a:defRPr>
            </a:lvl1pPr>
          </a:lstStyle>
          <a:p>
            <a:fld id="{4002B9C1-00E8-894B-A8F9-3A187574AA5C}" type="datetime1">
              <a:rPr lang="en-US" smtClean="0"/>
              <a:pPr/>
              <a:t>5/5/2021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71047" y="676025"/>
            <a:ext cx="42931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64F10878-8F4D-0040-B33B-FB3951E3085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2750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8" r:id="rId2"/>
    <p:sldLayoutId id="2147483689" r:id="rId3"/>
    <p:sldLayoutId id="2147483690" r:id="rId4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800" b="1" kern="1200">
          <a:solidFill>
            <a:schemeClr val="accent5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0" algn="l" defTabSz="457200" rtl="0" eaLnBrk="1" latinLnBrk="0" hangingPunct="1">
        <a:spcBef>
          <a:spcPct val="20000"/>
        </a:spcBef>
        <a:spcAft>
          <a:spcPts val="600"/>
        </a:spcAft>
        <a:buClr>
          <a:schemeClr val="bg2">
            <a:lumMod val="75000"/>
            <a:lumOff val="25000"/>
          </a:schemeClr>
        </a:buClr>
        <a:buSzPct val="120000"/>
        <a:buFontTx/>
        <a:buNone/>
        <a:defRPr sz="2000" kern="1200">
          <a:solidFill>
            <a:schemeClr val="bg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bg2">
            <a:lumMod val="75000"/>
            <a:lumOff val="25000"/>
          </a:schemeClr>
        </a:buClr>
        <a:buSzPct val="120000"/>
        <a:buFont typeface="Arial" panose="020B0604020202020204" pitchFamily="34" charset="0"/>
        <a:buChar char="•"/>
        <a:defRPr sz="1600" kern="1200">
          <a:solidFill>
            <a:schemeClr val="bg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bg2">
            <a:lumMod val="75000"/>
            <a:lumOff val="25000"/>
          </a:schemeClr>
        </a:buClr>
        <a:buSzPct val="120000"/>
        <a:buFont typeface="Arial" panose="020B0604020202020204" pitchFamily="34" charset="0"/>
        <a:buChar char="•"/>
        <a:defRPr sz="1400" kern="1200">
          <a:solidFill>
            <a:schemeClr val="bg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bg2">
            <a:lumMod val="75000"/>
            <a:lumOff val="25000"/>
          </a:schemeClr>
        </a:buClr>
        <a:buSzPct val="120000"/>
        <a:buFont typeface="Arial" panose="020B0604020202020204" pitchFamily="34" charset="0"/>
        <a:buChar char="•"/>
        <a:defRPr sz="1200" kern="1200">
          <a:solidFill>
            <a:schemeClr val="bg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bg2">
            <a:lumMod val="75000"/>
            <a:lumOff val="25000"/>
          </a:schemeClr>
        </a:buClr>
        <a:buSzPct val="120000"/>
        <a:buFont typeface="Arial" panose="020B0604020202020204" pitchFamily="34" charset="0"/>
        <a:buChar char="•"/>
        <a:defRPr sz="1200" kern="1200">
          <a:solidFill>
            <a:schemeClr val="bg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6F33C8-3586-4D63-A7E4-C2F7C4A89106}" type="datetimeFigureOut">
              <a:rPr lang="en-US" smtClean="0"/>
              <a:t>5/5/2021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1E04D8-6EB2-418C-9303-4C802C3E1C2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6034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17.jpg"/><Relationship Id="rId18" Type="http://schemas.openxmlformats.org/officeDocument/2006/relationships/image" Target="../media/image22.png"/><Relationship Id="rId3" Type="http://schemas.openxmlformats.org/officeDocument/2006/relationships/image" Target="../media/image8.jpeg"/><Relationship Id="rId21" Type="http://schemas.openxmlformats.org/officeDocument/2006/relationships/image" Target="../media/image25.png"/><Relationship Id="rId7" Type="http://schemas.openxmlformats.org/officeDocument/2006/relationships/image" Target="../media/image12.jpeg"/><Relationship Id="rId12" Type="http://schemas.openxmlformats.org/officeDocument/2006/relationships/image" Target="../media/image16.jpeg"/><Relationship Id="rId17" Type="http://schemas.openxmlformats.org/officeDocument/2006/relationships/image" Target="../media/image21.jpeg"/><Relationship Id="rId2" Type="http://schemas.openxmlformats.org/officeDocument/2006/relationships/image" Target="../media/image7.gif"/><Relationship Id="rId16" Type="http://schemas.openxmlformats.org/officeDocument/2006/relationships/image" Target="../media/image20.png"/><Relationship Id="rId20" Type="http://schemas.openxmlformats.org/officeDocument/2006/relationships/image" Target="../media/image24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11" Type="http://schemas.openxmlformats.org/officeDocument/2006/relationships/image" Target="../media/image15.jpeg"/><Relationship Id="rId24" Type="http://schemas.openxmlformats.org/officeDocument/2006/relationships/image" Target="../media/image28.jpeg"/><Relationship Id="rId5" Type="http://schemas.openxmlformats.org/officeDocument/2006/relationships/image" Target="../media/image10.jpeg"/><Relationship Id="rId15" Type="http://schemas.openxmlformats.org/officeDocument/2006/relationships/image" Target="../media/image19.png"/><Relationship Id="rId23" Type="http://schemas.openxmlformats.org/officeDocument/2006/relationships/image" Target="../media/image27.jpg"/><Relationship Id="rId10" Type="http://schemas.openxmlformats.org/officeDocument/2006/relationships/image" Target="../media/image14.emf"/><Relationship Id="rId19" Type="http://schemas.openxmlformats.org/officeDocument/2006/relationships/image" Target="../media/image23.png"/><Relationship Id="rId4" Type="http://schemas.openxmlformats.org/officeDocument/2006/relationships/image" Target="../media/image9.jpeg"/><Relationship Id="rId9" Type="http://schemas.openxmlformats.org/officeDocument/2006/relationships/oleObject" Target="../embeddings/oleObject1.bin"/><Relationship Id="rId14" Type="http://schemas.openxmlformats.org/officeDocument/2006/relationships/image" Target="../media/image18.png"/><Relationship Id="rId22" Type="http://schemas.openxmlformats.org/officeDocument/2006/relationships/image" Target="../media/image26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17.jpg"/><Relationship Id="rId18" Type="http://schemas.openxmlformats.org/officeDocument/2006/relationships/image" Target="../media/image22.png"/><Relationship Id="rId3" Type="http://schemas.openxmlformats.org/officeDocument/2006/relationships/image" Target="../media/image8.jpeg"/><Relationship Id="rId21" Type="http://schemas.openxmlformats.org/officeDocument/2006/relationships/image" Target="../media/image25.png"/><Relationship Id="rId7" Type="http://schemas.openxmlformats.org/officeDocument/2006/relationships/image" Target="../media/image12.jpeg"/><Relationship Id="rId12" Type="http://schemas.openxmlformats.org/officeDocument/2006/relationships/image" Target="../media/image16.jpeg"/><Relationship Id="rId17" Type="http://schemas.openxmlformats.org/officeDocument/2006/relationships/image" Target="../media/image21.jpeg"/><Relationship Id="rId2" Type="http://schemas.openxmlformats.org/officeDocument/2006/relationships/image" Target="../media/image7.gif"/><Relationship Id="rId16" Type="http://schemas.openxmlformats.org/officeDocument/2006/relationships/image" Target="../media/image20.png"/><Relationship Id="rId20" Type="http://schemas.openxmlformats.org/officeDocument/2006/relationships/image" Target="../media/image24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11" Type="http://schemas.openxmlformats.org/officeDocument/2006/relationships/image" Target="../media/image15.jpeg"/><Relationship Id="rId24" Type="http://schemas.openxmlformats.org/officeDocument/2006/relationships/image" Target="../media/image28.jpeg"/><Relationship Id="rId5" Type="http://schemas.openxmlformats.org/officeDocument/2006/relationships/image" Target="../media/image10.jpeg"/><Relationship Id="rId15" Type="http://schemas.openxmlformats.org/officeDocument/2006/relationships/image" Target="../media/image19.png"/><Relationship Id="rId23" Type="http://schemas.openxmlformats.org/officeDocument/2006/relationships/image" Target="../media/image27.jpg"/><Relationship Id="rId10" Type="http://schemas.openxmlformats.org/officeDocument/2006/relationships/image" Target="../media/image14.emf"/><Relationship Id="rId19" Type="http://schemas.openxmlformats.org/officeDocument/2006/relationships/image" Target="../media/image23.png"/><Relationship Id="rId4" Type="http://schemas.openxmlformats.org/officeDocument/2006/relationships/image" Target="../media/image9.jpeg"/><Relationship Id="rId9" Type="http://schemas.openxmlformats.org/officeDocument/2006/relationships/oleObject" Target="../embeddings/oleObject2.bin"/><Relationship Id="rId14" Type="http://schemas.openxmlformats.org/officeDocument/2006/relationships/image" Target="../media/image18.png"/><Relationship Id="rId22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17.jpg"/><Relationship Id="rId18" Type="http://schemas.openxmlformats.org/officeDocument/2006/relationships/image" Target="../media/image22.png"/><Relationship Id="rId3" Type="http://schemas.openxmlformats.org/officeDocument/2006/relationships/image" Target="../media/image8.jpeg"/><Relationship Id="rId21" Type="http://schemas.openxmlformats.org/officeDocument/2006/relationships/image" Target="../media/image25.png"/><Relationship Id="rId7" Type="http://schemas.openxmlformats.org/officeDocument/2006/relationships/image" Target="../media/image12.jpeg"/><Relationship Id="rId12" Type="http://schemas.openxmlformats.org/officeDocument/2006/relationships/image" Target="../media/image16.jpeg"/><Relationship Id="rId17" Type="http://schemas.openxmlformats.org/officeDocument/2006/relationships/image" Target="../media/image21.jpeg"/><Relationship Id="rId2" Type="http://schemas.openxmlformats.org/officeDocument/2006/relationships/image" Target="../media/image7.gif"/><Relationship Id="rId16" Type="http://schemas.openxmlformats.org/officeDocument/2006/relationships/image" Target="../media/image20.png"/><Relationship Id="rId20" Type="http://schemas.openxmlformats.org/officeDocument/2006/relationships/image" Target="../media/image24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11" Type="http://schemas.openxmlformats.org/officeDocument/2006/relationships/image" Target="../media/image15.jpeg"/><Relationship Id="rId24" Type="http://schemas.openxmlformats.org/officeDocument/2006/relationships/image" Target="../media/image28.jpeg"/><Relationship Id="rId5" Type="http://schemas.openxmlformats.org/officeDocument/2006/relationships/image" Target="../media/image10.jpeg"/><Relationship Id="rId15" Type="http://schemas.openxmlformats.org/officeDocument/2006/relationships/image" Target="../media/image19.png"/><Relationship Id="rId23" Type="http://schemas.openxmlformats.org/officeDocument/2006/relationships/image" Target="../media/image27.jpg"/><Relationship Id="rId10" Type="http://schemas.openxmlformats.org/officeDocument/2006/relationships/image" Target="../media/image14.emf"/><Relationship Id="rId19" Type="http://schemas.openxmlformats.org/officeDocument/2006/relationships/image" Target="../media/image23.png"/><Relationship Id="rId4" Type="http://schemas.openxmlformats.org/officeDocument/2006/relationships/image" Target="../media/image9.jpeg"/><Relationship Id="rId9" Type="http://schemas.openxmlformats.org/officeDocument/2006/relationships/oleObject" Target="../embeddings/oleObject1.bin"/><Relationship Id="rId14" Type="http://schemas.openxmlformats.org/officeDocument/2006/relationships/image" Target="../media/image18.png"/><Relationship Id="rId22" Type="http://schemas.openxmlformats.org/officeDocument/2006/relationships/image" Target="../media/image2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71700" y="130176"/>
            <a:ext cx="7772400" cy="555625"/>
          </a:xfrm>
        </p:spPr>
        <p:txBody>
          <a:bodyPr>
            <a:normAutofit fontScale="90000"/>
          </a:bodyPr>
          <a:lstStyle/>
          <a:p>
            <a:r>
              <a:rPr lang="en-US" sz="3500" dirty="0"/>
              <a:t>Thank you 2021 MBTA Sponsors!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00200" y="6553201"/>
            <a:ext cx="8928100" cy="222249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 2020 GBTA Michigan Chapter. All rights reserved.</a:t>
            </a:r>
          </a:p>
        </p:txBody>
      </p:sp>
      <p:sp>
        <p:nvSpPr>
          <p:cNvPr id="5" name="Rectangle 4"/>
          <p:cNvSpPr/>
          <p:nvPr/>
        </p:nvSpPr>
        <p:spPr>
          <a:xfrm>
            <a:off x="4648200" y="762000"/>
            <a:ext cx="2895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Diamond </a:t>
            </a:r>
          </a:p>
        </p:txBody>
      </p:sp>
      <p:sp>
        <p:nvSpPr>
          <p:cNvPr id="7" name="Rectangle 6"/>
          <p:cNvSpPr/>
          <p:nvPr/>
        </p:nvSpPr>
        <p:spPr>
          <a:xfrm>
            <a:off x="5730065" y="4038600"/>
            <a:ext cx="7099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Silver</a:t>
            </a:r>
          </a:p>
        </p:txBody>
      </p:sp>
      <p:sp>
        <p:nvSpPr>
          <p:cNvPr id="8" name="Rectangle 7"/>
          <p:cNvSpPr/>
          <p:nvPr/>
        </p:nvSpPr>
        <p:spPr>
          <a:xfrm>
            <a:off x="5572716" y="2133600"/>
            <a:ext cx="10465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Platinum</a:t>
            </a:r>
          </a:p>
        </p:txBody>
      </p:sp>
      <p:sp>
        <p:nvSpPr>
          <p:cNvPr id="9" name="Rectangle 8"/>
          <p:cNvSpPr/>
          <p:nvPr/>
        </p:nvSpPr>
        <p:spPr>
          <a:xfrm>
            <a:off x="5751995" y="3276600"/>
            <a:ext cx="6880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Gold 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1828800" y="762000"/>
            <a:ext cx="8458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828800" y="2057400"/>
            <a:ext cx="8458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828800" y="3276600"/>
            <a:ext cx="8458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8538" y="1143001"/>
            <a:ext cx="2308262" cy="7721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2286001"/>
            <a:ext cx="1905000" cy="27463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2741240"/>
            <a:ext cx="1600200" cy="40005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1" y="2286000"/>
            <a:ext cx="1583401" cy="878068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2895600"/>
            <a:ext cx="2209800" cy="16820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F922394-F94B-4039-9E51-83B4E1E868B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201" y="2514600"/>
            <a:ext cx="1475707" cy="520722"/>
          </a:xfrm>
          <a:prstGeom prst="rect">
            <a:avLst/>
          </a:prstGeom>
        </p:spPr>
      </p:pic>
      <p:cxnSp>
        <p:nvCxnSpPr>
          <p:cNvPr id="28" name="Straight Connector 27"/>
          <p:cNvCxnSpPr/>
          <p:nvPr/>
        </p:nvCxnSpPr>
        <p:spPr>
          <a:xfrm>
            <a:off x="1828800" y="4038600"/>
            <a:ext cx="8458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1828800" y="4876800"/>
            <a:ext cx="8458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4411644"/>
            <a:ext cx="1101554" cy="388956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5486400" y="48768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Bronze</a:t>
            </a:r>
          </a:p>
        </p:txBody>
      </p:sp>
      <p:graphicFrame>
        <p:nvGraphicFramePr>
          <p:cNvPr id="44" name="Object 43">
            <a:extLst>
              <a:ext uri="{FF2B5EF4-FFF2-40B4-BE49-F238E27FC236}">
                <a16:creationId xmlns:a16="http://schemas.microsoft.com/office/drawing/2014/main" id="{947E4744-A5C7-42CF-8B14-23B3CDC0FFA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176626" y="5988003"/>
          <a:ext cx="738774" cy="6144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9" imgW="1923869" imgH="2133555" progId="AcroExch.Document.DC">
                  <p:embed/>
                </p:oleObj>
              </mc:Choice>
              <mc:Fallback>
                <p:oleObj name="Acrobat Document" r:id="rId9" imgW="1923869" imgH="2133555" progId="AcroExch.Document.DC">
                  <p:embed/>
                  <p:pic>
                    <p:nvPicPr>
                      <p:cNvPr id="44" name="Object 43">
                        <a:extLst>
                          <a:ext uri="{FF2B5EF4-FFF2-40B4-BE49-F238E27FC236}">
                            <a16:creationId xmlns:a16="http://schemas.microsoft.com/office/drawing/2014/main" id="{947E4744-A5C7-42CF-8B14-23B3CDC0FFA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8176626" y="5988003"/>
                        <a:ext cx="738774" cy="6144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6" name="Picture 4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3442" y="5146008"/>
            <a:ext cx="1116359" cy="492792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934" y="5257800"/>
            <a:ext cx="2190667" cy="301410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5334001"/>
            <a:ext cx="712277" cy="362257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5307016"/>
            <a:ext cx="1334612" cy="331785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5246" y="5257800"/>
            <a:ext cx="1177354" cy="372730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480FA60B-4D9F-4625-8AD9-A43AE3844CF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086760" y="3581400"/>
            <a:ext cx="2076040" cy="399190"/>
          </a:xfrm>
          <a:prstGeom prst="rect">
            <a:avLst/>
          </a:prstGeom>
        </p:spPr>
      </p:pic>
      <p:sp>
        <p:nvSpPr>
          <p:cNvPr id="56" name="TextBox 55"/>
          <p:cNvSpPr txBox="1"/>
          <p:nvPr/>
        </p:nvSpPr>
        <p:spPr>
          <a:xfrm>
            <a:off x="5486400" y="57912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Copper</a:t>
            </a:r>
          </a:p>
        </p:txBody>
      </p:sp>
      <p:cxnSp>
        <p:nvCxnSpPr>
          <p:cNvPr id="57" name="Straight Connector 56"/>
          <p:cNvCxnSpPr/>
          <p:nvPr/>
        </p:nvCxnSpPr>
        <p:spPr>
          <a:xfrm>
            <a:off x="1828800" y="5791200"/>
            <a:ext cx="8458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" name="Picture 57">
            <a:extLst>
              <a:ext uri="{FF2B5EF4-FFF2-40B4-BE49-F238E27FC236}">
                <a16:creationId xmlns:a16="http://schemas.microsoft.com/office/drawing/2014/main" id="{673E03C7-491E-4F0B-93E0-8DCEFFD2FF83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916" y="6068488"/>
            <a:ext cx="1132884" cy="396509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0FF1ADF0-E067-4E69-910A-CF4B7085BE78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828800" y="6159596"/>
            <a:ext cx="1709920" cy="241204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6232398"/>
            <a:ext cx="1295400" cy="168402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692" y="6135516"/>
            <a:ext cx="1666909" cy="341485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3471100"/>
            <a:ext cx="1396380" cy="509490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1" y="6106991"/>
            <a:ext cx="1031369" cy="307864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3314" y="3497164"/>
            <a:ext cx="1081087" cy="46523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500" y="1274431"/>
            <a:ext cx="2438400" cy="595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0298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C6F5F-4C48-4867-9916-AFB31B235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Business Meeting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700586-C280-4155-8D3F-D097D0B26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1317" y="2163147"/>
            <a:ext cx="10569730" cy="3708263"/>
          </a:xfrm>
        </p:spPr>
        <p:txBody>
          <a:bodyPr/>
          <a:lstStyle/>
          <a:p>
            <a:r>
              <a:rPr lang="en-US" dirty="0"/>
              <a:t>Vice President’s Opening Remarks and Updates</a:t>
            </a:r>
          </a:p>
          <a:p>
            <a:r>
              <a:rPr lang="en-US" dirty="0"/>
              <a:t>Jenny Baumann, MBTA Vice President 2021/22</a:t>
            </a:r>
          </a:p>
          <a:p>
            <a:pPr marL="1028700" lvl="1"/>
            <a:r>
              <a:rPr lang="en-US" dirty="0"/>
              <a:t>Call to order</a:t>
            </a:r>
          </a:p>
          <a:p>
            <a:pPr marL="1028700" lvl="1"/>
            <a:r>
              <a:rPr lang="en-US" dirty="0"/>
              <a:t>General Updates</a:t>
            </a:r>
          </a:p>
          <a:p>
            <a:pPr marL="1028700" lvl="1"/>
            <a:r>
              <a:rPr lang="en-US" dirty="0"/>
              <a:t>Committee Updates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B87631-EEFE-4487-BD76-E401C4859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F4A9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© 2021 GBTA. All rights reserved.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FEEB69-3329-415B-B8CC-F7CB73B92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17125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A282C2-C919-B242-94AB-63D0E2DCD2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0" y="1200326"/>
            <a:ext cx="10561579" cy="717374"/>
          </a:xfrm>
        </p:spPr>
        <p:txBody>
          <a:bodyPr/>
          <a:lstStyle/>
          <a:p>
            <a:r>
              <a:rPr lang="en-US" dirty="0"/>
              <a:t>Follow Us On Social Media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F4A9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© 2021 GBTA. All rights reserved.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38E2F0-8241-4BDE-823A-80E31CA64386}"/>
              </a:ext>
            </a:extLst>
          </p:cNvPr>
          <p:cNvSpPr txBox="1"/>
          <p:nvPr/>
        </p:nvSpPr>
        <p:spPr>
          <a:xfrm>
            <a:off x="711200" y="1966053"/>
            <a:ext cx="107696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600" dirty="0">
              <a:solidFill>
                <a:schemeClr val="bg2">
                  <a:lumMod val="75000"/>
                  <a:lumOff val="25000"/>
                </a:schemeClr>
              </a:solidFill>
            </a:endParaRPr>
          </a:p>
          <a:p>
            <a:endParaRPr lang="en-US" sz="1600" dirty="0">
              <a:solidFill>
                <a:schemeClr val="bg2">
                  <a:lumMod val="75000"/>
                  <a:lumOff val="25000"/>
                </a:schemeClr>
              </a:solidFill>
            </a:endParaRPr>
          </a:p>
          <a:p>
            <a:endParaRPr lang="en-US" sz="1600" dirty="0">
              <a:solidFill>
                <a:schemeClr val="bg2">
                  <a:lumMod val="75000"/>
                  <a:lumOff val="25000"/>
                </a:schemeClr>
              </a:solidFill>
            </a:endParaRPr>
          </a:p>
          <a:p>
            <a:endParaRPr lang="en-US" sz="1600" dirty="0">
              <a:solidFill>
                <a:schemeClr val="bg2">
                  <a:lumMod val="75000"/>
                  <a:lumOff val="25000"/>
                </a:schemeClr>
              </a:solidFill>
            </a:endParaRPr>
          </a:p>
          <a:p>
            <a:endParaRPr lang="en-US" sz="1600" dirty="0">
              <a:solidFill>
                <a:schemeClr val="bg2">
                  <a:lumMod val="75000"/>
                  <a:lumOff val="25000"/>
                </a:schemeClr>
              </a:solidFill>
            </a:endParaRPr>
          </a:p>
          <a:p>
            <a:endParaRPr lang="en-US" sz="1600" dirty="0">
              <a:solidFill>
                <a:schemeClr val="bg2">
                  <a:lumMod val="75000"/>
                  <a:lumOff val="25000"/>
                </a:schemeClr>
              </a:solidFill>
            </a:endParaRPr>
          </a:p>
          <a:p>
            <a:endParaRPr lang="en-US" sz="1600" dirty="0">
              <a:solidFill>
                <a:schemeClr val="bg2">
                  <a:lumMod val="75000"/>
                  <a:lumOff val="25000"/>
                </a:schemeClr>
              </a:solidFill>
            </a:endParaRPr>
          </a:p>
          <a:p>
            <a:endParaRPr lang="en-US" sz="1600" dirty="0">
              <a:solidFill>
                <a:schemeClr val="bg2">
                  <a:lumMod val="75000"/>
                  <a:lumOff val="25000"/>
                </a:schemeClr>
              </a:solidFill>
            </a:endParaRPr>
          </a:p>
          <a:p>
            <a:endParaRPr lang="en-US" sz="1600" dirty="0">
              <a:solidFill>
                <a:schemeClr val="bg2">
                  <a:lumMod val="75000"/>
                  <a:lumOff val="25000"/>
                </a:schemeClr>
              </a:solidFill>
            </a:endParaRPr>
          </a:p>
          <a:p>
            <a:r>
              <a:rPr lang="en-US" sz="1600" dirty="0">
                <a:solidFill>
                  <a:schemeClr val="bg2">
                    <a:lumMod val="75000"/>
                    <a:lumOff val="25000"/>
                  </a:schemeClr>
                </a:solidFill>
              </a:rPr>
              <a:t>Facebook: </a:t>
            </a:r>
            <a:r>
              <a:rPr lang="en-US" sz="1600" dirty="0">
                <a:solidFill>
                  <a:srgbClr val="2424C2"/>
                </a:solidFill>
              </a:rPr>
              <a:t>https://www.facebook.com/MichiganBusinessTravelAssociation</a:t>
            </a:r>
          </a:p>
          <a:p>
            <a:endParaRPr lang="en-US" sz="1600" dirty="0">
              <a:solidFill>
                <a:schemeClr val="bg2">
                  <a:lumMod val="75000"/>
                  <a:lumOff val="25000"/>
                </a:schemeClr>
              </a:solidFill>
            </a:endParaRPr>
          </a:p>
          <a:p>
            <a:r>
              <a:rPr lang="en-US" sz="1600" dirty="0">
                <a:solidFill>
                  <a:schemeClr val="bg2">
                    <a:lumMod val="75000"/>
                    <a:lumOff val="25000"/>
                  </a:schemeClr>
                </a:solidFill>
              </a:rPr>
              <a:t>Twitter: </a:t>
            </a:r>
            <a:r>
              <a:rPr lang="en-US" sz="1600" dirty="0">
                <a:solidFill>
                  <a:srgbClr val="2424C2"/>
                </a:solidFill>
              </a:rPr>
              <a:t>https://twitter.com/MBTAMichigan</a:t>
            </a:r>
          </a:p>
          <a:p>
            <a:endParaRPr lang="en-US" sz="1600" dirty="0">
              <a:solidFill>
                <a:schemeClr val="bg2">
                  <a:lumMod val="75000"/>
                  <a:lumOff val="25000"/>
                </a:schemeClr>
              </a:solidFill>
            </a:endParaRPr>
          </a:p>
          <a:p>
            <a:r>
              <a:rPr lang="en-US" sz="1600" dirty="0">
                <a:solidFill>
                  <a:schemeClr val="bg2">
                    <a:lumMod val="75000"/>
                    <a:lumOff val="25000"/>
                  </a:schemeClr>
                </a:solidFill>
              </a:rPr>
              <a:t>LinkedIn: </a:t>
            </a:r>
            <a:r>
              <a:rPr lang="en-US" sz="1600" dirty="0">
                <a:solidFill>
                  <a:srgbClr val="2424C2"/>
                </a:solidFill>
              </a:rPr>
              <a:t>https://www.linkedin.com/groups/3178147/</a:t>
            </a:r>
          </a:p>
          <a:p>
            <a:endParaRPr lang="en-US" sz="1600" dirty="0">
              <a:solidFill>
                <a:schemeClr val="bg2">
                  <a:lumMod val="75000"/>
                  <a:lumOff val="25000"/>
                </a:schemeClr>
              </a:solidFill>
            </a:endParaRPr>
          </a:p>
          <a:p>
            <a:endParaRPr lang="en-US" sz="1600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6FC6F65-55AA-4DF4-BB06-CA2B6EBB54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8662" y="2187575"/>
            <a:ext cx="3114675" cy="146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2606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6">
            <a:extLst>
              <a:ext uri="{FF2B5EF4-FFF2-40B4-BE49-F238E27FC236}">
                <a16:creationId xmlns:a16="http://schemas.microsoft.com/office/drawing/2014/main" id="{27D4366F-0263-4515-9A38-3A95424FF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6001" y="6181730"/>
            <a:ext cx="6695848" cy="365125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F4A9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© 2021 GBTA. All rights reserved.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FCC644D-A10A-4FE8-9DF2-B2632EF8A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4789E3A-7D2E-4F47-84B0-BAC44AEA0EE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A864706-FB94-4653-AF18-65963D8EEC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352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5690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71700" y="130176"/>
            <a:ext cx="7772400" cy="555625"/>
          </a:xfrm>
        </p:spPr>
        <p:txBody>
          <a:bodyPr>
            <a:normAutofit fontScale="90000"/>
          </a:bodyPr>
          <a:lstStyle/>
          <a:p>
            <a:r>
              <a:rPr lang="en-US" sz="3500" dirty="0"/>
              <a:t>Thank you 2021 MBTA Sponsors!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00200" y="6553201"/>
            <a:ext cx="8928100" cy="222249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 2020 GBTA Michigan Chapter. All rights reserved.</a:t>
            </a:r>
          </a:p>
        </p:txBody>
      </p:sp>
      <p:sp>
        <p:nvSpPr>
          <p:cNvPr id="5" name="Rectangle 4"/>
          <p:cNvSpPr/>
          <p:nvPr/>
        </p:nvSpPr>
        <p:spPr>
          <a:xfrm>
            <a:off x="4648200" y="762000"/>
            <a:ext cx="2895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Diamond </a:t>
            </a:r>
          </a:p>
        </p:txBody>
      </p:sp>
      <p:sp>
        <p:nvSpPr>
          <p:cNvPr id="7" name="Rectangle 6"/>
          <p:cNvSpPr/>
          <p:nvPr/>
        </p:nvSpPr>
        <p:spPr>
          <a:xfrm>
            <a:off x="5730065" y="4038600"/>
            <a:ext cx="7099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Silver</a:t>
            </a:r>
          </a:p>
        </p:txBody>
      </p:sp>
      <p:sp>
        <p:nvSpPr>
          <p:cNvPr id="8" name="Rectangle 7"/>
          <p:cNvSpPr/>
          <p:nvPr/>
        </p:nvSpPr>
        <p:spPr>
          <a:xfrm>
            <a:off x="5572716" y="2133600"/>
            <a:ext cx="10465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Platinum</a:t>
            </a:r>
          </a:p>
        </p:txBody>
      </p:sp>
      <p:sp>
        <p:nvSpPr>
          <p:cNvPr id="9" name="Rectangle 8"/>
          <p:cNvSpPr/>
          <p:nvPr/>
        </p:nvSpPr>
        <p:spPr>
          <a:xfrm>
            <a:off x="5751995" y="3276600"/>
            <a:ext cx="6880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Gold 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1828800" y="762000"/>
            <a:ext cx="8458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828800" y="2057400"/>
            <a:ext cx="8458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828800" y="3276600"/>
            <a:ext cx="8458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8538" y="1143001"/>
            <a:ext cx="2308262" cy="7721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2286001"/>
            <a:ext cx="1905000" cy="27463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2741240"/>
            <a:ext cx="1600200" cy="40005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1" y="2286000"/>
            <a:ext cx="1583401" cy="878068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2895600"/>
            <a:ext cx="2209800" cy="16820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F922394-F94B-4039-9E51-83B4E1E868B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201" y="2514600"/>
            <a:ext cx="1475707" cy="520722"/>
          </a:xfrm>
          <a:prstGeom prst="rect">
            <a:avLst/>
          </a:prstGeom>
        </p:spPr>
      </p:pic>
      <p:cxnSp>
        <p:nvCxnSpPr>
          <p:cNvPr id="28" name="Straight Connector 27"/>
          <p:cNvCxnSpPr/>
          <p:nvPr/>
        </p:nvCxnSpPr>
        <p:spPr>
          <a:xfrm>
            <a:off x="1828800" y="4038600"/>
            <a:ext cx="8458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1828800" y="4876800"/>
            <a:ext cx="8458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4411644"/>
            <a:ext cx="1101554" cy="388956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5486400" y="48768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Bronze</a:t>
            </a:r>
          </a:p>
        </p:txBody>
      </p:sp>
      <p:graphicFrame>
        <p:nvGraphicFramePr>
          <p:cNvPr id="44" name="Object 43">
            <a:extLst>
              <a:ext uri="{FF2B5EF4-FFF2-40B4-BE49-F238E27FC236}">
                <a16:creationId xmlns:a16="http://schemas.microsoft.com/office/drawing/2014/main" id="{947E4744-A5C7-42CF-8B14-23B3CDC0FFA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176626" y="5988003"/>
          <a:ext cx="738774" cy="6144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9" imgW="1923869" imgH="2133555" progId="AcroExch.Document.DC">
                  <p:embed/>
                </p:oleObj>
              </mc:Choice>
              <mc:Fallback>
                <p:oleObj name="Acrobat Document" r:id="rId9" imgW="1923869" imgH="2133555" progId="AcroExch.Document.DC">
                  <p:embed/>
                  <p:pic>
                    <p:nvPicPr>
                      <p:cNvPr id="44" name="Object 43">
                        <a:extLst>
                          <a:ext uri="{FF2B5EF4-FFF2-40B4-BE49-F238E27FC236}">
                            <a16:creationId xmlns:a16="http://schemas.microsoft.com/office/drawing/2014/main" id="{947E4744-A5C7-42CF-8B14-23B3CDC0FFA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8176626" y="5988003"/>
                        <a:ext cx="738774" cy="6144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6" name="Picture 4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3442" y="5146008"/>
            <a:ext cx="1116359" cy="492792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934" y="5257800"/>
            <a:ext cx="2190667" cy="301410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5334001"/>
            <a:ext cx="712277" cy="362257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5307016"/>
            <a:ext cx="1334612" cy="331785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5246" y="5257800"/>
            <a:ext cx="1177354" cy="372730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480FA60B-4D9F-4625-8AD9-A43AE3844CF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086760" y="3581400"/>
            <a:ext cx="2076040" cy="399190"/>
          </a:xfrm>
          <a:prstGeom prst="rect">
            <a:avLst/>
          </a:prstGeom>
        </p:spPr>
      </p:pic>
      <p:sp>
        <p:nvSpPr>
          <p:cNvPr id="56" name="TextBox 55"/>
          <p:cNvSpPr txBox="1"/>
          <p:nvPr/>
        </p:nvSpPr>
        <p:spPr>
          <a:xfrm>
            <a:off x="5486400" y="57912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Copper</a:t>
            </a:r>
          </a:p>
        </p:txBody>
      </p:sp>
      <p:cxnSp>
        <p:nvCxnSpPr>
          <p:cNvPr id="57" name="Straight Connector 56"/>
          <p:cNvCxnSpPr/>
          <p:nvPr/>
        </p:nvCxnSpPr>
        <p:spPr>
          <a:xfrm>
            <a:off x="1828800" y="5791200"/>
            <a:ext cx="8458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" name="Picture 57">
            <a:extLst>
              <a:ext uri="{FF2B5EF4-FFF2-40B4-BE49-F238E27FC236}">
                <a16:creationId xmlns:a16="http://schemas.microsoft.com/office/drawing/2014/main" id="{673E03C7-491E-4F0B-93E0-8DCEFFD2FF83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916" y="6068488"/>
            <a:ext cx="1132884" cy="396509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0FF1ADF0-E067-4E69-910A-CF4B7085BE78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828800" y="6159596"/>
            <a:ext cx="1709920" cy="241204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6232398"/>
            <a:ext cx="1295400" cy="168402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692" y="6135516"/>
            <a:ext cx="1666909" cy="341485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3471100"/>
            <a:ext cx="1396380" cy="509490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1" y="6106991"/>
            <a:ext cx="1031369" cy="307864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3314" y="3497164"/>
            <a:ext cx="1081087" cy="46523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500" y="1274431"/>
            <a:ext cx="2438400" cy="595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775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A282C2-C919-B242-94AB-63D0E2DCD2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017" y="1517826"/>
            <a:ext cx="10561579" cy="857074"/>
          </a:xfrm>
        </p:spPr>
        <p:txBody>
          <a:bodyPr/>
          <a:lstStyle/>
          <a:p>
            <a:r>
              <a:rPr lang="en-US" dirty="0"/>
              <a:t>Prize Drawing! 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F4A9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© 2021 GBTA. All rights reserved.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Picture 4" descr="A picture containing text, sign, outdoor&#10;&#10;Description automatically generated">
            <a:extLst>
              <a:ext uri="{FF2B5EF4-FFF2-40B4-BE49-F238E27FC236}">
                <a16:creationId xmlns:a16="http://schemas.microsoft.com/office/drawing/2014/main" id="{E64CDFA3-E74B-444A-80C8-082FB65BA0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0612" y="2471737"/>
            <a:ext cx="4281488" cy="3428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0655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4E24DD-511E-4564-92E9-69C2EA474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Please complete the survey later today!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73D341-8D19-47A7-BE88-C2E407F78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F4A9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© 2021 GBTA. All rights reserved.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D0EBFE-66C2-4C4A-910A-AF3DB52E5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Content Placeholder 8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71A4B77E-BA06-46A5-9D02-D3F92AACEF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900" y="2307015"/>
            <a:ext cx="5753100" cy="3006459"/>
          </a:xfrm>
        </p:spPr>
      </p:pic>
    </p:spTree>
    <p:extLst>
      <p:ext uri="{BB962C8B-B14F-4D97-AF65-F5344CB8AC3E}">
        <p14:creationId xmlns:p14="http://schemas.microsoft.com/office/powerpoint/2010/main" val="11618424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FF74B83B-8C39-1F47-BE3E-39D7205A0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Meeting Adjourned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F4A9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© 2021 GBTA.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5450187" y="2699787"/>
            <a:ext cx="5522613" cy="3362375"/>
          </a:xfrm>
        </p:spPr>
        <p:txBody>
          <a:bodyPr>
            <a:normAutofit/>
          </a:bodyPr>
          <a:lstStyle/>
          <a:p>
            <a:r>
              <a:rPr lang="en-US" sz="2200" b="1" i="1" dirty="0"/>
              <a:t>Next Event: </a:t>
            </a:r>
          </a:p>
          <a:p>
            <a:r>
              <a:rPr lang="en-US" sz="2000" dirty="0">
                <a:solidFill>
                  <a:schemeClr val="bg2">
                    <a:lumMod val="75000"/>
                    <a:lumOff val="25000"/>
                  </a:schemeClr>
                </a:solidFill>
              </a:rPr>
              <a:t>June/July – MBTA Member Summer Event</a:t>
            </a:r>
            <a:br>
              <a:rPr lang="en-US" sz="2000" dirty="0">
                <a:solidFill>
                  <a:schemeClr val="bg2">
                    <a:lumMod val="75000"/>
                    <a:lumOff val="25000"/>
                  </a:schemeClr>
                </a:solidFill>
              </a:rPr>
            </a:br>
            <a:r>
              <a:rPr lang="en-US" sz="2000" i="1" dirty="0">
                <a:solidFill>
                  <a:schemeClr val="bg2">
                    <a:lumMod val="75000"/>
                    <a:lumOff val="25000"/>
                  </a:schemeClr>
                </a:solidFill>
              </a:rPr>
              <a:t>This is our FIRST planned in-person meeting for 2021</a:t>
            </a:r>
          </a:p>
          <a:p>
            <a:r>
              <a:rPr lang="en-US" sz="2000" dirty="0">
                <a:solidFill>
                  <a:schemeClr val="bg2">
                    <a:lumMod val="75000"/>
                    <a:lumOff val="25000"/>
                  </a:schemeClr>
                </a:solidFill>
              </a:rPr>
              <a:t>Location: TBD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0108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30348" y="2943402"/>
            <a:ext cx="9543041" cy="400110"/>
          </a:xfrm>
        </p:spPr>
        <p:txBody>
          <a:bodyPr/>
          <a:lstStyle/>
          <a:p>
            <a:r>
              <a:rPr lang="en-US" dirty="0"/>
              <a:t>May 6, 2021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329561" y="2009790"/>
            <a:ext cx="9532878" cy="677108"/>
          </a:xfrm>
        </p:spPr>
        <p:txBody>
          <a:bodyPr/>
          <a:lstStyle/>
          <a:p>
            <a:r>
              <a:rPr lang="en-US" dirty="0"/>
              <a:t>GBTA | Michigan Chapter</a:t>
            </a:r>
          </a:p>
        </p:txBody>
      </p:sp>
    </p:spTree>
    <p:extLst>
      <p:ext uri="{BB962C8B-B14F-4D97-AF65-F5344CB8AC3E}">
        <p14:creationId xmlns:p14="http://schemas.microsoft.com/office/powerpoint/2010/main" val="2321564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700" dirty="0"/>
              <a:t>Welcome!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1317" y="2163147"/>
            <a:ext cx="10569730" cy="3828861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F4A9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© 2021 GBTA. All rights reserved.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50614" y="2317687"/>
            <a:ext cx="9171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F4A98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Today’s Meeting is worth 1 credit for GTP certification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1F4A9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6FFF858F-233D-4E65-AC46-49B857F505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614" y="2817282"/>
            <a:ext cx="1362811" cy="1254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059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1316" y="1071426"/>
            <a:ext cx="10569731" cy="802025"/>
          </a:xfrm>
        </p:spPr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1317" y="1873451"/>
            <a:ext cx="11140474" cy="4431814"/>
          </a:xfrm>
        </p:spPr>
        <p:txBody>
          <a:bodyPr/>
          <a:lstStyle/>
          <a:p>
            <a:pPr marL="457200" lvl="1" indent="0">
              <a:buNone/>
            </a:pPr>
            <a:r>
              <a:rPr lang="en-US" b="1" dirty="0"/>
              <a:t>1:00 PM		Welcome!	</a:t>
            </a:r>
          </a:p>
          <a:p>
            <a:pPr marL="457200" lvl="1" indent="0">
              <a:buNone/>
            </a:pPr>
            <a:r>
              <a:rPr lang="en-US" b="1" dirty="0"/>
              <a:t>1:05 PM		</a:t>
            </a:r>
            <a:r>
              <a:rPr lang="en-US" b="1" i="1" dirty="0"/>
              <a:t>Confusion And Controversy: What Documents May Be Required To Travel</a:t>
            </a:r>
          </a:p>
          <a:p>
            <a:pPr marL="457200" lvl="1" indent="0">
              <a:buNone/>
            </a:pPr>
            <a:r>
              <a:rPr lang="en-US" b="1" dirty="0"/>
              <a:t>1:45 PM		Q &amp; A</a:t>
            </a:r>
          </a:p>
          <a:p>
            <a:pPr marL="457200" lvl="1" indent="0">
              <a:buNone/>
            </a:pPr>
            <a:r>
              <a:rPr lang="en-US" b="1" dirty="0"/>
              <a:t>2:00 PM 		Presentation by MBTA Platinum Sponsor, ALTOUR</a:t>
            </a:r>
          </a:p>
          <a:p>
            <a:pPr marL="457200" lvl="1" indent="0">
              <a:buNone/>
            </a:pPr>
            <a:r>
              <a:rPr lang="en-US" b="1" dirty="0"/>
              <a:t>2:10 PM		MBTA Business Meeting</a:t>
            </a:r>
          </a:p>
          <a:p>
            <a:pPr lvl="4"/>
            <a:r>
              <a:rPr lang="en-US" b="1" dirty="0"/>
              <a:t>Chapter Updates</a:t>
            </a:r>
          </a:p>
          <a:p>
            <a:pPr lvl="4"/>
            <a:r>
              <a:rPr lang="en-US" b="1" dirty="0"/>
              <a:t>Committee Updates</a:t>
            </a:r>
          </a:p>
          <a:p>
            <a:pPr marL="457200" lvl="1" indent="0">
              <a:buNone/>
            </a:pPr>
            <a:r>
              <a:rPr lang="en-US" b="1" dirty="0"/>
              <a:t>2:25 PM 		Prize Drawing</a:t>
            </a:r>
          </a:p>
          <a:p>
            <a:pPr marL="457200" lvl="1" indent="0">
              <a:buNone/>
            </a:pPr>
            <a:r>
              <a:rPr lang="en-US" b="1" dirty="0"/>
              <a:t>2:30 PM 		Meeting Adjourned</a:t>
            </a:r>
          </a:p>
          <a:p>
            <a:pPr lvl="1"/>
            <a:endParaRPr lang="en-US" sz="1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F4A9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© 2021 GBTA. All rights reserved.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64635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71700" y="130176"/>
            <a:ext cx="7772400" cy="555625"/>
          </a:xfrm>
        </p:spPr>
        <p:txBody>
          <a:bodyPr>
            <a:normAutofit fontScale="90000"/>
          </a:bodyPr>
          <a:lstStyle/>
          <a:p>
            <a:r>
              <a:rPr lang="en-US" sz="3500" dirty="0"/>
              <a:t>Thank you 2021 MBTA Sponsors!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00200" y="6553201"/>
            <a:ext cx="8928100" cy="222249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 2020 GBTA Michigan Chapter. All rights reserved.</a:t>
            </a:r>
          </a:p>
        </p:txBody>
      </p:sp>
      <p:sp>
        <p:nvSpPr>
          <p:cNvPr id="5" name="Rectangle 4"/>
          <p:cNvSpPr/>
          <p:nvPr/>
        </p:nvSpPr>
        <p:spPr>
          <a:xfrm>
            <a:off x="4648200" y="762000"/>
            <a:ext cx="2895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Diamond </a:t>
            </a:r>
          </a:p>
        </p:txBody>
      </p:sp>
      <p:sp>
        <p:nvSpPr>
          <p:cNvPr id="7" name="Rectangle 6"/>
          <p:cNvSpPr/>
          <p:nvPr/>
        </p:nvSpPr>
        <p:spPr>
          <a:xfrm>
            <a:off x="5730065" y="4038600"/>
            <a:ext cx="7099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Silver</a:t>
            </a:r>
          </a:p>
        </p:txBody>
      </p:sp>
      <p:sp>
        <p:nvSpPr>
          <p:cNvPr id="8" name="Rectangle 7"/>
          <p:cNvSpPr/>
          <p:nvPr/>
        </p:nvSpPr>
        <p:spPr>
          <a:xfrm>
            <a:off x="5572716" y="2133600"/>
            <a:ext cx="10465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Platinum</a:t>
            </a:r>
          </a:p>
        </p:txBody>
      </p:sp>
      <p:sp>
        <p:nvSpPr>
          <p:cNvPr id="9" name="Rectangle 8"/>
          <p:cNvSpPr/>
          <p:nvPr/>
        </p:nvSpPr>
        <p:spPr>
          <a:xfrm>
            <a:off x="5751995" y="3276600"/>
            <a:ext cx="6880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Gold 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1828800" y="762000"/>
            <a:ext cx="8458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828800" y="2057400"/>
            <a:ext cx="8458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828800" y="3276600"/>
            <a:ext cx="8458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8538" y="1143001"/>
            <a:ext cx="2308262" cy="7721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2286001"/>
            <a:ext cx="1905000" cy="27463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2741240"/>
            <a:ext cx="1600200" cy="40005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1" y="2286000"/>
            <a:ext cx="1583401" cy="878068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2895600"/>
            <a:ext cx="2209800" cy="16820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F922394-F94B-4039-9E51-83B4E1E868B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201" y="2514600"/>
            <a:ext cx="1475707" cy="520722"/>
          </a:xfrm>
          <a:prstGeom prst="rect">
            <a:avLst/>
          </a:prstGeom>
        </p:spPr>
      </p:pic>
      <p:cxnSp>
        <p:nvCxnSpPr>
          <p:cNvPr id="28" name="Straight Connector 27"/>
          <p:cNvCxnSpPr/>
          <p:nvPr/>
        </p:nvCxnSpPr>
        <p:spPr>
          <a:xfrm>
            <a:off x="1828800" y="4038600"/>
            <a:ext cx="8458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1828800" y="4876800"/>
            <a:ext cx="8458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4411644"/>
            <a:ext cx="1101554" cy="388956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5486400" y="48768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Bronze</a:t>
            </a:r>
          </a:p>
        </p:txBody>
      </p:sp>
      <p:graphicFrame>
        <p:nvGraphicFramePr>
          <p:cNvPr id="44" name="Object 43">
            <a:extLst>
              <a:ext uri="{FF2B5EF4-FFF2-40B4-BE49-F238E27FC236}">
                <a16:creationId xmlns:a16="http://schemas.microsoft.com/office/drawing/2014/main" id="{947E4744-A5C7-42CF-8B14-23B3CDC0FFA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176626" y="5988003"/>
          <a:ext cx="738774" cy="6144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9" imgW="1923869" imgH="2133555" progId="AcroExch.Document.DC">
                  <p:embed/>
                </p:oleObj>
              </mc:Choice>
              <mc:Fallback>
                <p:oleObj name="Acrobat Document" r:id="rId9" imgW="1923869" imgH="2133555" progId="AcroExch.Document.DC">
                  <p:embed/>
                  <p:pic>
                    <p:nvPicPr>
                      <p:cNvPr id="44" name="Object 43">
                        <a:extLst>
                          <a:ext uri="{FF2B5EF4-FFF2-40B4-BE49-F238E27FC236}">
                            <a16:creationId xmlns:a16="http://schemas.microsoft.com/office/drawing/2014/main" id="{947E4744-A5C7-42CF-8B14-23B3CDC0FFA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8176626" y="5988003"/>
                        <a:ext cx="738774" cy="6144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6" name="Picture 4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3442" y="5146008"/>
            <a:ext cx="1116359" cy="492792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934" y="5257800"/>
            <a:ext cx="2190667" cy="301410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5334001"/>
            <a:ext cx="712277" cy="362257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5307016"/>
            <a:ext cx="1334612" cy="331785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5246" y="5257800"/>
            <a:ext cx="1177354" cy="372730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480FA60B-4D9F-4625-8AD9-A43AE3844CF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086760" y="3581400"/>
            <a:ext cx="2076040" cy="399190"/>
          </a:xfrm>
          <a:prstGeom prst="rect">
            <a:avLst/>
          </a:prstGeom>
        </p:spPr>
      </p:pic>
      <p:sp>
        <p:nvSpPr>
          <p:cNvPr id="56" name="TextBox 55"/>
          <p:cNvSpPr txBox="1"/>
          <p:nvPr/>
        </p:nvSpPr>
        <p:spPr>
          <a:xfrm>
            <a:off x="5486400" y="57912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Copper</a:t>
            </a:r>
          </a:p>
        </p:txBody>
      </p:sp>
      <p:cxnSp>
        <p:nvCxnSpPr>
          <p:cNvPr id="57" name="Straight Connector 56"/>
          <p:cNvCxnSpPr/>
          <p:nvPr/>
        </p:nvCxnSpPr>
        <p:spPr>
          <a:xfrm>
            <a:off x="1828800" y="5791200"/>
            <a:ext cx="8458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" name="Picture 57">
            <a:extLst>
              <a:ext uri="{FF2B5EF4-FFF2-40B4-BE49-F238E27FC236}">
                <a16:creationId xmlns:a16="http://schemas.microsoft.com/office/drawing/2014/main" id="{673E03C7-491E-4F0B-93E0-8DCEFFD2FF83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916" y="6068488"/>
            <a:ext cx="1132884" cy="396509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0FF1ADF0-E067-4E69-910A-CF4B7085BE78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828800" y="6159596"/>
            <a:ext cx="1709920" cy="241204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6232398"/>
            <a:ext cx="1295400" cy="168402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692" y="6135516"/>
            <a:ext cx="1666909" cy="341485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3471100"/>
            <a:ext cx="1396380" cy="509490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1" y="6106991"/>
            <a:ext cx="1031369" cy="307864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3314" y="3497164"/>
            <a:ext cx="1081087" cy="46523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500" y="1274431"/>
            <a:ext cx="2438400" cy="595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7249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A282C2-C919-B242-94AB-63D0E2DCD2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0" y="1200326"/>
            <a:ext cx="10561579" cy="1161874"/>
          </a:xfrm>
        </p:spPr>
        <p:txBody>
          <a:bodyPr/>
          <a:lstStyle/>
          <a:p>
            <a:r>
              <a:rPr lang="en-US" i="1" dirty="0"/>
              <a:t>Reminder! Upcoming 2021 Meetings &amp; Events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F4A9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© 2021 GBTA. All rights reserved.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38E2F0-8241-4BDE-823A-80E31CA64386}"/>
              </a:ext>
            </a:extLst>
          </p:cNvPr>
          <p:cNvSpPr txBox="1"/>
          <p:nvPr/>
        </p:nvSpPr>
        <p:spPr>
          <a:xfrm>
            <a:off x="838199" y="2469168"/>
            <a:ext cx="42672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2">
                    <a:lumMod val="75000"/>
                    <a:lumOff val="25000"/>
                  </a:schemeClr>
                </a:solidFill>
              </a:rPr>
              <a:t>June/July – MBTA Member Summer Event</a:t>
            </a:r>
            <a:br>
              <a:rPr lang="en-US" sz="1600" dirty="0">
                <a:solidFill>
                  <a:schemeClr val="bg2">
                    <a:lumMod val="75000"/>
                    <a:lumOff val="25000"/>
                  </a:schemeClr>
                </a:solidFill>
              </a:rPr>
            </a:br>
            <a:r>
              <a:rPr lang="en-US" sz="1600" i="1" dirty="0">
                <a:solidFill>
                  <a:schemeClr val="bg2">
                    <a:lumMod val="75000"/>
                    <a:lumOff val="25000"/>
                  </a:schemeClr>
                </a:solidFill>
              </a:rPr>
              <a:t>This is our FIRST planned in-person meeting for 2021</a:t>
            </a:r>
          </a:p>
          <a:p>
            <a:r>
              <a:rPr lang="en-US" sz="1600" dirty="0">
                <a:solidFill>
                  <a:schemeClr val="bg2">
                    <a:lumMod val="75000"/>
                    <a:lumOff val="25000"/>
                  </a:schemeClr>
                </a:solidFill>
              </a:rPr>
              <a:t>Location: TBD</a:t>
            </a:r>
          </a:p>
          <a:p>
            <a:endParaRPr lang="en-US" sz="1600" dirty="0">
              <a:solidFill>
                <a:schemeClr val="bg2">
                  <a:lumMod val="75000"/>
                  <a:lumOff val="25000"/>
                </a:schemeClr>
              </a:solidFill>
            </a:endParaRPr>
          </a:p>
          <a:p>
            <a:r>
              <a:rPr lang="en-US" sz="1600" dirty="0">
                <a:solidFill>
                  <a:schemeClr val="bg2">
                    <a:lumMod val="75000"/>
                    <a:lumOff val="25000"/>
                  </a:schemeClr>
                </a:solidFill>
              </a:rPr>
              <a:t>August TBD – Virtual Meeting </a:t>
            </a:r>
          </a:p>
          <a:p>
            <a:endParaRPr lang="en-US" sz="1600" dirty="0">
              <a:solidFill>
                <a:schemeClr val="bg2">
                  <a:lumMod val="75000"/>
                  <a:lumOff val="25000"/>
                </a:schemeClr>
              </a:solidFill>
            </a:endParaRPr>
          </a:p>
          <a:p>
            <a:r>
              <a:rPr lang="en-US" sz="1600" dirty="0">
                <a:solidFill>
                  <a:schemeClr val="bg2">
                    <a:lumMod val="75000"/>
                    <a:lumOff val="25000"/>
                  </a:schemeClr>
                </a:solidFill>
              </a:rPr>
              <a:t>September 16 – MBTA Meeting (Tradeshow/Annual Meeting)</a:t>
            </a:r>
          </a:p>
          <a:p>
            <a:r>
              <a:rPr lang="en-US" sz="1600" dirty="0">
                <a:solidFill>
                  <a:schemeClr val="bg2">
                    <a:lumMod val="75000"/>
                    <a:lumOff val="25000"/>
                  </a:schemeClr>
                </a:solidFill>
              </a:rPr>
              <a:t>Location: Greater Detroit Area</a:t>
            </a:r>
          </a:p>
          <a:p>
            <a:endParaRPr lang="en-US" sz="1600" dirty="0">
              <a:solidFill>
                <a:schemeClr val="bg2">
                  <a:lumMod val="75000"/>
                  <a:lumOff val="25000"/>
                </a:schemeClr>
              </a:solidFill>
            </a:endParaRPr>
          </a:p>
          <a:p>
            <a:endParaRPr lang="en-US" sz="1600" dirty="0">
              <a:solidFill>
                <a:schemeClr val="bg2">
                  <a:lumMod val="75000"/>
                  <a:lumOff val="25000"/>
                </a:schemeClr>
              </a:solidFill>
            </a:endParaRPr>
          </a:p>
          <a:p>
            <a:endParaRPr lang="en-US" sz="1600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F7486E9-A062-473F-987C-A4A8333941FA}"/>
              </a:ext>
            </a:extLst>
          </p:cNvPr>
          <p:cNvSpPr txBox="1"/>
          <p:nvPr/>
        </p:nvSpPr>
        <p:spPr>
          <a:xfrm>
            <a:off x="6096000" y="2476500"/>
            <a:ext cx="4267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2">
                    <a:lumMod val="75000"/>
                    <a:lumOff val="25000"/>
                  </a:schemeClr>
                </a:solidFill>
              </a:rPr>
              <a:t>October TBD – MBTA/OVBTA Education Day</a:t>
            </a:r>
          </a:p>
          <a:p>
            <a:r>
              <a:rPr lang="en-US" sz="1600" dirty="0">
                <a:solidFill>
                  <a:schemeClr val="bg2">
                    <a:lumMod val="75000"/>
                    <a:lumOff val="25000"/>
                  </a:schemeClr>
                </a:solidFill>
              </a:rPr>
              <a:t>Location: Greater Detroit Area</a:t>
            </a:r>
          </a:p>
          <a:p>
            <a:endParaRPr lang="en-US" sz="1600" dirty="0">
              <a:solidFill>
                <a:schemeClr val="bg2">
                  <a:lumMod val="75000"/>
                  <a:lumOff val="25000"/>
                </a:schemeClr>
              </a:solidFill>
            </a:endParaRPr>
          </a:p>
          <a:p>
            <a:r>
              <a:rPr lang="en-US" sz="1600" dirty="0">
                <a:solidFill>
                  <a:schemeClr val="bg2">
                    <a:lumMod val="75000"/>
                    <a:lumOff val="25000"/>
                  </a:schemeClr>
                </a:solidFill>
              </a:rPr>
              <a:t>November 17-19 – GBTA Convention, Orlando, FL</a:t>
            </a:r>
          </a:p>
          <a:p>
            <a:endParaRPr lang="en-US" sz="1600" dirty="0">
              <a:solidFill>
                <a:schemeClr val="bg2">
                  <a:lumMod val="75000"/>
                  <a:lumOff val="25000"/>
                </a:schemeClr>
              </a:solidFill>
            </a:endParaRPr>
          </a:p>
          <a:p>
            <a:r>
              <a:rPr lang="en-US" sz="1600" dirty="0">
                <a:solidFill>
                  <a:schemeClr val="bg2">
                    <a:lumMod val="75000"/>
                    <a:lumOff val="25000"/>
                  </a:schemeClr>
                </a:solidFill>
              </a:rPr>
              <a:t>December 2 – Michigan Chapter Holiday Meeting &amp; Charity Auction</a:t>
            </a:r>
          </a:p>
          <a:p>
            <a:r>
              <a:rPr lang="en-US" sz="1600" dirty="0">
                <a:solidFill>
                  <a:schemeClr val="bg2">
                    <a:lumMod val="75000"/>
                    <a:lumOff val="25000"/>
                  </a:schemeClr>
                </a:solidFill>
              </a:rPr>
              <a:t>Location: Greater Detroit Area</a:t>
            </a:r>
          </a:p>
          <a:p>
            <a:r>
              <a:rPr lang="en-US" sz="1600" dirty="0">
                <a:solidFill>
                  <a:schemeClr val="bg2">
                    <a:lumMod val="75000"/>
                    <a:lumOff val="25000"/>
                  </a:schemeClr>
                </a:solidFill>
              </a:rPr>
              <a:t> </a:t>
            </a:r>
          </a:p>
          <a:p>
            <a:endParaRPr lang="en-US" sz="1600" dirty="0">
              <a:solidFill>
                <a:schemeClr val="bg2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600" dirty="0">
                <a:solidFill>
                  <a:schemeClr val="bg2">
                    <a:lumMod val="75000"/>
                    <a:lumOff val="25000"/>
                  </a:schemeClr>
                </a:solidFill>
              </a:rPr>
              <a:t>* Dates subject to change</a:t>
            </a:r>
          </a:p>
        </p:txBody>
      </p:sp>
    </p:spTree>
    <p:extLst>
      <p:ext uri="{BB962C8B-B14F-4D97-AF65-F5344CB8AC3E}">
        <p14:creationId xmlns:p14="http://schemas.microsoft.com/office/powerpoint/2010/main" val="153820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A282C2-C919-B242-94AB-63D0E2DCD2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713" y="1200326"/>
            <a:ext cx="10561579" cy="717374"/>
          </a:xfrm>
        </p:spPr>
        <p:txBody>
          <a:bodyPr/>
          <a:lstStyle/>
          <a:p>
            <a:r>
              <a:rPr lang="en-US" i="1" dirty="0"/>
              <a:t>Today’s Sponsor: ALTOUR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F4A9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© 2021 GBTA. All rights reserved.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6E5803-3F14-4A11-8BC4-F23A70EA6612}"/>
              </a:ext>
            </a:extLst>
          </p:cNvPr>
          <p:cNvSpPr txBox="1"/>
          <p:nvPr/>
        </p:nvSpPr>
        <p:spPr>
          <a:xfrm>
            <a:off x="4361804" y="3035302"/>
            <a:ext cx="3810000" cy="1287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2">
                    <a:lumMod val="75000"/>
                    <a:lumOff val="25000"/>
                  </a:schemeClr>
                </a:solidFill>
              </a:rPr>
              <a:t>Lisa M. Hoehn, CCTE, GTP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2">
                    <a:lumMod val="75000"/>
                    <a:lumOff val="25000"/>
                  </a:schemeClr>
                </a:solidFill>
              </a:rPr>
              <a:t>Senior Vice President</a:t>
            </a:r>
            <a:br>
              <a:rPr lang="en-US" dirty="0">
                <a:solidFill>
                  <a:schemeClr val="bg2">
                    <a:lumMod val="75000"/>
                    <a:lumOff val="25000"/>
                  </a:schemeClr>
                </a:solidFill>
              </a:rPr>
            </a:br>
            <a:r>
              <a:rPr lang="en-US" dirty="0">
                <a:solidFill>
                  <a:schemeClr val="bg2">
                    <a:lumMod val="75000"/>
                    <a:lumOff val="25000"/>
                  </a:schemeClr>
                </a:solidFill>
              </a:rPr>
              <a:t>Global Account Management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66503B-BFEA-4E47-BE30-BF670B6946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504" y="4322834"/>
            <a:ext cx="2857899" cy="160042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797B14D-417A-4E60-B91F-D67B5D0059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" y="2195515"/>
            <a:ext cx="3213100" cy="321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357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A282C2-C919-B242-94AB-63D0E2DCD2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813" y="1470113"/>
            <a:ext cx="10561579" cy="717374"/>
          </a:xfrm>
        </p:spPr>
        <p:txBody>
          <a:bodyPr/>
          <a:lstStyle/>
          <a:p>
            <a:r>
              <a:rPr lang="en-US" sz="3000" i="1" dirty="0"/>
              <a:t>Confusion And Controversy: What Documents May Be Required To Travel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F4A9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© 2021 GBTA. All rights reserved.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CF4C8A6-C5F7-411D-8D52-599AD6716325}"/>
              </a:ext>
            </a:extLst>
          </p:cNvPr>
          <p:cNvSpPr txBox="1"/>
          <p:nvPr/>
        </p:nvSpPr>
        <p:spPr>
          <a:xfrm>
            <a:off x="3980804" y="3149602"/>
            <a:ext cx="3810000" cy="8720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2">
                    <a:lumMod val="75000"/>
                    <a:lumOff val="25000"/>
                  </a:schemeClr>
                </a:solidFill>
              </a:rPr>
              <a:t>John Rose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2">
                    <a:lumMod val="75000"/>
                    <a:lumOff val="25000"/>
                  </a:schemeClr>
                </a:solidFill>
              </a:rPr>
              <a:t>Chief Risk &amp; Security Officer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5FB691B-4863-4CB9-B20E-D1E973A523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204" y="4068834"/>
            <a:ext cx="2857899" cy="1600423"/>
          </a:xfrm>
          <a:prstGeom prst="rect">
            <a:avLst/>
          </a:prstGeom>
        </p:spPr>
      </p:pic>
      <p:pic>
        <p:nvPicPr>
          <p:cNvPr id="5" name="Picture 4" descr="A person in a suit&#10;&#10;Description automatically generated with low confidence">
            <a:extLst>
              <a:ext uri="{FF2B5EF4-FFF2-40B4-BE49-F238E27FC236}">
                <a16:creationId xmlns:a16="http://schemas.microsoft.com/office/drawing/2014/main" id="{F5C26A8F-CACF-449B-ADB6-1FEC08058B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395" y="2445960"/>
            <a:ext cx="2905708" cy="3454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7699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C6F5F-4C48-4867-9916-AFB31B235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PLACE HOLDER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700586-C280-4155-8D3F-D097D0B26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1317" y="2163147"/>
            <a:ext cx="10569730" cy="3708263"/>
          </a:xfrm>
        </p:spPr>
        <p:txBody>
          <a:bodyPr/>
          <a:lstStyle/>
          <a:p>
            <a:r>
              <a:rPr lang="en-US" dirty="0"/>
              <a:t>ALTOUR SPONSOR PRESENTATION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B87631-EEFE-4487-BD76-E401C4859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F4A9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© 2021 GBTA. All rights reserved.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FEEB69-3329-415B-B8CC-F7CB73B92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30178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Custom 4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7DC242"/>
      </a:accent1>
      <a:accent2>
        <a:srgbClr val="1B5226"/>
      </a:accent2>
      <a:accent3>
        <a:srgbClr val="6C2511"/>
      </a:accent3>
      <a:accent4>
        <a:srgbClr val="92278F"/>
      </a:accent4>
      <a:accent5>
        <a:srgbClr val="1F4A98"/>
      </a:accent5>
      <a:accent6>
        <a:srgbClr val="5297FF"/>
      </a:accent6>
      <a:hlink>
        <a:srgbClr val="8F8F8F"/>
      </a:hlink>
      <a:folHlink>
        <a:srgbClr val="A5A5A5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solidFill>
              <a:srgbClr val="1F4A98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Quotable" id="{39EC5628-30ED-4578-ACD8-9820EDB8E15A}" vid="{98D1675B-7325-48AD-994B-0DEF3379A98D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ee40f17-01bb-42b1-8c8d-fc2c43e52deb"/>
    <Final xmlns="b65c4ed1-5427-4937-a5e0-b0548575d6dd">true</Final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0C67D1FA3AA6E4E98974536798A358F" ma:contentTypeVersion="8" ma:contentTypeDescription="Create a new document." ma:contentTypeScope="" ma:versionID="1cbf370802386d9b41d8012b1d586488">
  <xsd:schema xmlns:xsd="http://www.w3.org/2001/XMLSchema" xmlns:xs="http://www.w3.org/2001/XMLSchema" xmlns:p="http://schemas.microsoft.com/office/2006/metadata/properties" xmlns:ns2="3ee40f17-01bb-42b1-8c8d-fc2c43e52deb" xmlns:ns3="b65c4ed1-5427-4937-a5e0-b0548575d6dd" targetNamespace="http://schemas.microsoft.com/office/2006/metadata/properties" ma:root="true" ma:fieldsID="57f87360290d028425865a0d62e67ee4" ns2:_="" ns3:_="">
    <xsd:import namespace="3ee40f17-01bb-42b1-8c8d-fc2c43e52deb"/>
    <xsd:import namespace="b65c4ed1-5427-4937-a5e0-b0548575d6dd"/>
    <xsd:element name="properties">
      <xsd:complexType>
        <xsd:sequence>
          <xsd:element name="documentManagement">
            <xsd:complexType>
              <xsd:all>
                <xsd:element ref="ns2:TaxCatchAll" minOccurs="0"/>
                <xsd:element ref="ns3:Fina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e40f17-01bb-42b1-8c8d-fc2c43e52deb" elementFormDefault="qualified">
    <xsd:import namespace="http://schemas.microsoft.com/office/2006/documentManagement/types"/>
    <xsd:import namespace="http://schemas.microsoft.com/office/infopath/2007/PartnerControls"/>
    <xsd:element name="TaxCatchAll" ma:index="8" nillable="true" ma:displayName="Taxonomy Catch All Column" ma:hidden="true" ma:list="{b8a33bc4-f7ca-430f-a3eb-55dff95bee4b}" ma:internalName="TaxCatchAll" ma:showField="CatchAllData" ma:web="3ee40f17-01bb-42b1-8c8d-fc2c43e52de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5c4ed1-5427-4937-a5e0-b0548575d6dd" elementFormDefault="qualified">
    <xsd:import namespace="http://schemas.microsoft.com/office/2006/documentManagement/types"/>
    <xsd:import namespace="http://schemas.microsoft.com/office/infopath/2007/PartnerControls"/>
    <xsd:element name="Final" ma:index="9" nillable="true" ma:displayName="Final" ma:default="0" ma:internalName="Final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ACDB519-DD33-4324-B4AD-D2C72205026C}">
  <ds:schemaRefs>
    <ds:schemaRef ds:uri="http://purl.org/dc/dcmitype/"/>
    <ds:schemaRef ds:uri="http://purl.org/dc/elements/1.1/"/>
    <ds:schemaRef ds:uri="http://schemas.microsoft.com/office/2006/metadata/properties"/>
    <ds:schemaRef ds:uri="3ee40f17-01bb-42b1-8c8d-fc2c43e52deb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b65c4ed1-5427-4937-a5e0-b0548575d6dd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BCAB13F7-07E2-4D61-9618-67DF4DB1D80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F8457F9-5F18-43C9-B6D1-9F3BA03763F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ee40f17-01bb-42b1-8c8d-fc2c43e52deb"/>
    <ds:schemaRef ds:uri="b65c4ed1-5427-4937-a5e0-b0548575d6d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7535</TotalTime>
  <Words>677</Words>
  <Application>Microsoft Office PowerPoint</Application>
  <PresentationFormat>Widescreen</PresentationFormat>
  <Paragraphs>159</Paragraphs>
  <Slides>16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Wingdings 2</vt:lpstr>
      <vt:lpstr>Quotable</vt:lpstr>
      <vt:lpstr>1_Office Theme</vt:lpstr>
      <vt:lpstr>Acrobat Document</vt:lpstr>
      <vt:lpstr>Thank you 2021 MBTA Sponsors!</vt:lpstr>
      <vt:lpstr>GBTA | Michigan Chapter</vt:lpstr>
      <vt:lpstr>Welcome!</vt:lpstr>
      <vt:lpstr>Agenda</vt:lpstr>
      <vt:lpstr>Thank you 2021 MBTA Sponsors!</vt:lpstr>
      <vt:lpstr>Reminder! Upcoming 2021 Meetings &amp; Events</vt:lpstr>
      <vt:lpstr>Today’s Sponsor: ALTOUR</vt:lpstr>
      <vt:lpstr>Confusion And Controversy: What Documents May Be Required To Travel</vt:lpstr>
      <vt:lpstr>PLACE HOLDER</vt:lpstr>
      <vt:lpstr>Business Meeting </vt:lpstr>
      <vt:lpstr>Follow Us On Social Media</vt:lpstr>
      <vt:lpstr>PowerPoint Presentation</vt:lpstr>
      <vt:lpstr>Thank you 2021 MBTA Sponsors!</vt:lpstr>
      <vt:lpstr>Prize Drawing! </vt:lpstr>
      <vt:lpstr>Please complete the survey later today!</vt:lpstr>
      <vt:lpstr>Meeting Adjourned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Stay Healthy.  Stay Secure.</dc:title>
  <dc:creator>Hall, Oliver</dc:creator>
  <cp:lastModifiedBy>Leslee Fritz</cp:lastModifiedBy>
  <cp:revision>132</cp:revision>
  <dcterms:created xsi:type="dcterms:W3CDTF">2020-07-06T16:44:28Z</dcterms:created>
  <dcterms:modified xsi:type="dcterms:W3CDTF">2021-05-05T21:29:41Z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0x01010060C67D1FA3AA6E4E98974536798A358F</vt:lpwstr>
  </property>
</Properties>
</file>