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26"/>
  </p:notesMasterIdLst>
  <p:handoutMasterIdLst>
    <p:handoutMasterId r:id="rId27"/>
  </p:handoutMasterIdLst>
  <p:sldIdLst>
    <p:sldId id="573" r:id="rId2"/>
    <p:sldId id="558" r:id="rId3"/>
    <p:sldId id="551" r:id="rId4"/>
    <p:sldId id="559" r:id="rId5"/>
    <p:sldId id="572" r:id="rId6"/>
    <p:sldId id="567" r:id="rId7"/>
    <p:sldId id="554" r:id="rId8"/>
    <p:sldId id="566" r:id="rId9"/>
    <p:sldId id="561" r:id="rId10"/>
    <p:sldId id="562" r:id="rId11"/>
    <p:sldId id="569" r:id="rId12"/>
    <p:sldId id="571" r:id="rId13"/>
    <p:sldId id="568" r:id="rId14"/>
    <p:sldId id="563" r:id="rId15"/>
    <p:sldId id="533" r:id="rId16"/>
    <p:sldId id="564" r:id="rId17"/>
    <p:sldId id="565" r:id="rId18"/>
    <p:sldId id="555" r:id="rId19"/>
    <p:sldId id="493" r:id="rId20"/>
    <p:sldId id="574" r:id="rId21"/>
    <p:sldId id="575" r:id="rId22"/>
    <p:sldId id="524" r:id="rId23"/>
    <p:sldId id="576" r:id="rId24"/>
    <p:sldId id="570" r:id="rId25"/>
  </p:sldIdLst>
  <p:sldSz cx="9144000" cy="6858000" type="screen4x3"/>
  <p:notesSz cx="7023100" cy="9309100"/>
  <p:defaultTextStyle>
    <a:defPPr>
      <a:defRPr lang="en-US"/>
    </a:defPPr>
    <a:lvl1pPr algn="l" rtl="0" fontAlgn="base">
      <a:spcBef>
        <a:spcPct val="50000"/>
      </a:spcBef>
      <a:spcAft>
        <a:spcPct val="0"/>
      </a:spcAft>
      <a:defRPr sz="2200" kern="1200">
        <a:solidFill>
          <a:schemeClr val="tx2"/>
        </a:solidFill>
        <a:latin typeface="Arial" charset="0"/>
        <a:ea typeface="ＭＳ Ｐゴシック" charset="-128"/>
        <a:cs typeface="+mn-cs"/>
      </a:defRPr>
    </a:lvl1pPr>
    <a:lvl2pPr marL="457200" algn="l" rtl="0" fontAlgn="base">
      <a:spcBef>
        <a:spcPct val="50000"/>
      </a:spcBef>
      <a:spcAft>
        <a:spcPct val="0"/>
      </a:spcAft>
      <a:defRPr sz="2200" kern="1200">
        <a:solidFill>
          <a:schemeClr val="tx2"/>
        </a:solidFill>
        <a:latin typeface="Arial" charset="0"/>
        <a:ea typeface="ＭＳ Ｐゴシック" charset="-128"/>
        <a:cs typeface="+mn-cs"/>
      </a:defRPr>
    </a:lvl2pPr>
    <a:lvl3pPr marL="914400" algn="l" rtl="0" fontAlgn="base">
      <a:spcBef>
        <a:spcPct val="50000"/>
      </a:spcBef>
      <a:spcAft>
        <a:spcPct val="0"/>
      </a:spcAft>
      <a:defRPr sz="2200" kern="1200">
        <a:solidFill>
          <a:schemeClr val="tx2"/>
        </a:solidFill>
        <a:latin typeface="Arial" charset="0"/>
        <a:ea typeface="ＭＳ Ｐゴシック" charset="-128"/>
        <a:cs typeface="+mn-cs"/>
      </a:defRPr>
    </a:lvl3pPr>
    <a:lvl4pPr marL="1371600" algn="l" rtl="0" fontAlgn="base">
      <a:spcBef>
        <a:spcPct val="50000"/>
      </a:spcBef>
      <a:spcAft>
        <a:spcPct val="0"/>
      </a:spcAft>
      <a:defRPr sz="2200" kern="1200">
        <a:solidFill>
          <a:schemeClr val="tx2"/>
        </a:solidFill>
        <a:latin typeface="Arial" charset="0"/>
        <a:ea typeface="ＭＳ Ｐゴシック" charset="-128"/>
        <a:cs typeface="+mn-cs"/>
      </a:defRPr>
    </a:lvl4pPr>
    <a:lvl5pPr marL="1828800" algn="l" rtl="0" fontAlgn="base">
      <a:spcBef>
        <a:spcPct val="50000"/>
      </a:spcBef>
      <a:spcAft>
        <a:spcPct val="0"/>
      </a:spcAft>
      <a:defRPr sz="2200" kern="1200">
        <a:solidFill>
          <a:schemeClr val="tx2"/>
        </a:solidFill>
        <a:latin typeface="Arial" charset="0"/>
        <a:ea typeface="ＭＳ Ｐゴシック" charset="-128"/>
        <a:cs typeface="+mn-cs"/>
      </a:defRPr>
    </a:lvl5pPr>
    <a:lvl6pPr marL="2286000" algn="l" defTabSz="914400" rtl="0" eaLnBrk="1" latinLnBrk="0" hangingPunct="1">
      <a:defRPr sz="2200" kern="1200">
        <a:solidFill>
          <a:schemeClr val="tx2"/>
        </a:solidFill>
        <a:latin typeface="Arial" charset="0"/>
        <a:ea typeface="ＭＳ Ｐゴシック" charset="-128"/>
        <a:cs typeface="+mn-cs"/>
      </a:defRPr>
    </a:lvl6pPr>
    <a:lvl7pPr marL="2743200" algn="l" defTabSz="914400" rtl="0" eaLnBrk="1" latinLnBrk="0" hangingPunct="1">
      <a:defRPr sz="2200" kern="1200">
        <a:solidFill>
          <a:schemeClr val="tx2"/>
        </a:solidFill>
        <a:latin typeface="Arial" charset="0"/>
        <a:ea typeface="ＭＳ Ｐゴシック" charset="-128"/>
        <a:cs typeface="+mn-cs"/>
      </a:defRPr>
    </a:lvl7pPr>
    <a:lvl8pPr marL="3200400" algn="l" defTabSz="914400" rtl="0" eaLnBrk="1" latinLnBrk="0" hangingPunct="1">
      <a:defRPr sz="2200" kern="1200">
        <a:solidFill>
          <a:schemeClr val="tx2"/>
        </a:solidFill>
        <a:latin typeface="Arial" charset="0"/>
        <a:ea typeface="ＭＳ Ｐゴシック" charset="-128"/>
        <a:cs typeface="+mn-cs"/>
      </a:defRPr>
    </a:lvl8pPr>
    <a:lvl9pPr marL="3657600" algn="l" defTabSz="914400" rtl="0" eaLnBrk="1" latinLnBrk="0" hangingPunct="1">
      <a:defRPr sz="2200" kern="1200">
        <a:solidFill>
          <a:schemeClr val="tx2"/>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FF"/>
    <a:srgbClr val="BDDEF5"/>
    <a:srgbClr val="66FFFF"/>
    <a:srgbClr val="000000"/>
    <a:srgbClr val="B2B2B2"/>
    <a:srgbClr val="70008A"/>
    <a:srgbClr val="008746"/>
    <a:srgbClr val="0099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834" autoAdjust="0"/>
  </p:normalViewPr>
  <p:slideViewPr>
    <p:cSldViewPr snapToGrid="0">
      <p:cViewPr varScale="1">
        <p:scale>
          <a:sx n="103" d="100"/>
          <a:sy n="103" d="100"/>
        </p:scale>
        <p:origin x="-204" y="-84"/>
      </p:cViewPr>
      <p:guideLst>
        <p:guide orient="horz" pos="1962"/>
        <p:guide orient="horz" pos="3453"/>
        <p:guide orient="horz" pos="4182"/>
        <p:guide orient="horz" pos="680"/>
        <p:guide orient="horz" pos="957"/>
        <p:guide orient="horz" pos="1224"/>
        <p:guide orient="horz" pos="3243"/>
        <p:guide pos="2880"/>
        <p:guide pos="407"/>
        <p:guide pos="5462"/>
        <p:guide pos="73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1" d="100"/>
          <a:sy n="81" d="100"/>
        </p:scale>
        <p:origin x="-2028" y="-90"/>
      </p:cViewPr>
      <p:guideLst>
        <p:guide orient="horz" pos="2933"/>
        <p:guide pos="221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view3D>
      <c:rAngAx val="1"/>
    </c:view3D>
    <c:plotArea>
      <c:layout/>
      <c:bar3DChart>
        <c:barDir val="bar"/>
        <c:grouping val="clustered"/>
        <c:ser>
          <c:idx val="0"/>
          <c:order val="0"/>
          <c:tx>
            <c:strRef>
              <c:f>Sheet1!$B$1</c:f>
              <c:strCache>
                <c:ptCount val="1"/>
                <c:pt idx="0">
                  <c:v>CURRENT</c:v>
                </c:pt>
              </c:strCache>
            </c:strRef>
          </c:tx>
          <c:cat>
            <c:strRef>
              <c:f>Sheet1!$A$2:$A$4</c:f>
              <c:strCache>
                <c:ptCount val="3"/>
                <c:pt idx="0">
                  <c:v>37 EMAILS</c:v>
                </c:pt>
                <c:pt idx="1">
                  <c:v>1 LETTER</c:v>
                </c:pt>
                <c:pt idx="2">
                  <c:v>1 MEETING</c:v>
                </c:pt>
              </c:strCache>
            </c:strRef>
          </c:cat>
          <c:val>
            <c:numRef>
              <c:f>Sheet1!$B$2:$B$4</c:f>
              <c:numCache>
                <c:formatCode>General</c:formatCode>
                <c:ptCount val="3"/>
                <c:pt idx="0">
                  <c:v>32</c:v>
                </c:pt>
                <c:pt idx="1">
                  <c:v>0</c:v>
                </c:pt>
                <c:pt idx="2">
                  <c:v>37</c:v>
                </c:pt>
              </c:numCache>
            </c:numRef>
          </c:val>
        </c:ser>
        <c:ser>
          <c:idx val="1"/>
          <c:order val="1"/>
          <c:tx>
            <c:strRef>
              <c:f>Sheet1!$C$1</c:f>
              <c:strCache>
                <c:ptCount val="1"/>
                <c:pt idx="0">
                  <c:v>GOAL</c:v>
                </c:pt>
              </c:strCache>
            </c:strRef>
          </c:tx>
          <c:cat>
            <c:strRef>
              <c:f>Sheet1!$A$2:$A$4</c:f>
              <c:strCache>
                <c:ptCount val="3"/>
                <c:pt idx="0">
                  <c:v>37 EMAILS</c:v>
                </c:pt>
                <c:pt idx="1">
                  <c:v>1 LETTER</c:v>
                </c:pt>
                <c:pt idx="2">
                  <c:v>1 MEETING</c:v>
                </c:pt>
              </c:strCache>
            </c:strRef>
          </c:cat>
          <c:val>
            <c:numRef>
              <c:f>Sheet1!$C$2:$C$4</c:f>
              <c:numCache>
                <c:formatCode>General</c:formatCode>
                <c:ptCount val="3"/>
                <c:pt idx="0">
                  <c:v>37</c:v>
                </c:pt>
                <c:pt idx="1">
                  <c:v>37</c:v>
                </c:pt>
                <c:pt idx="2">
                  <c:v>37</c:v>
                </c:pt>
              </c:numCache>
            </c:numRef>
          </c:val>
        </c:ser>
        <c:shape val="box"/>
        <c:axId val="115724288"/>
        <c:axId val="138842880"/>
        <c:axId val="0"/>
      </c:bar3DChart>
      <c:catAx>
        <c:axId val="115724288"/>
        <c:scaling>
          <c:orientation val="minMax"/>
        </c:scaling>
        <c:axPos val="l"/>
        <c:tickLblPos val="nextTo"/>
        <c:crossAx val="138842880"/>
        <c:crosses val="autoZero"/>
        <c:auto val="1"/>
        <c:lblAlgn val="ctr"/>
        <c:lblOffset val="100"/>
      </c:catAx>
      <c:valAx>
        <c:axId val="138842880"/>
        <c:scaling>
          <c:orientation val="minMax"/>
        </c:scaling>
        <c:axPos val="b"/>
        <c:majorGridlines/>
        <c:numFmt formatCode="General" sourceLinked="1"/>
        <c:tickLblPos val="nextTo"/>
        <c:crossAx val="115724288"/>
        <c:crosses val="autoZero"/>
        <c:crossBetween val="between"/>
      </c:valAx>
    </c:plotArea>
    <c:legend>
      <c:legendPos val="r"/>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Sheet1!$B$1</c:f>
              <c:strCache>
                <c:ptCount val="1"/>
                <c:pt idx="0">
                  <c:v>CURRENT - $602</c:v>
                </c:pt>
              </c:strCache>
            </c:strRef>
          </c:tx>
          <c:cat>
            <c:strRef>
              <c:f>Sheet1!$A$2</c:f>
              <c:strCache>
                <c:ptCount val="1"/>
                <c:pt idx="0">
                  <c:v>PAC</c:v>
                </c:pt>
              </c:strCache>
            </c:strRef>
          </c:cat>
          <c:val>
            <c:numRef>
              <c:f>Sheet1!$B$2</c:f>
              <c:numCache>
                <c:formatCode>"$"#,##0_);[Red]\("$"#,##0\)</c:formatCode>
                <c:ptCount val="1"/>
                <c:pt idx="0">
                  <c:v>602</c:v>
                </c:pt>
              </c:numCache>
            </c:numRef>
          </c:val>
        </c:ser>
        <c:ser>
          <c:idx val="1"/>
          <c:order val="1"/>
          <c:tx>
            <c:strRef>
              <c:f>Sheet1!$C$1</c:f>
              <c:strCache>
                <c:ptCount val="1"/>
                <c:pt idx="0">
                  <c:v>GOAL - $1000.00</c:v>
                </c:pt>
              </c:strCache>
            </c:strRef>
          </c:tx>
          <c:cat>
            <c:strRef>
              <c:f>Sheet1!$A$2</c:f>
              <c:strCache>
                <c:ptCount val="1"/>
                <c:pt idx="0">
                  <c:v>PAC</c:v>
                </c:pt>
              </c:strCache>
            </c:strRef>
          </c:cat>
          <c:val>
            <c:numRef>
              <c:f>Sheet1!$C$2</c:f>
              <c:numCache>
                <c:formatCode>"$"#,##0_);[Red]\("$"#,##0\)</c:formatCode>
                <c:ptCount val="1"/>
                <c:pt idx="0">
                  <c:v>1000</c:v>
                </c:pt>
              </c:numCache>
            </c:numRef>
          </c:val>
        </c:ser>
        <c:axId val="99458432"/>
        <c:axId val="99460224"/>
      </c:barChart>
      <c:catAx>
        <c:axId val="99458432"/>
        <c:scaling>
          <c:orientation val="minMax"/>
        </c:scaling>
        <c:axPos val="b"/>
        <c:tickLblPos val="nextTo"/>
        <c:crossAx val="99460224"/>
        <c:crosses val="autoZero"/>
        <c:auto val="1"/>
        <c:lblAlgn val="ctr"/>
        <c:lblOffset val="100"/>
      </c:catAx>
      <c:valAx>
        <c:axId val="99460224"/>
        <c:scaling>
          <c:orientation val="minMax"/>
        </c:scaling>
        <c:axPos val="l"/>
        <c:majorGridlines/>
        <c:numFmt formatCode="&quot;$&quot;#,##0_);[Red]\(&quot;$&quot;#,##0\)" sourceLinked="1"/>
        <c:tickLblPos val="nextTo"/>
        <c:txPr>
          <a:bodyPr/>
          <a:lstStyle/>
          <a:p>
            <a:pPr>
              <a:defRPr baseline="0"/>
            </a:pPr>
            <a:endParaRPr lang="en-US"/>
          </a:p>
        </c:txPr>
        <c:crossAx val="99458432"/>
        <c:crosses val="autoZero"/>
        <c:crossBetween val="between"/>
      </c:valAx>
    </c:plotArea>
    <c:legend>
      <c:legendPos val="r"/>
    </c:legend>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Text Box 3"/>
          <p:cNvSpPr txBox="1">
            <a:spLocks noChangeArrowheads="1"/>
          </p:cNvSpPr>
          <p:nvPr/>
        </p:nvSpPr>
        <p:spPr bwMode="black">
          <a:xfrm>
            <a:off x="5951753" y="8612153"/>
            <a:ext cx="595013" cy="245606"/>
          </a:xfrm>
          <a:prstGeom prst="rect">
            <a:avLst/>
          </a:prstGeom>
          <a:noFill/>
          <a:ln w="12700">
            <a:noFill/>
            <a:miter lim="800000"/>
            <a:headEnd/>
            <a:tailEnd/>
          </a:ln>
          <a:effectLst/>
        </p:spPr>
        <p:txBody>
          <a:bodyPr wrap="none" lIns="45780" tIns="45780" rIns="45780" bIns="45780" anchor="b">
            <a:spAutoFit/>
          </a:bodyPr>
          <a:lstStyle/>
          <a:p>
            <a:pPr algn="r" defTabSz="915288">
              <a:spcBef>
                <a:spcPct val="0"/>
              </a:spcBef>
              <a:defRPr/>
            </a:pPr>
            <a:r>
              <a:rPr lang="en-US" sz="1000" dirty="0"/>
              <a:t>Page </a:t>
            </a:r>
            <a:fld id="{E616E555-911F-4803-9338-E19BC491264F}" type="slidenum">
              <a:rPr lang="en-US" sz="1000"/>
              <a:pPr algn="r" defTabSz="915288">
                <a:spcBef>
                  <a:spcPct val="0"/>
                </a:spcBef>
                <a:defRPr/>
              </a:pPr>
              <a:t>‹#›</a:t>
            </a:fld>
            <a:endParaRPr lang="en-US" sz="1000" dirty="0"/>
          </a:p>
        </p:txBody>
      </p:sp>
      <p:sp>
        <p:nvSpPr>
          <p:cNvPr id="4101" name="Text Box 5"/>
          <p:cNvSpPr txBox="1">
            <a:spLocks noChangeArrowheads="1"/>
          </p:cNvSpPr>
          <p:nvPr/>
        </p:nvSpPr>
        <p:spPr bwMode="black">
          <a:xfrm>
            <a:off x="512102" y="558196"/>
            <a:ext cx="2142696" cy="245606"/>
          </a:xfrm>
          <a:prstGeom prst="rect">
            <a:avLst/>
          </a:prstGeom>
          <a:noFill/>
          <a:ln w="12700">
            <a:noFill/>
            <a:miter lim="800000"/>
            <a:headEnd/>
            <a:tailEnd/>
          </a:ln>
          <a:effectLst/>
        </p:spPr>
        <p:txBody>
          <a:bodyPr wrap="none" lIns="45780" tIns="45780" rIns="45780" bIns="45780" anchor="b">
            <a:spAutoFit/>
          </a:bodyPr>
          <a:lstStyle/>
          <a:p>
            <a:pPr defTabSz="915288">
              <a:spcBef>
                <a:spcPct val="0"/>
              </a:spcBef>
              <a:defRPr/>
            </a:pPr>
            <a:r>
              <a:rPr lang="en-US" sz="1000" dirty="0"/>
              <a:t>Global Business Travel Association</a:t>
            </a: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body" sz="quarter" idx="3"/>
          </p:nvPr>
        </p:nvSpPr>
        <p:spPr bwMode="auto">
          <a:xfrm>
            <a:off x="783596" y="4768581"/>
            <a:ext cx="5483546" cy="3738312"/>
          </a:xfrm>
          <a:prstGeom prst="rect">
            <a:avLst/>
          </a:prstGeom>
          <a:noFill/>
          <a:ln w="9525">
            <a:noFill/>
            <a:miter lim="800000"/>
            <a:headEnd/>
            <a:tailEnd/>
          </a:ln>
          <a:effectLst/>
        </p:spPr>
        <p:txBody>
          <a:bodyPr vert="horz" wrap="square" lIns="93784" tIns="46098" rIns="93784" bIns="4609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16387" name="Rectangle 4"/>
          <p:cNvSpPr>
            <a:spLocks noGrp="1" noRot="1" noChangeAspect="1" noChangeArrowheads="1" noTextEdit="1"/>
          </p:cNvSpPr>
          <p:nvPr>
            <p:ph type="sldImg" idx="2"/>
          </p:nvPr>
        </p:nvSpPr>
        <p:spPr bwMode="auto">
          <a:xfrm>
            <a:off x="862013" y="441325"/>
            <a:ext cx="5276850" cy="3957638"/>
          </a:xfrm>
          <a:prstGeom prst="rect">
            <a:avLst/>
          </a:prstGeom>
          <a:noFill/>
          <a:ln w="12700">
            <a:solidFill>
              <a:schemeClr val="tx1"/>
            </a:solidFill>
            <a:miter lim="800000"/>
            <a:headEnd/>
            <a:tailEnd/>
          </a:ln>
        </p:spPr>
      </p:sp>
      <p:sp>
        <p:nvSpPr>
          <p:cNvPr id="4" name="Text Box 3"/>
          <p:cNvSpPr txBox="1">
            <a:spLocks noChangeArrowheads="1"/>
          </p:cNvSpPr>
          <p:nvPr/>
        </p:nvSpPr>
        <p:spPr bwMode="black">
          <a:xfrm>
            <a:off x="5951753" y="8612153"/>
            <a:ext cx="595013" cy="245606"/>
          </a:xfrm>
          <a:prstGeom prst="rect">
            <a:avLst/>
          </a:prstGeom>
          <a:noFill/>
          <a:ln w="12700">
            <a:noFill/>
            <a:miter lim="800000"/>
            <a:headEnd/>
            <a:tailEnd/>
          </a:ln>
          <a:effectLst/>
        </p:spPr>
        <p:txBody>
          <a:bodyPr wrap="none" lIns="45780" tIns="45780" rIns="45780" bIns="45780" anchor="b">
            <a:spAutoFit/>
          </a:bodyPr>
          <a:lstStyle/>
          <a:p>
            <a:pPr algn="r" defTabSz="915288">
              <a:spcBef>
                <a:spcPct val="0"/>
              </a:spcBef>
              <a:defRPr/>
            </a:pPr>
            <a:r>
              <a:rPr lang="en-US" sz="1000" dirty="0"/>
              <a:t>Page </a:t>
            </a:r>
            <a:fld id="{80042B3F-3FF8-4956-B67E-EA8AD62D93FD}" type="slidenum">
              <a:rPr lang="en-US" sz="1000"/>
              <a:pPr algn="r" defTabSz="915288">
                <a:spcBef>
                  <a:spcPct val="0"/>
                </a:spcBef>
                <a:defRPr/>
              </a:pPr>
              <a:t>‹#›</a:t>
            </a:fld>
            <a:endParaRPr lang="en-US" sz="1000" dirty="0"/>
          </a:p>
        </p:txBody>
      </p:sp>
    </p:spTree>
  </p:cSld>
  <p:clrMap bg1="lt1" tx1="dk1" bg2="lt2" tx2="dk2" accent1="accent1" accent2="accent2" accent3="accent3" accent4="accent4" accent5="accent5" accent6="accent6" hlink="hlink" folHlink="folHlink"/>
  <p:hf hdr="0" ftr="0" dt="0"/>
  <p:notesStyle>
    <a:lvl1pPr algn="l" defTabSz="933450" rtl="0" eaLnBrk="0" fontAlgn="base" hangingPunct="0">
      <a:spcBef>
        <a:spcPct val="40000"/>
      </a:spcBef>
      <a:spcAft>
        <a:spcPct val="0"/>
      </a:spcAft>
      <a:defRPr sz="1200" kern="1200">
        <a:solidFill>
          <a:schemeClr val="tx1"/>
        </a:solidFill>
        <a:latin typeface="Arial" charset="0"/>
        <a:ea typeface="ＭＳ Ｐゴシック" charset="-128"/>
        <a:cs typeface="ＭＳ Ｐゴシック" charset="-128"/>
      </a:defRPr>
    </a:lvl1pPr>
    <a:lvl2pPr marL="228600" indent="-114300" algn="l" defTabSz="933450" rtl="0" eaLnBrk="0" fontAlgn="base" hangingPunct="0">
      <a:spcBef>
        <a:spcPct val="40000"/>
      </a:spcBef>
      <a:spcAft>
        <a:spcPct val="0"/>
      </a:spcAft>
      <a:buFont typeface="Arial" charset="0"/>
      <a:buChar char="§"/>
      <a:defRPr sz="1200" kern="1200">
        <a:solidFill>
          <a:schemeClr val="tx1"/>
        </a:solidFill>
        <a:latin typeface="Arial" charset="0"/>
        <a:ea typeface="ＭＳ Ｐゴシック" charset="-128"/>
        <a:cs typeface="+mn-cs"/>
      </a:defRPr>
    </a:lvl2pPr>
    <a:lvl3pPr marL="457200" indent="-114300" algn="l" defTabSz="933450" rtl="0" eaLnBrk="0" fontAlgn="base" hangingPunct="0">
      <a:spcBef>
        <a:spcPct val="40000"/>
      </a:spcBef>
      <a:spcAft>
        <a:spcPct val="0"/>
      </a:spcAft>
      <a:buFont typeface="Arial" charset="0"/>
      <a:buChar char="–"/>
      <a:defRPr sz="1200" kern="1200">
        <a:solidFill>
          <a:schemeClr val="tx1"/>
        </a:solidFill>
        <a:latin typeface="Arial" charset="0"/>
        <a:ea typeface="ＭＳ Ｐゴシック" charset="-128"/>
        <a:cs typeface="+mn-cs"/>
      </a:defRPr>
    </a:lvl3pPr>
    <a:lvl4pPr marL="685800" indent="-114300" algn="l" defTabSz="933450" rtl="0" eaLnBrk="0" fontAlgn="base" hangingPunct="0">
      <a:spcBef>
        <a:spcPct val="40000"/>
      </a:spcBef>
      <a:spcAft>
        <a:spcPct val="0"/>
      </a:spcAft>
      <a:buFont typeface="Arial" charset="0"/>
      <a:buChar char="–"/>
      <a:defRPr sz="1200" kern="1200">
        <a:solidFill>
          <a:schemeClr val="tx1"/>
        </a:solidFill>
        <a:latin typeface="Arial" charset="0"/>
        <a:ea typeface="ＭＳ Ｐゴシック" charset="-128"/>
        <a:cs typeface="+mn-cs"/>
      </a:defRPr>
    </a:lvl4pPr>
    <a:lvl5pPr marL="2057400" indent="-228600" algn="l" defTabSz="933450" rtl="0" eaLnBrk="0" fontAlgn="base" hangingPunct="0">
      <a:lnSpc>
        <a:spcPct val="90000"/>
      </a:lnSpc>
      <a:spcBef>
        <a:spcPct val="0"/>
      </a:spcBef>
      <a:spcAft>
        <a:spcPct val="6000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endParaRPr lang="en-GB"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xfrm>
            <a:off x="3977532" y="8841737"/>
            <a:ext cx="3043979" cy="465774"/>
          </a:xfrm>
          <a:prstGeom prst="rect">
            <a:avLst/>
          </a:prstGeom>
          <a:noFill/>
          <a:ln>
            <a:miter lim="800000"/>
            <a:headEnd/>
            <a:tailEnd/>
          </a:ln>
        </p:spPr>
        <p:txBody>
          <a:bodyPr wrap="square" lIns="92247" tIns="46124" rIns="92247" bIns="46124" numCol="1" anchorCtr="0" compatLnSpc="1">
            <a:prstTxWarp prst="textNoShape">
              <a:avLst/>
            </a:prstTxWarp>
          </a:bodyPr>
          <a:lstStyle/>
          <a:p>
            <a:fld id="{F5559186-BB30-415E-B07A-F93BAB946A8F}" type="slidenum">
              <a:rPr lang="en-US" smtClean="0">
                <a:solidFill>
                  <a:srgbClr val="1F497D"/>
                </a:solidFill>
              </a:rPr>
              <a:pPr/>
              <a:t>12</a:t>
            </a:fld>
            <a:endParaRPr lang="en-US" dirty="0" smtClean="0">
              <a:solidFill>
                <a:srgbClr val="1F497D"/>
              </a:solidFill>
            </a:endParaRPr>
          </a:p>
        </p:txBody>
      </p:sp>
      <p:sp>
        <p:nvSpPr>
          <p:cNvPr id="44035" name="Rectangle 7"/>
          <p:cNvSpPr txBox="1">
            <a:spLocks noGrp="1" noChangeArrowheads="1"/>
          </p:cNvSpPr>
          <p:nvPr/>
        </p:nvSpPr>
        <p:spPr bwMode="auto">
          <a:xfrm>
            <a:off x="3978132" y="8842030"/>
            <a:ext cx="3043343" cy="465455"/>
          </a:xfrm>
          <a:prstGeom prst="rect">
            <a:avLst/>
          </a:prstGeom>
          <a:noFill/>
          <a:ln w="9525">
            <a:noFill/>
            <a:miter lim="800000"/>
            <a:headEnd/>
            <a:tailEnd/>
          </a:ln>
        </p:spPr>
        <p:txBody>
          <a:bodyPr lIns="93223" tIns="46614" rIns="93223" bIns="46614" anchor="b"/>
          <a:lstStyle/>
          <a:p>
            <a:pPr algn="r">
              <a:spcBef>
                <a:spcPct val="50000"/>
              </a:spcBef>
            </a:pPr>
            <a:fld id="{E38F5671-E6E2-4C7D-B714-FEE46C24618B}" type="slidenum">
              <a:rPr lang="en-US" sz="1200">
                <a:solidFill>
                  <a:srgbClr val="1F497D"/>
                </a:solidFill>
                <a:latin typeface="Arial" pitchFamily="34" charset="0"/>
                <a:ea typeface="MS PGothic" pitchFamily="34" charset="-128"/>
                <a:cs typeface="Arial" pitchFamily="34" charset="0"/>
              </a:rPr>
              <a:pPr algn="r">
                <a:spcBef>
                  <a:spcPct val="50000"/>
                </a:spcBef>
              </a:pPr>
              <a:t>12</a:t>
            </a:fld>
            <a:endParaRPr lang="en-US" sz="1200" dirty="0">
              <a:solidFill>
                <a:srgbClr val="1F497D"/>
              </a:solidFill>
              <a:latin typeface="Arial" pitchFamily="34" charset="0"/>
              <a:ea typeface="MS PGothic" pitchFamily="34" charset="-128"/>
              <a:cs typeface="Arial" pitchFamily="34" charset="0"/>
            </a:endParaRPr>
          </a:p>
        </p:txBody>
      </p:sp>
      <p:sp>
        <p:nvSpPr>
          <p:cNvPr id="44036" name="Rectangle 7"/>
          <p:cNvSpPr txBox="1">
            <a:spLocks noGrp="1" noChangeArrowheads="1"/>
          </p:cNvSpPr>
          <p:nvPr/>
        </p:nvSpPr>
        <p:spPr bwMode="auto">
          <a:xfrm>
            <a:off x="3981383" y="8845262"/>
            <a:ext cx="3041717" cy="463839"/>
          </a:xfrm>
          <a:prstGeom prst="rect">
            <a:avLst/>
          </a:prstGeom>
          <a:noFill/>
          <a:ln w="9525">
            <a:noFill/>
            <a:miter lim="800000"/>
            <a:headEnd/>
            <a:tailEnd/>
          </a:ln>
        </p:spPr>
        <p:txBody>
          <a:bodyPr lIns="93305" tIns="46654" rIns="93305" bIns="46654" anchor="b"/>
          <a:lstStyle/>
          <a:p>
            <a:pPr algn="r" defTabSz="929890"/>
            <a:fld id="{C0B4FBB5-027F-4DBE-8B47-EDE25CF4EA37}" type="slidenum">
              <a:rPr lang="en-US" sz="1300">
                <a:solidFill>
                  <a:srgbClr val="1F497D"/>
                </a:solidFill>
                <a:latin typeface="Times New Roman" pitchFamily="18" charset="0"/>
                <a:ea typeface="MS PGothic" pitchFamily="34" charset="-128"/>
                <a:cs typeface="Arial" pitchFamily="34" charset="0"/>
              </a:rPr>
              <a:pPr algn="r" defTabSz="929890"/>
              <a:t>12</a:t>
            </a:fld>
            <a:endParaRPr lang="en-US" sz="1300" dirty="0">
              <a:solidFill>
                <a:srgbClr val="1F497D"/>
              </a:solidFill>
              <a:latin typeface="Times New Roman" pitchFamily="18" charset="0"/>
              <a:ea typeface="MS PGothic" pitchFamily="34" charset="-128"/>
              <a:cs typeface="Arial" pitchFamily="34" charset="0"/>
            </a:endParaRPr>
          </a:p>
        </p:txBody>
      </p:sp>
      <p:sp>
        <p:nvSpPr>
          <p:cNvPr id="44037" name="Rectangle 2"/>
          <p:cNvSpPr>
            <a:spLocks noGrp="1" noRot="1" noChangeAspect="1" noChangeArrowheads="1" noTextEdit="1"/>
          </p:cNvSpPr>
          <p:nvPr>
            <p:ph type="sldImg"/>
          </p:nvPr>
        </p:nvSpPr>
        <p:spPr bwMode="auto">
          <a:xfrm>
            <a:off x="1187450" y="700088"/>
            <a:ext cx="4654550" cy="3490912"/>
          </a:xfrm>
          <a:noFill/>
          <a:ln>
            <a:solidFill>
              <a:srgbClr val="000000"/>
            </a:solidFill>
            <a:miter lim="800000"/>
            <a:headEnd/>
            <a:tailEnd/>
          </a:ln>
        </p:spPr>
      </p:sp>
      <p:sp>
        <p:nvSpPr>
          <p:cNvPr id="44038" name="Rectangle 3"/>
          <p:cNvSpPr>
            <a:spLocks noGrp="1" noChangeArrowheads="1"/>
          </p:cNvSpPr>
          <p:nvPr>
            <p:ph type="body" idx="1"/>
          </p:nvPr>
        </p:nvSpPr>
        <p:spPr bwMode="auto">
          <a:xfrm>
            <a:off x="938040" y="4421824"/>
            <a:ext cx="5147022" cy="4187479"/>
          </a:xfrm>
          <a:noFill/>
        </p:spPr>
        <p:txBody>
          <a:bodyPr wrap="square" lIns="93305" tIns="46654" rIns="93305" bIns="46654" numCol="1" anchor="t" anchorCtr="0" compatLnSpc="1">
            <a:prstTxWarp prst="textNoShape">
              <a:avLst/>
            </a:prstTxWarp>
          </a:bodyPr>
          <a:lstStyle/>
          <a:p>
            <a:pPr eaLnBrk="1" hangingPunct="1">
              <a:spcBef>
                <a:spcPct val="0"/>
              </a:spcBef>
            </a:pPr>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have South</a:t>
            </a:r>
            <a:r>
              <a:rPr lang="en-US" baseline="0" dirty="0" smtClean="0"/>
              <a:t> Florida’s membership numbers yet</a:t>
            </a:r>
            <a:endParaRPr lang="en-US" dirty="0"/>
          </a:p>
        </p:txBody>
      </p:sp>
      <p:sp>
        <p:nvSpPr>
          <p:cNvPr id="4" name="Slide Number Placeholder 3"/>
          <p:cNvSpPr>
            <a:spLocks noGrp="1"/>
          </p:cNvSpPr>
          <p:nvPr>
            <p:ph type="sldNum" sz="quarter" idx="10"/>
          </p:nvPr>
        </p:nvSpPr>
        <p:spPr>
          <a:xfrm>
            <a:off x="3978132" y="8842030"/>
            <a:ext cx="3043343" cy="465455"/>
          </a:xfrm>
          <a:prstGeom prst="rect">
            <a:avLst/>
          </a:prstGeom>
        </p:spPr>
        <p:txBody>
          <a:bodyPr lIns="92610" tIns="46305" rIns="92610" bIns="46305"/>
          <a:lstStyle/>
          <a:p>
            <a:fld id="{63CFA98E-660C-499E-940B-2F033A262666}" type="slidenum">
              <a:rPr lang="en-US" smtClean="0"/>
              <a:pPr/>
              <a:t>19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NEW TITLE 3-28_GBTA PP_150.jpg"/>
          <p:cNvPicPr>
            <a:picLocks noChangeAspect="1"/>
          </p:cNvPicPr>
          <p:nvPr userDrawn="1"/>
        </p:nvPicPr>
        <p:blipFill>
          <a:blip r:embed="rId3"/>
          <a:stretch>
            <a:fillRect/>
          </a:stretch>
        </p:blipFill>
        <p:spPr bwMode="auto">
          <a:xfrm>
            <a:off x="0" y="0"/>
            <a:ext cx="9144000" cy="6858000"/>
          </a:xfrm>
          <a:prstGeom prst="rect">
            <a:avLst/>
          </a:prstGeom>
          <a:noFill/>
          <a:ln w="9525">
            <a:noFill/>
            <a:miter lim="800000"/>
            <a:headEnd/>
            <a:tailEnd/>
          </a:ln>
        </p:spPr>
      </p:pic>
      <p:sp>
        <p:nvSpPr>
          <p:cNvPr id="290820" name="Rectangle 4"/>
          <p:cNvSpPr>
            <a:spLocks noGrp="1" noChangeArrowheads="1"/>
          </p:cNvSpPr>
          <p:nvPr>
            <p:ph type="ctrTitle" sz="quarter"/>
          </p:nvPr>
        </p:nvSpPr>
        <p:spPr>
          <a:xfrm>
            <a:off x="610601" y="2350127"/>
            <a:ext cx="4752974" cy="830997"/>
          </a:xfrm>
        </p:spPr>
        <p:txBody>
          <a:bodyPr>
            <a:spAutoFit/>
          </a:bodyPr>
          <a:lstStyle>
            <a:lvl1pPr>
              <a:spcBef>
                <a:spcPts val="0"/>
              </a:spcBef>
              <a:spcAft>
                <a:spcPts val="0"/>
              </a:spcAft>
              <a:defRPr b="0"/>
            </a:lvl1pPr>
          </a:lstStyle>
          <a:p>
            <a:r>
              <a:rPr lang="en-US" dirty="0"/>
              <a:t>Click to edit Master title style</a:t>
            </a:r>
          </a:p>
        </p:txBody>
      </p:sp>
      <p:sp>
        <p:nvSpPr>
          <p:cNvPr id="290821" name="Rectangle 5"/>
          <p:cNvSpPr>
            <a:spLocks noGrp="1" noChangeArrowheads="1"/>
          </p:cNvSpPr>
          <p:nvPr>
            <p:ph type="subTitle" sz="quarter" idx="1"/>
          </p:nvPr>
        </p:nvSpPr>
        <p:spPr>
          <a:xfrm>
            <a:off x="628357" y="3429000"/>
            <a:ext cx="3925886" cy="309637"/>
          </a:xfrm>
          <a:prstGeom prst="rect">
            <a:avLst/>
          </a:prstGeom>
        </p:spPr>
        <p:txBody>
          <a:bodyPr rIns="92075" bIns="46038">
            <a:spAutoFit/>
          </a:bodyPr>
          <a:lstStyle>
            <a:lvl1pPr marL="0" indent="0">
              <a:spcBef>
                <a:spcPct val="0"/>
              </a:spcBef>
              <a:spcAft>
                <a:spcPts val="0"/>
              </a:spcAft>
              <a:buNone/>
              <a:tabLst/>
              <a:defRPr sz="1800">
                <a:solidFill>
                  <a:schemeClr val="tx2"/>
                </a:solidFill>
              </a:defRPr>
            </a:lvl1pPr>
          </a:lstStyle>
          <a:p>
            <a:r>
              <a:rPr lang="en-US" dirty="0"/>
              <a:t>Click to edit Master subtitle style</a:t>
            </a:r>
          </a:p>
        </p:txBody>
      </p:sp>
      <p:sp>
        <p:nvSpPr>
          <p:cNvPr id="9" name="Rectangle 8"/>
          <p:cNvSpPr>
            <a:spLocks noChangeArrowheads="1"/>
          </p:cNvSpPr>
          <p:nvPr userDrawn="1"/>
        </p:nvSpPr>
        <p:spPr bwMode="auto">
          <a:xfrm>
            <a:off x="8650606" y="6509063"/>
            <a:ext cx="473074" cy="175433"/>
          </a:xfrm>
          <a:prstGeom prst="rect">
            <a:avLst/>
          </a:prstGeom>
          <a:noFill/>
          <a:ln w="9525">
            <a:noFill/>
            <a:miter lim="800000"/>
            <a:headEnd/>
            <a:tailEnd/>
          </a:ln>
          <a:effectLst/>
        </p:spPr>
        <p:txBody>
          <a:bodyPr wrap="square" lIns="18288" tIns="18288" rIns="18288" bIns="18288" anchor="b">
            <a:spAutoFit/>
          </a:bodyPr>
          <a:lstStyle/>
          <a:p>
            <a:pPr algn="ctr" defTabSz="850900" eaLnBrk="0" hangingPunct="0">
              <a:lnSpc>
                <a:spcPct val="90000"/>
              </a:lnSpc>
              <a:spcBef>
                <a:spcPct val="45000"/>
              </a:spcBef>
              <a:spcAft>
                <a:spcPct val="30000"/>
              </a:spcAft>
              <a:defRPr/>
            </a:pPr>
            <a:fld id="{4EE028D9-2A22-4AAC-827A-88D7DB189FAA}" type="slidenum">
              <a:rPr lang="en-US" sz="1000" b="1">
                <a:solidFill>
                  <a:schemeClr val="accent1"/>
                </a:solidFill>
              </a:rPr>
              <a:pPr algn="ctr" defTabSz="850900" eaLnBrk="0" hangingPunct="0">
                <a:lnSpc>
                  <a:spcPct val="90000"/>
                </a:lnSpc>
                <a:spcBef>
                  <a:spcPct val="45000"/>
                </a:spcBef>
                <a:spcAft>
                  <a:spcPct val="30000"/>
                </a:spcAft>
                <a:defRPr/>
              </a:pPr>
              <a:t>‹#›</a:t>
            </a:fld>
            <a:endParaRPr lang="en-US" sz="1000" b="1" dirty="0">
              <a:solidFill>
                <a:schemeClr val="accent1"/>
              </a:solidFill>
            </a:endParaRPr>
          </a:p>
        </p:txBody>
      </p:sp>
      <p:pic>
        <p:nvPicPr>
          <p:cNvPr id="10" name="Picture 1" descr="C:\Users\jon\Desktop\GBTA logo.png"/>
          <p:cNvPicPr>
            <a:picLocks noChangeAspect="1" noChangeArrowheads="1"/>
          </p:cNvPicPr>
          <p:nvPr userDrawn="1"/>
        </p:nvPicPr>
        <p:blipFill>
          <a:blip r:embed="rId4"/>
          <a:srcRect/>
          <a:stretch>
            <a:fillRect/>
          </a:stretch>
        </p:blipFill>
        <p:spPr bwMode="auto">
          <a:xfrm>
            <a:off x="547860" y="5898357"/>
            <a:ext cx="1718773" cy="812527"/>
          </a:xfrm>
          <a:prstGeom prst="rect">
            <a:avLst/>
          </a:prstGeom>
          <a:noFill/>
        </p:spPr>
      </p:pic>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633889" y="1411772"/>
            <a:ext cx="8024812" cy="423862"/>
          </a:xfrm>
        </p:spPr>
        <p:txBody>
          <a:bodyPr anchor="ctr" anchorCtr="0"/>
          <a:lstStyle>
            <a:lvl1pPr marL="0" indent="0">
              <a:buNone/>
              <a:defRPr sz="2200"/>
            </a:lvl1pPr>
          </a:lstStyle>
          <a:p>
            <a:pPr lvl="0"/>
            <a:r>
              <a:rPr lang="en-US" dirty="0" smtClean="0"/>
              <a:t>Click to edit Master text styles</a:t>
            </a:r>
          </a:p>
        </p:txBody>
      </p:sp>
      <p:sp>
        <p:nvSpPr>
          <p:cNvPr id="8" name="Text Placeholder 7"/>
          <p:cNvSpPr>
            <a:spLocks noGrp="1"/>
          </p:cNvSpPr>
          <p:nvPr>
            <p:ph type="body" sz="quarter" idx="11"/>
          </p:nvPr>
        </p:nvSpPr>
        <p:spPr>
          <a:xfrm>
            <a:off x="646113" y="2018050"/>
            <a:ext cx="8024812" cy="3463588"/>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endParaRPr lang="en-US" dirty="0" smtClean="0"/>
          </a:p>
          <a:p>
            <a:pPr lvl="6"/>
            <a:endParaRPr lang="en-US" dirty="0" smtClean="0"/>
          </a:p>
          <a:p>
            <a:pPr lvl="7"/>
            <a:endParaRPr lang="en-US" dirty="0" smtClean="0"/>
          </a:p>
          <a:p>
            <a:pPr lvl="8"/>
            <a:endParaRPr lang="en-US" dirty="0"/>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Call 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Text Placeholder 7"/>
          <p:cNvSpPr>
            <a:spLocks noGrp="1"/>
          </p:cNvSpPr>
          <p:nvPr>
            <p:ph type="body" sz="quarter" idx="11"/>
          </p:nvPr>
        </p:nvSpPr>
        <p:spPr>
          <a:xfrm>
            <a:off x="646113" y="1448430"/>
            <a:ext cx="8024812" cy="4033208"/>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endParaRPr lang="en-US" dirty="0" smtClean="0"/>
          </a:p>
          <a:p>
            <a:pPr lvl="6"/>
            <a:endParaRPr lang="en-US" dirty="0" smtClean="0"/>
          </a:p>
          <a:p>
            <a:pPr lvl="7"/>
            <a:endParaRPr lang="en-US" dirty="0" smtClean="0"/>
          </a:p>
          <a:p>
            <a:pPr lvl="8"/>
            <a:endParaRPr lang="en-US" dirty="0"/>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646112" y="2014124"/>
            <a:ext cx="3886200" cy="3467514"/>
          </a:xfrm>
        </p:spPr>
        <p:txBody>
          <a:body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p>
          <a:p>
            <a:pPr lvl="6"/>
            <a:r>
              <a:rPr lang="en-US" dirty="0" smtClean="0"/>
              <a:t>Sixth level</a:t>
            </a:r>
          </a:p>
          <a:p>
            <a:pPr lvl="7"/>
            <a:r>
              <a:rPr lang="en-US" dirty="0" smtClean="0"/>
              <a:t>Seventh level</a:t>
            </a:r>
          </a:p>
          <a:p>
            <a:pPr lvl="8"/>
            <a:r>
              <a:rPr lang="en-US" dirty="0" smtClean="0"/>
              <a:t>Eighth level</a:t>
            </a:r>
          </a:p>
        </p:txBody>
      </p:sp>
      <p:sp>
        <p:nvSpPr>
          <p:cNvPr id="8" name="Text Placeholder 7"/>
          <p:cNvSpPr>
            <a:spLocks noGrp="1"/>
          </p:cNvSpPr>
          <p:nvPr>
            <p:ph type="body" sz="quarter" idx="11"/>
          </p:nvPr>
        </p:nvSpPr>
        <p:spPr>
          <a:xfrm>
            <a:off x="4647565" y="2014124"/>
            <a:ext cx="4023360" cy="3467514"/>
          </a:xfrm>
        </p:spPr>
        <p:txBody>
          <a:body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p>
          <a:p>
            <a:pPr lvl="6"/>
            <a:r>
              <a:rPr lang="en-US" dirty="0" smtClean="0"/>
              <a:t>Sixth level</a:t>
            </a:r>
          </a:p>
          <a:p>
            <a:pPr lvl="7"/>
            <a:r>
              <a:rPr lang="en-US" dirty="0" smtClean="0"/>
              <a:t>Seventh level</a:t>
            </a:r>
          </a:p>
          <a:p>
            <a:pPr lvl="8"/>
            <a:r>
              <a:rPr lang="en-US" dirty="0" smtClean="0"/>
              <a:t>Eighth level</a:t>
            </a:r>
          </a:p>
        </p:txBody>
      </p:sp>
      <p:sp>
        <p:nvSpPr>
          <p:cNvPr id="5" name="Text Placeholder 5"/>
          <p:cNvSpPr>
            <a:spLocks noGrp="1"/>
          </p:cNvSpPr>
          <p:nvPr>
            <p:ph type="body" sz="quarter" idx="12"/>
          </p:nvPr>
        </p:nvSpPr>
        <p:spPr>
          <a:xfrm>
            <a:off x="628357" y="1407846"/>
            <a:ext cx="3886200" cy="423862"/>
          </a:xfrm>
        </p:spPr>
        <p:txBody>
          <a:bodyPr anchor="ctr" anchorCtr="0"/>
          <a:lstStyle>
            <a:lvl1pPr marL="0" indent="0">
              <a:buNone/>
              <a:defRPr sz="2200"/>
            </a:lvl1pPr>
          </a:lstStyle>
          <a:p>
            <a:pPr lvl="0"/>
            <a:r>
              <a:rPr lang="en-US" dirty="0" smtClean="0"/>
              <a:t>Click to edit</a:t>
            </a:r>
          </a:p>
        </p:txBody>
      </p:sp>
      <p:sp>
        <p:nvSpPr>
          <p:cNvPr id="7" name="Text Placeholder 5"/>
          <p:cNvSpPr>
            <a:spLocks noGrp="1"/>
          </p:cNvSpPr>
          <p:nvPr>
            <p:ph type="body" sz="quarter" idx="13"/>
          </p:nvPr>
        </p:nvSpPr>
        <p:spPr>
          <a:xfrm>
            <a:off x="4638687" y="1407846"/>
            <a:ext cx="4023360" cy="423862"/>
          </a:xfrm>
        </p:spPr>
        <p:txBody>
          <a:bodyPr anchor="ctr" anchorCtr="0"/>
          <a:lstStyle>
            <a:lvl1pPr marL="0" indent="0">
              <a:buNone/>
              <a:defRPr sz="2200"/>
            </a:lvl1pPr>
          </a:lstStyle>
          <a:p>
            <a:pPr lvl="0"/>
            <a:r>
              <a:rPr lang="en-US" dirty="0" smtClean="0"/>
              <a:t>Click to edit</a:t>
            </a:r>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28357" y="361950"/>
            <a:ext cx="8024812" cy="774700"/>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646113" y="1908175"/>
            <a:ext cx="8024812" cy="3275013"/>
          </a:xfrm>
          <a:prstGeom prst="rect">
            <a:avLst/>
          </a:prstGeom>
        </p:spPr>
        <p:txBody>
          <a:bodyPr/>
          <a:lstStyle/>
          <a:p>
            <a:pPr lvl="0"/>
            <a:endParaRPr lang="en-US" noProof="0" dirty="0" smtClean="0"/>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28357" y="361950"/>
            <a:ext cx="8024812" cy="774700"/>
          </a:xfrm>
        </p:spPr>
        <p:txBody>
          <a:bodyPr/>
          <a:lstStyle/>
          <a:p>
            <a:r>
              <a:rPr lang="en-US" dirty="0" smtClean="0"/>
              <a:t>Click to edit Master title style</a:t>
            </a:r>
            <a:endParaRPr lang="en-US" dirty="0"/>
          </a:p>
        </p:txBody>
      </p:sp>
      <p:sp>
        <p:nvSpPr>
          <p:cNvPr id="3" name="Chart Placeholder 2"/>
          <p:cNvSpPr>
            <a:spLocks noGrp="1"/>
          </p:cNvSpPr>
          <p:nvPr>
            <p:ph type="chart" idx="1"/>
          </p:nvPr>
        </p:nvSpPr>
        <p:spPr>
          <a:xfrm>
            <a:off x="646112" y="1908175"/>
            <a:ext cx="8024813" cy="3556000"/>
          </a:xfrm>
          <a:prstGeom prst="rect">
            <a:avLst/>
          </a:prstGeom>
        </p:spPr>
        <p:txBody>
          <a:bodyPr/>
          <a:lstStyle/>
          <a:p>
            <a:pPr lvl="0"/>
            <a:endParaRPr lang="en-US" noProof="0" dirty="0" smtClean="0"/>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1">
            <a:lum/>
          </a:blip>
          <a:srcRect/>
          <a:stretch>
            <a:fillRect/>
          </a:stretch>
        </a:blipFill>
        <a:effectLst/>
      </p:bgPr>
    </p:bg>
    <p:spTree>
      <p:nvGrpSpPr>
        <p:cNvPr id="1" name=""/>
        <p:cNvGrpSpPr/>
        <p:nvPr/>
      </p:nvGrpSpPr>
      <p:grpSpPr>
        <a:xfrm>
          <a:off x="0" y="0"/>
          <a:ext cx="0" cy="0"/>
          <a:chOff x="0" y="0"/>
          <a:chExt cx="0" cy="0"/>
        </a:xfrm>
      </p:grpSpPr>
      <p:sp>
        <p:nvSpPr>
          <p:cNvPr id="5123" name="Rectangle 15"/>
          <p:cNvSpPr>
            <a:spLocks noGrp="1" noChangeArrowheads="1"/>
          </p:cNvSpPr>
          <p:nvPr>
            <p:ph type="title"/>
          </p:nvPr>
        </p:nvSpPr>
        <p:spPr bwMode="black">
          <a:xfrm>
            <a:off x="628650" y="361950"/>
            <a:ext cx="8024813" cy="774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5" name="Rectangle 4"/>
          <p:cNvSpPr>
            <a:spLocks noChangeArrowheads="1"/>
          </p:cNvSpPr>
          <p:nvPr userDrawn="1"/>
        </p:nvSpPr>
        <p:spPr bwMode="auto">
          <a:xfrm>
            <a:off x="8650606" y="6509063"/>
            <a:ext cx="473074" cy="175433"/>
          </a:xfrm>
          <a:prstGeom prst="rect">
            <a:avLst/>
          </a:prstGeom>
          <a:noFill/>
          <a:ln w="9525">
            <a:noFill/>
            <a:miter lim="800000"/>
            <a:headEnd/>
            <a:tailEnd/>
          </a:ln>
          <a:effectLst/>
        </p:spPr>
        <p:txBody>
          <a:bodyPr wrap="square" lIns="18288" tIns="18288" rIns="18288" bIns="18288" anchor="b">
            <a:spAutoFit/>
          </a:bodyPr>
          <a:lstStyle/>
          <a:p>
            <a:pPr algn="ctr" defTabSz="850900" eaLnBrk="0" hangingPunct="0">
              <a:lnSpc>
                <a:spcPct val="90000"/>
              </a:lnSpc>
              <a:spcBef>
                <a:spcPct val="45000"/>
              </a:spcBef>
              <a:spcAft>
                <a:spcPct val="30000"/>
              </a:spcAft>
              <a:defRPr/>
            </a:pPr>
            <a:fld id="{4EE028D9-2A22-4AAC-827A-88D7DB189FAA}" type="slidenum">
              <a:rPr lang="en-US" sz="1000" b="1">
                <a:solidFill>
                  <a:schemeClr val="accent1"/>
                </a:solidFill>
              </a:rPr>
              <a:pPr algn="ctr" defTabSz="850900" eaLnBrk="0" hangingPunct="0">
                <a:lnSpc>
                  <a:spcPct val="90000"/>
                </a:lnSpc>
                <a:spcBef>
                  <a:spcPct val="45000"/>
                </a:spcBef>
                <a:spcAft>
                  <a:spcPct val="30000"/>
                </a:spcAft>
                <a:defRPr/>
              </a:pPr>
              <a:t>‹#›</a:t>
            </a:fld>
            <a:endParaRPr lang="en-US" sz="1000" b="1" dirty="0">
              <a:solidFill>
                <a:schemeClr val="accent1"/>
              </a:solidFill>
            </a:endParaRPr>
          </a:p>
        </p:txBody>
      </p:sp>
      <p:pic>
        <p:nvPicPr>
          <p:cNvPr id="24577" name="Picture 1" descr="C:\Users\jon\Desktop\GBTA logo.png"/>
          <p:cNvPicPr>
            <a:picLocks noChangeAspect="1" noChangeArrowheads="1"/>
          </p:cNvPicPr>
          <p:nvPr userDrawn="1"/>
        </p:nvPicPr>
        <p:blipFill>
          <a:blip r:embed="rId12"/>
          <a:srcRect/>
          <a:stretch>
            <a:fillRect/>
          </a:stretch>
        </p:blipFill>
        <p:spPr bwMode="auto">
          <a:xfrm>
            <a:off x="7029940" y="5898357"/>
            <a:ext cx="1718773" cy="812527"/>
          </a:xfrm>
          <a:prstGeom prst="rect">
            <a:avLst/>
          </a:prstGeom>
          <a:noFill/>
        </p:spPr>
      </p:pic>
      <p:sp>
        <p:nvSpPr>
          <p:cNvPr id="6" name="Text Placeholder 5"/>
          <p:cNvSpPr>
            <a:spLocks noGrp="1"/>
          </p:cNvSpPr>
          <p:nvPr>
            <p:ph type="body" idx="1"/>
          </p:nvPr>
        </p:nvSpPr>
        <p:spPr>
          <a:xfrm>
            <a:off x="630936" y="1463040"/>
            <a:ext cx="8028432" cy="3995928"/>
          </a:xfrm>
          <a:prstGeom prst="rect">
            <a:avLst/>
          </a:prstGeom>
        </p:spPr>
        <p:txBody>
          <a:bodyPr vert="horz" lIns="0" tIns="0" rIns="0" bIns="0" rtlCol="0">
            <a:noAutofit/>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Tree>
  </p:cSld>
  <p:clrMap bg1="lt1" tx1="dk1" bg2="lt2" tx2="dk2" accent1="accent1" accent2="accent2" accent3="accent3" accent4="accent4" accent5="accent5" accent6="accent6" hlink="hlink" folHlink="folHlink"/>
  <p:sldLayoutIdLst>
    <p:sldLayoutId id="2147483721" r:id="rId1"/>
    <p:sldLayoutId id="2147483714" r:id="rId2"/>
    <p:sldLayoutId id="2147483722" r:id="rId3"/>
    <p:sldLayoutId id="2147483716" r:id="rId4"/>
    <p:sldLayoutId id="2147483717" r:id="rId5"/>
    <p:sldLayoutId id="2147483718" r:id="rId6"/>
    <p:sldLayoutId id="2147483719" r:id="rId7"/>
    <p:sldLayoutId id="2147483720" r:id="rId8"/>
    <p:sldLayoutId id="2147483723" r:id="rId9"/>
  </p:sldLayoutIdLst>
  <p:transition spd="med">
    <p:wipe dir="r"/>
  </p:transition>
  <p:timing>
    <p:tnLst>
      <p:par>
        <p:cTn id="1" dur="indefinite" restart="never" nodeType="tmRoot"/>
      </p:par>
    </p:tnLst>
  </p:timing>
  <p:hf sldNum="0" hdr="0" ftr="0" dt="0"/>
  <p:txStyles>
    <p:titleStyle>
      <a:lvl1pPr algn="l" rtl="0" eaLnBrk="0" fontAlgn="base" hangingPunct="0">
        <a:lnSpc>
          <a:spcPct val="95000"/>
        </a:lnSpc>
        <a:spcBef>
          <a:spcPct val="0"/>
        </a:spcBef>
        <a:spcAft>
          <a:spcPct val="0"/>
        </a:spcAft>
        <a:defRPr sz="2800" b="0">
          <a:solidFill>
            <a:schemeClr val="accent1"/>
          </a:solidFill>
          <a:latin typeface="Verdana" pitchFamily="34" charset="0"/>
          <a:ea typeface="Verdana" pitchFamily="34" charset="0"/>
          <a:cs typeface="Verdana" pitchFamily="34" charset="0"/>
        </a:defRPr>
      </a:lvl1pPr>
      <a:lvl2pPr algn="l" rtl="0" eaLnBrk="0" fontAlgn="base" hangingPunct="0">
        <a:lnSpc>
          <a:spcPct val="95000"/>
        </a:lnSpc>
        <a:spcBef>
          <a:spcPct val="0"/>
        </a:spcBef>
        <a:spcAft>
          <a:spcPct val="0"/>
        </a:spcAft>
        <a:defRPr sz="2800" b="1">
          <a:solidFill>
            <a:schemeClr val="accent1"/>
          </a:solidFill>
          <a:latin typeface="Verdana" pitchFamily="34" charset="0"/>
          <a:ea typeface="Verdana" pitchFamily="34" charset="0"/>
          <a:cs typeface="Verdana" pitchFamily="34" charset="0"/>
        </a:defRPr>
      </a:lvl2pPr>
      <a:lvl3pPr algn="l" rtl="0" eaLnBrk="0" fontAlgn="base" hangingPunct="0">
        <a:lnSpc>
          <a:spcPct val="95000"/>
        </a:lnSpc>
        <a:spcBef>
          <a:spcPct val="0"/>
        </a:spcBef>
        <a:spcAft>
          <a:spcPct val="0"/>
        </a:spcAft>
        <a:defRPr sz="2800" b="1">
          <a:solidFill>
            <a:schemeClr val="accent1"/>
          </a:solidFill>
          <a:latin typeface="Verdana" pitchFamily="34" charset="0"/>
          <a:ea typeface="Verdana" pitchFamily="34" charset="0"/>
          <a:cs typeface="Verdana" pitchFamily="34" charset="0"/>
        </a:defRPr>
      </a:lvl3pPr>
      <a:lvl4pPr algn="l" rtl="0" eaLnBrk="0" fontAlgn="base" hangingPunct="0">
        <a:lnSpc>
          <a:spcPct val="95000"/>
        </a:lnSpc>
        <a:spcBef>
          <a:spcPct val="0"/>
        </a:spcBef>
        <a:spcAft>
          <a:spcPct val="0"/>
        </a:spcAft>
        <a:defRPr sz="2800" b="1">
          <a:solidFill>
            <a:schemeClr val="accent1"/>
          </a:solidFill>
          <a:latin typeface="Verdana" pitchFamily="34" charset="0"/>
          <a:ea typeface="Verdana" pitchFamily="34" charset="0"/>
          <a:cs typeface="Verdana" pitchFamily="34" charset="0"/>
        </a:defRPr>
      </a:lvl4pPr>
      <a:lvl5pPr algn="l" rtl="0" eaLnBrk="0" fontAlgn="base" hangingPunct="0">
        <a:lnSpc>
          <a:spcPct val="95000"/>
        </a:lnSpc>
        <a:spcBef>
          <a:spcPct val="0"/>
        </a:spcBef>
        <a:spcAft>
          <a:spcPct val="0"/>
        </a:spcAft>
        <a:defRPr sz="2800" b="1">
          <a:solidFill>
            <a:schemeClr val="accent1"/>
          </a:solidFill>
          <a:latin typeface="Verdana" pitchFamily="34" charset="0"/>
          <a:ea typeface="Verdana" pitchFamily="34" charset="0"/>
          <a:cs typeface="Verdana" pitchFamily="34" charset="0"/>
        </a:defRPr>
      </a:lvl5pPr>
      <a:lvl6pPr marL="457200" algn="l" rtl="0" eaLnBrk="0" fontAlgn="base" hangingPunct="0">
        <a:lnSpc>
          <a:spcPct val="90000"/>
        </a:lnSpc>
        <a:spcBef>
          <a:spcPct val="0"/>
        </a:spcBef>
        <a:spcAft>
          <a:spcPct val="0"/>
        </a:spcAft>
        <a:defRPr sz="3000" b="1">
          <a:solidFill>
            <a:schemeClr val="tx2"/>
          </a:solidFill>
          <a:latin typeface="Arial" charset="0"/>
        </a:defRPr>
      </a:lvl6pPr>
      <a:lvl7pPr marL="914400" algn="l" rtl="0" eaLnBrk="0" fontAlgn="base" hangingPunct="0">
        <a:lnSpc>
          <a:spcPct val="90000"/>
        </a:lnSpc>
        <a:spcBef>
          <a:spcPct val="0"/>
        </a:spcBef>
        <a:spcAft>
          <a:spcPct val="0"/>
        </a:spcAft>
        <a:defRPr sz="3000" b="1">
          <a:solidFill>
            <a:schemeClr val="tx2"/>
          </a:solidFill>
          <a:latin typeface="Arial" charset="0"/>
        </a:defRPr>
      </a:lvl7pPr>
      <a:lvl8pPr marL="1371600" algn="l" rtl="0" eaLnBrk="0" fontAlgn="base" hangingPunct="0">
        <a:lnSpc>
          <a:spcPct val="90000"/>
        </a:lnSpc>
        <a:spcBef>
          <a:spcPct val="0"/>
        </a:spcBef>
        <a:spcAft>
          <a:spcPct val="0"/>
        </a:spcAft>
        <a:defRPr sz="3000" b="1">
          <a:solidFill>
            <a:schemeClr val="tx2"/>
          </a:solidFill>
          <a:latin typeface="Arial" charset="0"/>
        </a:defRPr>
      </a:lvl8pPr>
      <a:lvl9pPr marL="1828800" algn="l" rtl="0" eaLnBrk="0" fontAlgn="base" hangingPunct="0">
        <a:lnSpc>
          <a:spcPct val="90000"/>
        </a:lnSpc>
        <a:spcBef>
          <a:spcPct val="0"/>
        </a:spcBef>
        <a:spcAft>
          <a:spcPct val="0"/>
        </a:spcAft>
        <a:defRPr sz="3000" b="1">
          <a:solidFill>
            <a:schemeClr val="tx2"/>
          </a:solidFill>
          <a:latin typeface="Arial" charset="0"/>
        </a:defRPr>
      </a:lvl9pPr>
    </p:titleStyle>
    <p:bodyStyle>
      <a:lvl1pPr marL="225425" indent="-225425" algn="l" rtl="0" eaLnBrk="0" fontAlgn="base" hangingPunct="0">
        <a:lnSpc>
          <a:spcPct val="95000"/>
        </a:lnSpc>
        <a:spcBef>
          <a:spcPts val="0"/>
        </a:spcBef>
        <a:spcAft>
          <a:spcPts val="1200"/>
        </a:spcAft>
        <a:buClr>
          <a:schemeClr val="accent1"/>
        </a:buClr>
        <a:buFont typeface="Arial" pitchFamily="34" charset="0"/>
        <a:buChar char="•"/>
        <a:defRPr sz="2000">
          <a:solidFill>
            <a:schemeClr val="tx2"/>
          </a:solidFill>
          <a:latin typeface="+mn-lt"/>
          <a:ea typeface="ＭＳ Ｐゴシック" charset="-128"/>
          <a:cs typeface="ＭＳ Ｐゴシック" charset="-128"/>
        </a:defRPr>
      </a:lvl1pPr>
      <a:lvl2pPr marL="514350" indent="-282575" algn="l" rtl="0" eaLnBrk="0" fontAlgn="base" hangingPunct="0">
        <a:lnSpc>
          <a:spcPct val="95000"/>
        </a:lnSpc>
        <a:spcBef>
          <a:spcPct val="0"/>
        </a:spcBef>
        <a:spcAft>
          <a:spcPts val="1200"/>
        </a:spcAft>
        <a:buClr>
          <a:schemeClr val="accent1"/>
        </a:buClr>
        <a:buSzPct val="100000"/>
        <a:buFont typeface="Verdana" pitchFamily="34" charset="0"/>
        <a:buChar char="–"/>
        <a:defRPr sz="2000">
          <a:solidFill>
            <a:schemeClr val="accent1"/>
          </a:solidFill>
          <a:latin typeface="+mn-lt"/>
          <a:ea typeface="ＭＳ Ｐゴシック" charset="-128"/>
        </a:defRPr>
      </a:lvl2pPr>
      <a:lvl3pPr marL="746125" indent="-225425" algn="l" rtl="0" eaLnBrk="0" fontAlgn="base" hangingPunct="0">
        <a:lnSpc>
          <a:spcPct val="95000"/>
        </a:lnSpc>
        <a:spcBef>
          <a:spcPct val="0"/>
        </a:spcBef>
        <a:spcAft>
          <a:spcPts val="1200"/>
        </a:spcAft>
        <a:buClr>
          <a:schemeClr val="accent1"/>
        </a:buClr>
        <a:buSzPct val="90000"/>
        <a:buFont typeface="Wingdings" pitchFamily="2" charset="2"/>
        <a:buChar char="§"/>
        <a:defRPr sz="2000">
          <a:solidFill>
            <a:schemeClr val="accent1"/>
          </a:solidFill>
          <a:latin typeface="+mn-lt"/>
          <a:ea typeface="ＭＳ Ｐゴシック" charset="-128"/>
        </a:defRPr>
      </a:lvl3pPr>
      <a:lvl4pPr marL="971550" indent="-217488" algn="l" rtl="0" eaLnBrk="0" fontAlgn="base" hangingPunct="0">
        <a:lnSpc>
          <a:spcPct val="95000"/>
        </a:lnSpc>
        <a:spcBef>
          <a:spcPct val="0"/>
        </a:spcBef>
        <a:spcAft>
          <a:spcPts val="1200"/>
        </a:spcAft>
        <a:buClr>
          <a:schemeClr val="accent1"/>
        </a:buClr>
        <a:buSzPct val="100000"/>
        <a:buFont typeface="Arial" pitchFamily="34" charset="0"/>
        <a:buChar char="•"/>
        <a:tabLst/>
        <a:defRPr sz="2000">
          <a:solidFill>
            <a:schemeClr val="accent1"/>
          </a:solidFill>
          <a:latin typeface="+mn-lt"/>
          <a:ea typeface="ＭＳ Ｐゴシック" charset="-128"/>
        </a:defRPr>
      </a:lvl4pPr>
      <a:lvl5pPr marL="1260475" indent="-279400" algn="l" rtl="0" eaLnBrk="0" fontAlgn="base" hangingPunct="0">
        <a:lnSpc>
          <a:spcPct val="95000"/>
        </a:lnSpc>
        <a:spcBef>
          <a:spcPct val="0"/>
        </a:spcBef>
        <a:spcAft>
          <a:spcPts val="1200"/>
        </a:spcAft>
        <a:buClr>
          <a:schemeClr val="accent1"/>
        </a:buClr>
        <a:buSzPct val="100000"/>
        <a:buFont typeface="Verdana" pitchFamily="34" charset="0"/>
        <a:buChar char="–"/>
        <a:defRPr sz="2000">
          <a:solidFill>
            <a:schemeClr val="accent1"/>
          </a:solidFill>
          <a:latin typeface="+mn-lt"/>
          <a:ea typeface="ＭＳ Ｐゴシック" charset="-128"/>
        </a:defRPr>
      </a:lvl5pPr>
      <a:lvl6pPr marL="1482725" indent="-231775" algn="l" rtl="0" eaLnBrk="0" fontAlgn="base" hangingPunct="0">
        <a:lnSpc>
          <a:spcPct val="95000"/>
        </a:lnSpc>
        <a:spcBef>
          <a:spcPct val="0"/>
        </a:spcBef>
        <a:spcAft>
          <a:spcPts val="1200"/>
        </a:spcAft>
        <a:buClr>
          <a:schemeClr val="accent1"/>
        </a:buClr>
        <a:buSzPct val="90000"/>
        <a:buFont typeface="Wingdings" pitchFamily="2" charset="2"/>
        <a:buChar char="§"/>
        <a:defRPr sz="2000">
          <a:solidFill>
            <a:schemeClr val="tx2"/>
          </a:solidFill>
          <a:latin typeface="+mn-lt"/>
          <a:ea typeface="ＭＳ Ｐゴシック" charset="-128"/>
        </a:defRPr>
      </a:lvl6pPr>
      <a:lvl7pPr marL="1709738" indent="-233363" algn="l" rtl="0" eaLnBrk="0" fontAlgn="base" hangingPunct="0">
        <a:lnSpc>
          <a:spcPct val="95000"/>
        </a:lnSpc>
        <a:spcBef>
          <a:spcPct val="0"/>
        </a:spcBef>
        <a:spcAft>
          <a:spcPts val="1200"/>
        </a:spcAft>
        <a:buClr>
          <a:schemeClr val="accent1"/>
        </a:buClr>
        <a:buSzPct val="100000"/>
        <a:buFont typeface="Arial" pitchFamily="34" charset="0"/>
        <a:buChar char="•"/>
        <a:defRPr sz="2000">
          <a:solidFill>
            <a:schemeClr val="tx2"/>
          </a:solidFill>
          <a:latin typeface="+mn-lt"/>
          <a:ea typeface="ＭＳ Ｐゴシック" charset="-128"/>
        </a:defRPr>
      </a:lvl7pPr>
      <a:lvl8pPr marL="1944688" indent="-244475" algn="l" rtl="0" eaLnBrk="0" fontAlgn="base" hangingPunct="0">
        <a:lnSpc>
          <a:spcPct val="95000"/>
        </a:lnSpc>
        <a:spcBef>
          <a:spcPct val="0"/>
        </a:spcBef>
        <a:spcAft>
          <a:spcPts val="1200"/>
        </a:spcAft>
        <a:buClr>
          <a:schemeClr val="accent1"/>
        </a:buClr>
        <a:buSzPct val="100000"/>
        <a:buFont typeface="Verdana" pitchFamily="34" charset="0"/>
        <a:buChar char="–"/>
        <a:defRPr sz="2000">
          <a:solidFill>
            <a:schemeClr val="tx2"/>
          </a:solidFill>
          <a:latin typeface="+mn-lt"/>
          <a:ea typeface="ＭＳ Ｐゴシック" charset="-128"/>
        </a:defRPr>
      </a:lvl8pPr>
      <a:lvl9pPr marL="2178050" indent="-234950" algn="l" rtl="0" eaLnBrk="0" fontAlgn="base" hangingPunct="0">
        <a:lnSpc>
          <a:spcPct val="95000"/>
        </a:lnSpc>
        <a:spcBef>
          <a:spcPct val="0"/>
        </a:spcBef>
        <a:spcAft>
          <a:spcPts val="1200"/>
        </a:spcAft>
        <a:buClr>
          <a:schemeClr val="accent1"/>
        </a:buClr>
        <a:buSzPct val="90000"/>
        <a:buFont typeface="Wingdings" pitchFamily="2" charset="2"/>
        <a:buChar char="§"/>
        <a:defRPr sz="2000">
          <a:solidFill>
            <a:schemeClr val="tx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www.gbta.org/SiteCollectionDocuments/GovernmentRelations/WASHINGTON_UPDATE_FEB12.pdf" TargetMode="External"/><Relationship Id="rId2" Type="http://schemas.openxmlformats.org/officeDocument/2006/relationships/hyperlink" Target="http://www.gbta.org/usa/governmentrelations/Pages/Default.aspx" TargetMode="External"/><Relationship Id="rId1" Type="http://schemas.openxmlformats.org/officeDocument/2006/relationships/slideLayout" Target="../slideLayouts/slideLayout5.xml"/><Relationship Id="rId4" Type="http://schemas.openxmlformats.org/officeDocument/2006/relationships/hyperlink" Target="http://capwiz.com/nbta/hom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gbta.org/LegislativeSummit/Pages/default.aspx"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http://vchou.net/wp-content/uploads/2009/07/WickedSunshine_UncleSam_Blank_800x1000.png"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mailto:Sdowney@gbta.org"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package" Target="../embeddings/Microsoft_Office_PowerPoint_Slide1.sldx"/></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
          <p:cNvSpPr>
            <a:spLocks noGrp="1" noChangeArrowheads="1"/>
          </p:cNvSpPr>
          <p:nvPr>
            <p:ph type="ctrTitle"/>
          </p:nvPr>
        </p:nvSpPr>
        <p:spPr>
          <a:xfrm>
            <a:off x="426113" y="1429099"/>
            <a:ext cx="8142123" cy="1637371"/>
          </a:xfrm>
        </p:spPr>
        <p:txBody>
          <a:bodyPr/>
          <a:lstStyle/>
          <a:p>
            <a:r>
              <a:rPr lang="en-US" b="1" dirty="0" smtClean="0"/>
              <a:t>GBTA 2012</a:t>
            </a:r>
            <a:br>
              <a:rPr lang="en-US" b="1" dirty="0" smtClean="0"/>
            </a:br>
            <a:r>
              <a:rPr lang="en-US" b="1" dirty="0" smtClean="0"/>
              <a:t>Government Relations Agenda</a:t>
            </a:r>
            <a:br>
              <a:rPr lang="en-US" b="1" dirty="0" smtClean="0"/>
            </a:br>
            <a:r>
              <a:rPr lang="en-US" b="1" dirty="0" smtClean="0"/>
              <a:t/>
            </a:r>
            <a:br>
              <a:rPr lang="en-US" b="1" dirty="0" smtClean="0"/>
            </a:br>
            <a:endParaRPr lang="en-US" b="1" dirty="0" smtClean="0"/>
          </a:p>
        </p:txBody>
      </p:sp>
      <p:sp>
        <p:nvSpPr>
          <p:cNvPr id="6147" name="Rectangle 11"/>
          <p:cNvSpPr>
            <a:spLocks noGrp="1" noChangeArrowheads="1"/>
          </p:cNvSpPr>
          <p:nvPr>
            <p:ph type="subTitle" idx="1"/>
          </p:nvPr>
        </p:nvSpPr>
        <p:spPr>
          <a:xfrm>
            <a:off x="430233" y="4176474"/>
            <a:ext cx="4647794" cy="1362232"/>
          </a:xfrm>
        </p:spPr>
        <p:txBody>
          <a:bodyPr/>
          <a:lstStyle/>
          <a:p>
            <a:pPr marL="0" indent="0">
              <a:spcAft>
                <a:spcPct val="0"/>
              </a:spcAft>
            </a:pPr>
            <a:r>
              <a:rPr lang="en-US" sz="1400" dirty="0" smtClean="0"/>
              <a:t>Patty Higginbotham</a:t>
            </a:r>
          </a:p>
          <a:p>
            <a:pPr marL="0" indent="0">
              <a:spcAft>
                <a:spcPct val="0"/>
              </a:spcAft>
            </a:pPr>
            <a:r>
              <a:rPr lang="en-US" sz="1400" dirty="0" smtClean="0"/>
              <a:t>Vice President, Government Relations</a:t>
            </a:r>
          </a:p>
          <a:p>
            <a:pPr marL="0" indent="0">
              <a:spcAft>
                <a:spcPct val="0"/>
              </a:spcAft>
            </a:pPr>
            <a:r>
              <a:rPr lang="en-US" sz="1400" dirty="0" smtClean="0"/>
              <a:t>and General Counsel </a:t>
            </a:r>
          </a:p>
          <a:p>
            <a:pPr marL="0" indent="0">
              <a:spcAft>
                <a:spcPct val="0"/>
              </a:spcAft>
            </a:pPr>
            <a:endParaRPr lang="en-US" sz="1400" dirty="0" smtClean="0"/>
          </a:p>
          <a:p>
            <a:pPr marL="0" indent="0">
              <a:spcAft>
                <a:spcPct val="0"/>
              </a:spcAft>
            </a:pPr>
            <a:r>
              <a:rPr lang="en-US" sz="1400" dirty="0" smtClean="0"/>
              <a:t>April 18, 2012</a:t>
            </a:r>
          </a:p>
          <a:p>
            <a:pPr marL="0" indent="0">
              <a:spcAft>
                <a:spcPct val="0"/>
              </a:spcAft>
            </a:pPr>
            <a:endParaRPr lang="en-US" sz="2000" dirty="0" smtClean="0"/>
          </a:p>
        </p:txBody>
      </p:sp>
      <p:pic>
        <p:nvPicPr>
          <p:cNvPr id="25601" name="Picture 1"/>
          <p:cNvPicPr>
            <a:picLocks noChangeAspect="1" noChangeArrowheads="1"/>
          </p:cNvPicPr>
          <p:nvPr/>
        </p:nvPicPr>
        <p:blipFill>
          <a:blip r:embed="rId3"/>
          <a:srcRect/>
          <a:stretch>
            <a:fillRect/>
          </a:stretch>
        </p:blipFill>
        <p:spPr bwMode="auto">
          <a:xfrm>
            <a:off x="4747745" y="552737"/>
            <a:ext cx="3185425" cy="1146753"/>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95528" y="119270"/>
            <a:ext cx="8024441" cy="774650"/>
          </a:xfrm>
        </p:spPr>
        <p:txBody>
          <a:bodyPr/>
          <a:lstStyle/>
          <a:p>
            <a:r>
              <a:rPr lang="en-US" b="1" dirty="0" smtClean="0"/>
              <a:t>Global Entry Program</a:t>
            </a:r>
          </a:p>
        </p:txBody>
      </p:sp>
      <p:sp>
        <p:nvSpPr>
          <p:cNvPr id="4" name="Content Placeholder 2"/>
          <p:cNvSpPr txBox="1">
            <a:spLocks/>
          </p:cNvSpPr>
          <p:nvPr/>
        </p:nvSpPr>
        <p:spPr bwMode="black">
          <a:xfrm>
            <a:off x="147204" y="946465"/>
            <a:ext cx="3851244" cy="4065133"/>
          </a:xfrm>
          <a:prstGeom prst="rect">
            <a:avLst/>
          </a:prstGeom>
          <a:noFill/>
          <a:ln w="9525">
            <a:noFill/>
            <a:miter lim="800000"/>
            <a:headEnd/>
            <a:tailEnd/>
          </a:ln>
        </p:spPr>
        <p:txBody>
          <a:bodyPr lIns="0" tIns="0" rIns="0" bIns="0"/>
          <a:lstStyle/>
          <a:p>
            <a:pPr marL="229713" lvl="1" indent="-228126">
              <a:lnSpc>
                <a:spcPct val="95000"/>
              </a:lnSpc>
              <a:spcAft>
                <a:spcPct val="30000"/>
              </a:spcAft>
              <a:buClr>
                <a:srgbClr val="1F4A98"/>
              </a:buClr>
              <a:buSzPct val="100000"/>
              <a:buFont typeface="Arial" charset="0"/>
              <a:buChar char="•"/>
              <a:defRPr/>
            </a:pPr>
            <a:r>
              <a:rPr lang="en-US" sz="1600" dirty="0">
                <a:solidFill>
                  <a:srgbClr val="1F4A98"/>
                </a:solidFill>
                <a:latin typeface="Verdana"/>
              </a:rPr>
              <a:t>Expedited Clearance for Pre-approved, Low-risk Travelers </a:t>
            </a:r>
            <a:r>
              <a:rPr lang="en-US" sz="1600" dirty="0" smtClean="0">
                <a:solidFill>
                  <a:srgbClr val="1F4A98"/>
                </a:solidFill>
                <a:latin typeface="Verdana"/>
              </a:rPr>
              <a:t>on </a:t>
            </a:r>
            <a:r>
              <a:rPr lang="en-US" sz="1600" dirty="0">
                <a:solidFill>
                  <a:srgbClr val="1F4A98"/>
                </a:solidFill>
                <a:latin typeface="Verdana"/>
              </a:rPr>
              <a:t>Arrival in the U.S.</a:t>
            </a:r>
            <a:endParaRPr lang="en-US" sz="1600" kern="0" dirty="0">
              <a:solidFill>
                <a:srgbClr val="1F4A98"/>
              </a:solidFill>
              <a:latin typeface="Verdana"/>
            </a:endParaRPr>
          </a:p>
          <a:p>
            <a:pPr marL="229713" lvl="1" indent="-228126">
              <a:lnSpc>
                <a:spcPct val="95000"/>
              </a:lnSpc>
              <a:spcAft>
                <a:spcPct val="30000"/>
              </a:spcAft>
              <a:buClr>
                <a:srgbClr val="1F4A98"/>
              </a:buClr>
              <a:buSzPct val="100000"/>
              <a:buFont typeface="Arial" charset="0"/>
              <a:buChar char="•"/>
              <a:defRPr/>
            </a:pPr>
            <a:r>
              <a:rPr lang="en-US" sz="1600" dirty="0">
                <a:solidFill>
                  <a:srgbClr val="1F4A98"/>
                </a:solidFill>
                <a:latin typeface="Verdana"/>
              </a:rPr>
              <a:t>Currently Operating in 20 “International Airport” Locations Within the U.S</a:t>
            </a:r>
            <a:r>
              <a:rPr lang="en-US" sz="1600" dirty="0" smtClean="0">
                <a:solidFill>
                  <a:srgbClr val="1F4A98"/>
                </a:solidFill>
                <a:latin typeface="Verdana"/>
              </a:rPr>
              <a:t>. – Permanent Program</a:t>
            </a:r>
          </a:p>
          <a:p>
            <a:pPr marL="229713" lvl="1" indent="-228126">
              <a:lnSpc>
                <a:spcPct val="95000"/>
              </a:lnSpc>
              <a:spcAft>
                <a:spcPct val="30000"/>
              </a:spcAft>
              <a:buClr>
                <a:srgbClr val="1F4A98"/>
              </a:buClr>
              <a:buSzPct val="100000"/>
              <a:buFont typeface="Arial" charset="0"/>
              <a:buChar char="•"/>
              <a:defRPr/>
            </a:pPr>
            <a:r>
              <a:rPr lang="en-US" sz="1600" dirty="0" smtClean="0">
                <a:solidFill>
                  <a:srgbClr val="1F4A98"/>
                </a:solidFill>
                <a:latin typeface="Verdana"/>
              </a:rPr>
              <a:t>4 More Airports in 2012</a:t>
            </a:r>
            <a:endParaRPr lang="en-US" sz="1600" dirty="0">
              <a:solidFill>
                <a:srgbClr val="1F4A98"/>
              </a:solidFill>
              <a:latin typeface="Verdana"/>
            </a:endParaRPr>
          </a:p>
          <a:p>
            <a:pPr marL="232883" indent="-232883" defTabSz="912526" eaLnBrk="0" hangingPunct="0">
              <a:lnSpc>
                <a:spcPct val="95000"/>
              </a:lnSpc>
              <a:spcBef>
                <a:spcPct val="35000"/>
              </a:spcBef>
              <a:spcAft>
                <a:spcPct val="25000"/>
              </a:spcAft>
              <a:buClr>
                <a:srgbClr val="FFA000"/>
              </a:buClr>
              <a:defRPr/>
            </a:pPr>
            <a:endParaRPr lang="en-US" kern="0" dirty="0">
              <a:solidFill>
                <a:srgbClr val="1F4A98"/>
              </a:solidFill>
              <a:latin typeface="Verdana"/>
              <a:cs typeface="ＭＳ Ｐゴシック" charset="-128"/>
            </a:endParaRPr>
          </a:p>
        </p:txBody>
      </p:sp>
      <p:pic>
        <p:nvPicPr>
          <p:cNvPr id="28676" name="Picture 2"/>
          <p:cNvPicPr>
            <a:picLocks noChangeAspect="1" noChangeArrowheads="1"/>
          </p:cNvPicPr>
          <p:nvPr/>
        </p:nvPicPr>
        <p:blipFill>
          <a:blip r:embed="rId2"/>
          <a:srcRect/>
          <a:stretch>
            <a:fillRect/>
          </a:stretch>
        </p:blipFill>
        <p:spPr bwMode="auto">
          <a:xfrm>
            <a:off x="5456371" y="0"/>
            <a:ext cx="2155403" cy="1005706"/>
          </a:xfrm>
          <a:prstGeom prst="rect">
            <a:avLst/>
          </a:prstGeom>
          <a:noFill/>
          <a:ln w="9525">
            <a:noFill/>
            <a:miter lim="800000"/>
            <a:headEnd/>
            <a:tailEnd/>
          </a:ln>
        </p:spPr>
      </p:pic>
      <p:pic>
        <p:nvPicPr>
          <p:cNvPr id="28677" name="Picture 3"/>
          <p:cNvPicPr>
            <a:picLocks noChangeAspect="1" noChangeArrowheads="1"/>
          </p:cNvPicPr>
          <p:nvPr/>
        </p:nvPicPr>
        <p:blipFill>
          <a:blip r:embed="rId3"/>
          <a:srcRect/>
          <a:stretch>
            <a:fillRect/>
          </a:stretch>
        </p:blipFill>
        <p:spPr bwMode="auto">
          <a:xfrm>
            <a:off x="5105328" y="4759218"/>
            <a:ext cx="1855143" cy="514573"/>
          </a:xfrm>
          <a:prstGeom prst="rect">
            <a:avLst/>
          </a:prstGeom>
          <a:noFill/>
          <a:ln w="12700">
            <a:noFill/>
            <a:miter lim="800000"/>
            <a:headEnd/>
            <a:tailEnd/>
          </a:ln>
        </p:spPr>
      </p:pic>
      <p:pic>
        <p:nvPicPr>
          <p:cNvPr id="28678" name="Content Placeholder 3" descr="DFW-Dallas.jpg"/>
          <p:cNvPicPr>
            <a:picLocks noChangeAspect="1"/>
          </p:cNvPicPr>
          <p:nvPr/>
        </p:nvPicPr>
        <p:blipFill>
          <a:blip r:embed="rId4"/>
          <a:stretch>
            <a:fillRect/>
          </a:stretch>
        </p:blipFill>
        <p:spPr bwMode="auto">
          <a:xfrm>
            <a:off x="4451927" y="853003"/>
            <a:ext cx="4322618" cy="3339619"/>
          </a:xfrm>
          <a:prstGeom prst="rect">
            <a:avLst/>
          </a:prstGeom>
          <a:noFill/>
          <a:ln w="9525">
            <a:noFill/>
            <a:miter lim="800000"/>
            <a:headEnd/>
            <a:tailEnd/>
          </a:ln>
        </p:spPr>
      </p:pic>
      <p:pic>
        <p:nvPicPr>
          <p:cNvPr id="7" name="Content Placeholder 3" descr="DFW-Dallas.jpg"/>
          <p:cNvPicPr>
            <a:picLocks noChangeAspect="1"/>
          </p:cNvPicPr>
          <p:nvPr/>
        </p:nvPicPr>
        <p:blipFill>
          <a:blip r:embed="rId5"/>
          <a:stretch>
            <a:fillRect/>
          </a:stretch>
        </p:blipFill>
        <p:spPr bwMode="auto">
          <a:xfrm>
            <a:off x="226497" y="3210844"/>
            <a:ext cx="4271611" cy="3300791"/>
          </a:xfrm>
          <a:prstGeom prst="rect">
            <a:avLst/>
          </a:prstGeom>
          <a:noFill/>
          <a:ln w="9525">
            <a:noFill/>
            <a:miter lim="800000"/>
            <a:headEnd/>
            <a:tailEnd/>
          </a:ln>
        </p:spPr>
      </p:pic>
      <p:sp>
        <p:nvSpPr>
          <p:cNvPr id="9" name="TextBox 8"/>
          <p:cNvSpPr txBox="1"/>
          <p:nvPr/>
        </p:nvSpPr>
        <p:spPr>
          <a:xfrm>
            <a:off x="4673601" y="4396509"/>
            <a:ext cx="4064000" cy="634020"/>
          </a:xfrm>
          <a:prstGeom prst="rect">
            <a:avLst/>
          </a:prstGeom>
          <a:noFill/>
        </p:spPr>
        <p:txBody>
          <a:bodyPr wrap="square" rtlCol="0">
            <a:spAutoFit/>
          </a:bodyPr>
          <a:lstStyle/>
          <a:p>
            <a:pPr marL="229713" lvl="1" indent="-228126">
              <a:lnSpc>
                <a:spcPct val="95000"/>
              </a:lnSpc>
              <a:spcAft>
                <a:spcPct val="30000"/>
              </a:spcAft>
              <a:buClr>
                <a:srgbClr val="1F4A98"/>
              </a:buClr>
              <a:buSzPct val="100000"/>
              <a:buFont typeface="Arial" pitchFamily="34" charset="0"/>
              <a:buChar char="•"/>
              <a:defRPr/>
            </a:pPr>
            <a:r>
              <a:rPr lang="en-US" sz="1600" dirty="0" smtClean="0">
                <a:solidFill>
                  <a:srgbClr val="1F4A98"/>
                </a:solidFill>
                <a:latin typeface="Verdana"/>
              </a:rPr>
              <a:t>Global Entry Enrollment =  </a:t>
            </a:r>
          </a:p>
          <a:p>
            <a:pPr marL="2511048" lvl="6" indent="-228126" defTabSz="912526">
              <a:lnSpc>
                <a:spcPct val="95000"/>
              </a:lnSpc>
              <a:spcBef>
                <a:spcPct val="0"/>
              </a:spcBef>
              <a:spcAft>
                <a:spcPct val="30000"/>
              </a:spcAft>
              <a:buClr>
                <a:srgbClr val="1F4A98"/>
              </a:buClr>
              <a:buSzPct val="100000"/>
              <a:defRPr/>
            </a:pPr>
            <a:r>
              <a:rPr lang="en-US" sz="1600" dirty="0" smtClean="0">
                <a:solidFill>
                  <a:srgbClr val="1F4A98"/>
                </a:solidFill>
                <a:latin typeface="Verdana"/>
              </a:rPr>
              <a:t>Enrollment</a:t>
            </a:r>
            <a:endParaRPr lang="en-US" sz="1600" dirty="0">
              <a:solidFill>
                <a:srgbClr val="1F4A98"/>
              </a:solidFill>
              <a:latin typeface="Verdana"/>
            </a:endParaRPr>
          </a:p>
        </p:txBody>
      </p:sp>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392906" y="603848"/>
            <a:ext cx="8438555" cy="1259457"/>
          </a:xfrm>
        </p:spPr>
        <p:txBody>
          <a:bodyPr/>
          <a:lstStyle/>
          <a:p>
            <a:pPr eaLnBrk="1" hangingPunct="1"/>
            <a:r>
              <a:rPr lang="en-US" b="1" dirty="0" smtClean="0">
                <a:solidFill>
                  <a:schemeClr val="tx2"/>
                </a:solidFill>
                <a:latin typeface="+mn-lt"/>
                <a:sym typeface="Helvetica Neue" charset="0"/>
              </a:rPr>
              <a:t>FAA Reauthorization</a:t>
            </a:r>
            <a:r>
              <a:rPr lang="en-US" b="1" dirty="0" smtClean="0">
                <a:solidFill>
                  <a:schemeClr val="tx2"/>
                </a:solidFill>
                <a:latin typeface="+mn-lt"/>
                <a:ea typeface="ヒラギノ角ゴ ProN W6" charset="-128"/>
                <a:sym typeface="Helvetica Neue" charset="0"/>
              </a:rPr>
              <a:t/>
            </a:r>
            <a:br>
              <a:rPr lang="en-US" b="1" dirty="0" smtClean="0">
                <a:solidFill>
                  <a:schemeClr val="tx2"/>
                </a:solidFill>
                <a:latin typeface="+mn-lt"/>
                <a:ea typeface="ヒラギノ角ゴ ProN W6" charset="-128"/>
                <a:sym typeface="Helvetica Neue" charset="0"/>
              </a:rPr>
            </a:br>
            <a:r>
              <a:rPr lang="en-US" b="1" dirty="0" smtClean="0">
                <a:solidFill>
                  <a:schemeClr val="tx2"/>
                </a:solidFill>
                <a:latin typeface="+mn-lt"/>
                <a:ea typeface="ヒラギノ角ゴ ProN W6" charset="-128"/>
                <a:sym typeface="Helvetica Neue" charset="0"/>
              </a:rPr>
              <a:t>…</a:t>
            </a:r>
            <a:r>
              <a:rPr lang="en-US" sz="2400" b="1" dirty="0" smtClean="0">
                <a:solidFill>
                  <a:schemeClr val="tx2"/>
                </a:solidFill>
                <a:latin typeface="+mn-lt"/>
                <a:ea typeface="ヒラギノ角ゴ ProN W6" charset="-128"/>
                <a:sym typeface="Helvetica Neue" charset="0"/>
              </a:rPr>
              <a:t>Fewer </a:t>
            </a:r>
            <a:r>
              <a:rPr lang="en-US" sz="2400" b="1" i="1" dirty="0" smtClean="0">
                <a:solidFill>
                  <a:schemeClr val="tx2"/>
                </a:solidFill>
                <a:latin typeface="+mn-lt"/>
                <a:sym typeface="Helvetica Neue" charset="0"/>
              </a:rPr>
              <a:t>Delays, Faster Flights for U.S. Business Travelers</a:t>
            </a:r>
          </a:p>
        </p:txBody>
      </p:sp>
      <p:sp>
        <p:nvSpPr>
          <p:cNvPr id="30723" name="Rectangle 2"/>
          <p:cNvSpPr>
            <a:spLocks noGrp="1" noChangeArrowheads="1"/>
          </p:cNvSpPr>
          <p:nvPr>
            <p:ph idx="1"/>
          </p:nvPr>
        </p:nvSpPr>
        <p:spPr bwMode="auto">
          <a:xfrm>
            <a:off x="366117" y="2115402"/>
            <a:ext cx="3571875" cy="3985147"/>
          </a:xfrm>
        </p:spPr>
        <p:txBody>
          <a:bodyPr wrap="square" numCol="1" anchor="t" anchorCtr="0" compatLnSpc="1">
            <a:prstTxWarp prst="textNoShape">
              <a:avLst/>
            </a:prstTxWarp>
          </a:bodyPr>
          <a:lstStyle/>
          <a:p>
            <a:pPr eaLnBrk="1" hangingPunct="1"/>
            <a:r>
              <a:rPr lang="en-US" sz="1600" dirty="0" smtClean="0"/>
              <a:t>Move from Ground-based to Satellite-based (GPS) Air Traffic Control</a:t>
            </a:r>
          </a:p>
          <a:p>
            <a:pPr eaLnBrk="1" hangingPunct="1"/>
            <a:r>
              <a:rPr lang="en-US" sz="1600" dirty="0" smtClean="0"/>
              <a:t>Faster  Flights, Less Delays, Cancellations and Fuel</a:t>
            </a:r>
            <a:endParaRPr lang="en-US" sz="1600" dirty="0" smtClean="0">
              <a:ea typeface="ヒラギノ角ゴ ProN W6" charset="-128"/>
            </a:endParaRPr>
          </a:p>
          <a:p>
            <a:pPr eaLnBrk="1" hangingPunct="1"/>
            <a:r>
              <a:rPr lang="en-US" sz="1600" dirty="0" smtClean="0"/>
              <a:t>No PFC or Ticket Tax Increases</a:t>
            </a:r>
          </a:p>
          <a:p>
            <a:pPr eaLnBrk="1" hangingPunct="1"/>
            <a:r>
              <a:rPr lang="en-US" sz="1600" dirty="0" smtClean="0"/>
              <a:t>European GHG Trading Scheme Opposition Language</a:t>
            </a:r>
          </a:p>
          <a:p>
            <a:pPr eaLnBrk="1" hangingPunct="1"/>
            <a:r>
              <a:rPr lang="en-US" sz="1600" dirty="0" smtClean="0"/>
              <a:t>Performance Metrics and Consumer  Protections</a:t>
            </a:r>
          </a:p>
        </p:txBody>
      </p:sp>
      <p:pic>
        <p:nvPicPr>
          <p:cNvPr id="24580" name="Picture 4"/>
          <p:cNvPicPr>
            <a:picLocks noChangeAspect="1" noChangeArrowheads="1"/>
          </p:cNvPicPr>
          <p:nvPr/>
        </p:nvPicPr>
        <p:blipFill>
          <a:blip r:embed="rId2"/>
          <a:srcRect/>
          <a:stretch>
            <a:fillRect/>
          </a:stretch>
        </p:blipFill>
        <p:spPr bwMode="auto">
          <a:xfrm>
            <a:off x="4018359" y="2033516"/>
            <a:ext cx="5063133" cy="3725840"/>
          </a:xfrm>
          <a:prstGeom prst="rect">
            <a:avLst/>
          </a:prstGeom>
          <a:noFill/>
          <a:ln w="12700">
            <a:noFill/>
            <a:miter lim="800000"/>
            <a:headEnd/>
            <a:tailEnd/>
          </a:ln>
          <a:effectLst>
            <a:outerShdw dist="76199" dir="2700000" algn="ctr" rotWithShape="0">
              <a:schemeClr val="bg2">
                <a:alpha val="75000"/>
              </a:schemeClr>
            </a:outerShdw>
          </a:effectLst>
        </p:spPr>
      </p:pic>
    </p:spTree>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733245" y="142874"/>
            <a:ext cx="7798280" cy="1142462"/>
          </a:xfrm>
        </p:spPr>
        <p:txBody>
          <a:bodyPr/>
          <a:lstStyle/>
          <a:p>
            <a:pPr eaLnBrk="1" hangingPunct="1"/>
            <a:r>
              <a:rPr lang="en-US" sz="2400" b="1" i="1" dirty="0" smtClean="0">
                <a:solidFill>
                  <a:schemeClr val="tx2"/>
                </a:solidFill>
              </a:rPr>
              <a:t>NextGen – </a:t>
            </a:r>
            <a:r>
              <a:rPr lang="en-US" sz="2400" b="1" dirty="0" smtClean="0">
                <a:solidFill>
                  <a:schemeClr val="tx2"/>
                </a:solidFill>
              </a:rPr>
              <a:t>Beginning of the End for     	Inefficient, Outdated Air Traffic Control</a:t>
            </a:r>
            <a:endParaRPr lang="en-US" sz="2400" b="1" i="1" dirty="0" smtClean="0">
              <a:solidFill>
                <a:schemeClr val="tx2"/>
              </a:solidFill>
            </a:endParaRPr>
          </a:p>
        </p:txBody>
      </p:sp>
      <p:sp>
        <p:nvSpPr>
          <p:cNvPr id="31747" name="Slide Number Placeholder 1"/>
          <p:cNvSpPr txBox="1">
            <a:spLocks/>
          </p:cNvSpPr>
          <p:nvPr/>
        </p:nvSpPr>
        <p:spPr bwMode="auto">
          <a:xfrm>
            <a:off x="1" y="6635874"/>
            <a:ext cx="2133079" cy="222126"/>
          </a:xfrm>
          <a:prstGeom prst="rect">
            <a:avLst/>
          </a:prstGeom>
          <a:noFill/>
          <a:ln w="9525">
            <a:noFill/>
            <a:miter lim="800000"/>
            <a:headEnd/>
            <a:tailEnd/>
          </a:ln>
        </p:spPr>
        <p:txBody>
          <a:bodyPr lIns="91269" tIns="45635" rIns="91269" bIns="45635"/>
          <a:lstStyle/>
          <a:p>
            <a:pPr algn="l">
              <a:spcBef>
                <a:spcPct val="50000"/>
              </a:spcBef>
            </a:pPr>
            <a:fld id="{D5FB8B76-F32F-4659-8244-7D19F868709B}" type="slidenum">
              <a:rPr lang="en-US" sz="800">
                <a:solidFill>
                  <a:srgbClr val="1F4A98"/>
                </a:solidFill>
                <a:latin typeface="Arial" pitchFamily="34" charset="0"/>
                <a:ea typeface="MS PGothic" pitchFamily="34" charset="-128"/>
                <a:cs typeface="Arial" pitchFamily="34" charset="0"/>
              </a:rPr>
              <a:pPr algn="l">
                <a:spcBef>
                  <a:spcPct val="50000"/>
                </a:spcBef>
              </a:pPr>
              <a:t>12</a:t>
            </a:fld>
            <a:endParaRPr lang="en-US" sz="800" dirty="0">
              <a:solidFill>
                <a:srgbClr val="1F4A98"/>
              </a:solidFill>
              <a:latin typeface="Arial" pitchFamily="34" charset="0"/>
              <a:ea typeface="MS PGothic" pitchFamily="34" charset="-128"/>
              <a:cs typeface="Arial" pitchFamily="34" charset="0"/>
            </a:endParaRPr>
          </a:p>
        </p:txBody>
      </p:sp>
      <p:sp>
        <p:nvSpPr>
          <p:cNvPr id="31748" name="Text Box 12"/>
          <p:cNvSpPr txBox="1">
            <a:spLocks noChangeArrowheads="1"/>
          </p:cNvSpPr>
          <p:nvPr/>
        </p:nvSpPr>
        <p:spPr bwMode="auto">
          <a:xfrm>
            <a:off x="4022824" y="5443761"/>
            <a:ext cx="1448842" cy="274588"/>
          </a:xfrm>
          <a:prstGeom prst="rect">
            <a:avLst/>
          </a:prstGeom>
          <a:noFill/>
          <a:ln w="9525">
            <a:noFill/>
            <a:miter lim="800000"/>
            <a:headEnd/>
            <a:tailEnd/>
          </a:ln>
        </p:spPr>
        <p:txBody>
          <a:bodyPr wrap="none" lIns="91269" tIns="45635" rIns="91269" bIns="45635">
            <a:spAutoFit/>
          </a:bodyPr>
          <a:lstStyle/>
          <a:p>
            <a:pPr algn="l">
              <a:spcBef>
                <a:spcPct val="50000"/>
              </a:spcBef>
            </a:pPr>
            <a:r>
              <a:rPr lang="en-US" sz="1200" b="1" dirty="0">
                <a:solidFill>
                  <a:srgbClr val="FFFFFF"/>
                </a:solidFill>
                <a:latin typeface="Arial" pitchFamily="34" charset="0"/>
                <a:ea typeface="MS PGothic" pitchFamily="34" charset="-128"/>
                <a:cs typeface="Arial" pitchFamily="34" charset="0"/>
              </a:rPr>
              <a:t>Washington, D.C.</a:t>
            </a:r>
          </a:p>
        </p:txBody>
      </p:sp>
      <p:sp>
        <p:nvSpPr>
          <p:cNvPr id="31749" name="Text Box 13"/>
          <p:cNvSpPr txBox="1">
            <a:spLocks noChangeArrowheads="1"/>
          </p:cNvSpPr>
          <p:nvPr/>
        </p:nvSpPr>
        <p:spPr bwMode="auto">
          <a:xfrm>
            <a:off x="6553275" y="2133079"/>
            <a:ext cx="1031379" cy="275704"/>
          </a:xfrm>
          <a:prstGeom prst="rect">
            <a:avLst/>
          </a:prstGeom>
          <a:noFill/>
          <a:ln w="9525">
            <a:noFill/>
            <a:miter lim="800000"/>
            <a:headEnd/>
            <a:tailEnd/>
          </a:ln>
        </p:spPr>
        <p:txBody>
          <a:bodyPr wrap="none" lIns="91269" tIns="45635" rIns="91269" bIns="45635">
            <a:spAutoFit/>
          </a:bodyPr>
          <a:lstStyle/>
          <a:p>
            <a:pPr algn="l">
              <a:spcBef>
                <a:spcPct val="50000"/>
              </a:spcBef>
            </a:pPr>
            <a:r>
              <a:rPr lang="en-US" sz="1200" b="1" dirty="0">
                <a:solidFill>
                  <a:srgbClr val="FFFFFF"/>
                </a:solidFill>
                <a:latin typeface="Arial" pitchFamily="34" charset="0"/>
                <a:ea typeface="MS PGothic" pitchFamily="34" charset="-128"/>
                <a:cs typeface="Arial" pitchFamily="34" charset="0"/>
              </a:rPr>
              <a:t>Boston, MA</a:t>
            </a:r>
          </a:p>
        </p:txBody>
      </p:sp>
      <p:pic>
        <p:nvPicPr>
          <p:cNvPr id="14" name="Picture 18" descr="2046"/>
          <p:cNvPicPr>
            <a:picLocks noChangeAspect="1" noChangeArrowheads="1"/>
          </p:cNvPicPr>
          <p:nvPr/>
        </p:nvPicPr>
        <p:blipFill>
          <a:blip r:embed="rId3"/>
          <a:srcRect b="63992"/>
          <a:stretch>
            <a:fillRect/>
          </a:stretch>
        </p:blipFill>
        <p:spPr bwMode="auto">
          <a:xfrm>
            <a:off x="5060901" y="1447726"/>
            <a:ext cx="4083100" cy="1752451"/>
          </a:xfrm>
          <a:prstGeom prst="rect">
            <a:avLst/>
          </a:prstGeom>
          <a:noFill/>
          <a:ln w="9525">
            <a:noFill/>
            <a:miter lim="800000"/>
            <a:headEnd/>
            <a:tailEnd/>
          </a:ln>
        </p:spPr>
      </p:pic>
      <p:pic>
        <p:nvPicPr>
          <p:cNvPr id="15" name="Picture 19" descr="2046 1"/>
          <p:cNvPicPr>
            <a:picLocks noChangeAspect="1" noChangeArrowheads="1"/>
          </p:cNvPicPr>
          <p:nvPr/>
        </p:nvPicPr>
        <p:blipFill>
          <a:blip r:embed="rId4"/>
          <a:srcRect b="7831"/>
          <a:stretch>
            <a:fillRect/>
          </a:stretch>
        </p:blipFill>
        <p:spPr bwMode="auto">
          <a:xfrm>
            <a:off x="75903" y="1447727"/>
            <a:ext cx="4953744" cy="3886646"/>
          </a:xfrm>
          <a:prstGeom prst="rect">
            <a:avLst/>
          </a:prstGeom>
          <a:noFill/>
          <a:ln w="9525">
            <a:noFill/>
            <a:miter lim="800000"/>
            <a:headEnd/>
            <a:tailEnd/>
          </a:ln>
        </p:spPr>
      </p:pic>
      <p:sp>
        <p:nvSpPr>
          <p:cNvPr id="16" name="Text Box 21"/>
          <p:cNvSpPr txBox="1">
            <a:spLocks noChangeArrowheads="1"/>
          </p:cNvSpPr>
          <p:nvPr/>
        </p:nvSpPr>
        <p:spPr bwMode="auto">
          <a:xfrm>
            <a:off x="5520684" y="2685170"/>
            <a:ext cx="2743646" cy="661548"/>
          </a:xfrm>
          <a:prstGeom prst="rect">
            <a:avLst/>
          </a:prstGeom>
          <a:solidFill>
            <a:srgbClr val="FF0000"/>
          </a:solidFill>
          <a:ln w="9525">
            <a:solidFill>
              <a:schemeClr val="tx1"/>
            </a:solidFill>
            <a:miter lim="800000"/>
            <a:headEnd/>
            <a:tailEnd/>
          </a:ln>
        </p:spPr>
        <p:txBody>
          <a:bodyPr wrap="square" lIns="91269" tIns="45635" rIns="91269" bIns="45635">
            <a:spAutoFit/>
          </a:bodyPr>
          <a:lstStyle/>
          <a:p>
            <a:pPr>
              <a:spcBef>
                <a:spcPct val="50000"/>
              </a:spcBef>
            </a:pPr>
            <a:r>
              <a:rPr lang="en-US" sz="1400" b="1" dirty="0">
                <a:solidFill>
                  <a:srgbClr val="FFFFFF"/>
                </a:solidFill>
                <a:latin typeface="+mn-lt"/>
                <a:ea typeface="MS PGothic" pitchFamily="34" charset="-128"/>
                <a:cs typeface="Arial" pitchFamily="34" charset="0"/>
              </a:rPr>
              <a:t>Optimal Route Burn</a:t>
            </a:r>
            <a:br>
              <a:rPr lang="en-US" sz="1400" b="1" dirty="0">
                <a:solidFill>
                  <a:srgbClr val="FFFFFF"/>
                </a:solidFill>
                <a:latin typeface="+mn-lt"/>
                <a:ea typeface="MS PGothic" pitchFamily="34" charset="-128"/>
                <a:cs typeface="Arial" pitchFamily="34" charset="0"/>
              </a:rPr>
            </a:br>
            <a:r>
              <a:rPr lang="en-US" sz="1400" b="1" dirty="0">
                <a:solidFill>
                  <a:srgbClr val="FFFFFF"/>
                </a:solidFill>
                <a:latin typeface="+mn-lt"/>
                <a:ea typeface="MS PGothic" pitchFamily="34" charset="-128"/>
                <a:cs typeface="Arial" pitchFamily="34" charset="0"/>
              </a:rPr>
              <a:t>5883 </a:t>
            </a:r>
            <a:r>
              <a:rPr lang="en-US" sz="1400" b="1" dirty="0" smtClean="0">
                <a:solidFill>
                  <a:srgbClr val="FFFFFF"/>
                </a:solidFill>
                <a:latin typeface="+mn-lt"/>
                <a:ea typeface="MS PGothic" pitchFamily="34" charset="-128"/>
                <a:cs typeface="Arial" pitchFamily="34" charset="0"/>
              </a:rPr>
              <a:t>pounds</a:t>
            </a:r>
            <a:endParaRPr lang="en-US" sz="1400" b="1" dirty="0">
              <a:solidFill>
                <a:srgbClr val="FFFFFF"/>
              </a:solidFill>
              <a:latin typeface="+mn-lt"/>
              <a:ea typeface="MS PGothic" pitchFamily="34" charset="-128"/>
              <a:cs typeface="Arial" pitchFamily="34" charset="0"/>
            </a:endParaRPr>
          </a:p>
          <a:p>
            <a:pPr>
              <a:spcBef>
                <a:spcPct val="50000"/>
              </a:spcBef>
            </a:pPr>
            <a:endParaRPr lang="en-US" sz="600" b="1" dirty="0">
              <a:solidFill>
                <a:srgbClr val="FFFFFF"/>
              </a:solidFill>
              <a:latin typeface="Arial" pitchFamily="34" charset="0"/>
              <a:ea typeface="MS PGothic" pitchFamily="34" charset="-128"/>
              <a:cs typeface="Arial" pitchFamily="34" charset="0"/>
            </a:endParaRPr>
          </a:p>
        </p:txBody>
      </p:sp>
      <p:sp>
        <p:nvSpPr>
          <p:cNvPr id="17" name="Text Box 26"/>
          <p:cNvSpPr txBox="1">
            <a:spLocks noChangeArrowheads="1"/>
          </p:cNvSpPr>
          <p:nvPr/>
        </p:nvSpPr>
        <p:spPr bwMode="auto">
          <a:xfrm>
            <a:off x="-159618" y="2210098"/>
            <a:ext cx="2745880" cy="430857"/>
          </a:xfrm>
          <a:prstGeom prst="rect">
            <a:avLst/>
          </a:prstGeom>
          <a:noFill/>
          <a:ln w="38100" algn="ctr">
            <a:noFill/>
            <a:prstDash val="dash"/>
            <a:miter lim="800000"/>
            <a:headEnd/>
            <a:tailEnd/>
          </a:ln>
          <a:effectLst>
            <a:outerShdw dist="35921" dir="2700000" algn="ctr" rotWithShape="0">
              <a:schemeClr val="tx1"/>
            </a:outerShdw>
          </a:effectLst>
        </p:spPr>
        <p:txBody>
          <a:bodyPr wrap="none" lIns="91269" tIns="45635" rIns="91269" bIns="45635">
            <a:spAutoFit/>
          </a:bodyPr>
          <a:lstStyle/>
          <a:p>
            <a:pPr>
              <a:spcBef>
                <a:spcPct val="50000"/>
              </a:spcBef>
              <a:defRPr/>
            </a:pPr>
            <a:r>
              <a:rPr lang="en-US" b="1" dirty="0">
                <a:solidFill>
                  <a:srgbClr val="FFFF00"/>
                </a:solidFill>
                <a:effectLst>
                  <a:outerShdw blurRad="38100" dist="38100" dir="2700000" algn="tl">
                    <a:srgbClr val="C0C0C0"/>
                  </a:outerShdw>
                </a:effectLst>
                <a:cs typeface="Arial" charset="0"/>
              </a:rPr>
              <a:t>Actual Route flown</a:t>
            </a:r>
            <a:endParaRPr lang="en-US" dirty="0">
              <a:solidFill>
                <a:srgbClr val="FFFF00"/>
              </a:solidFill>
              <a:effectLst>
                <a:outerShdw blurRad="38100" dist="38100" dir="2700000" algn="tl">
                  <a:srgbClr val="C0C0C0"/>
                </a:outerShdw>
              </a:effectLst>
              <a:cs typeface="Arial" charset="0"/>
            </a:endParaRPr>
          </a:p>
        </p:txBody>
      </p:sp>
      <p:pic>
        <p:nvPicPr>
          <p:cNvPr id="18" name="Picture 27" descr="2046"/>
          <p:cNvPicPr>
            <a:picLocks noChangeAspect="1" noChangeArrowheads="1"/>
          </p:cNvPicPr>
          <p:nvPr/>
        </p:nvPicPr>
        <p:blipFill>
          <a:blip r:embed="rId3"/>
          <a:srcRect t="65753"/>
          <a:stretch>
            <a:fillRect/>
          </a:stretch>
        </p:blipFill>
        <p:spPr bwMode="auto">
          <a:xfrm>
            <a:off x="5060901" y="3429000"/>
            <a:ext cx="4083100" cy="1666503"/>
          </a:xfrm>
          <a:prstGeom prst="rect">
            <a:avLst/>
          </a:prstGeom>
          <a:noFill/>
          <a:ln w="9525">
            <a:noFill/>
            <a:miter lim="800000"/>
            <a:headEnd/>
            <a:tailEnd/>
          </a:ln>
        </p:spPr>
      </p:pic>
      <p:sp>
        <p:nvSpPr>
          <p:cNvPr id="19" name="Text Box 28"/>
          <p:cNvSpPr txBox="1">
            <a:spLocks noChangeArrowheads="1"/>
          </p:cNvSpPr>
          <p:nvPr/>
        </p:nvSpPr>
        <p:spPr bwMode="auto">
          <a:xfrm>
            <a:off x="5563816" y="4862510"/>
            <a:ext cx="2743646" cy="661548"/>
          </a:xfrm>
          <a:prstGeom prst="rect">
            <a:avLst/>
          </a:prstGeom>
          <a:solidFill>
            <a:srgbClr val="FF0000"/>
          </a:solidFill>
          <a:ln w="9525">
            <a:solidFill>
              <a:schemeClr val="tx1"/>
            </a:solidFill>
            <a:miter lim="800000"/>
            <a:headEnd/>
            <a:tailEnd/>
          </a:ln>
        </p:spPr>
        <p:txBody>
          <a:bodyPr lIns="91269" tIns="45635" rIns="91269" bIns="45635">
            <a:spAutoFit/>
          </a:bodyPr>
          <a:lstStyle/>
          <a:p>
            <a:pPr>
              <a:spcBef>
                <a:spcPct val="50000"/>
              </a:spcBef>
            </a:pPr>
            <a:r>
              <a:rPr lang="en-US" sz="1400" b="1" dirty="0">
                <a:solidFill>
                  <a:srgbClr val="FFFFFF"/>
                </a:solidFill>
                <a:latin typeface="+mn-lt"/>
                <a:ea typeface="MS PGothic" pitchFamily="34" charset="-128"/>
                <a:cs typeface="Arial" pitchFamily="34" charset="0"/>
              </a:rPr>
              <a:t>Actual Route Burn</a:t>
            </a:r>
            <a:br>
              <a:rPr lang="en-US" sz="1400" b="1" dirty="0">
                <a:solidFill>
                  <a:srgbClr val="FFFFFF"/>
                </a:solidFill>
                <a:latin typeface="+mn-lt"/>
                <a:ea typeface="MS PGothic" pitchFamily="34" charset="-128"/>
                <a:cs typeface="Arial" pitchFamily="34" charset="0"/>
              </a:rPr>
            </a:br>
            <a:r>
              <a:rPr lang="en-US" sz="1400" b="1" dirty="0" smtClean="0">
                <a:solidFill>
                  <a:srgbClr val="FFFFFF"/>
                </a:solidFill>
                <a:latin typeface="+mn-lt"/>
                <a:ea typeface="MS PGothic" pitchFamily="34" charset="-128"/>
                <a:cs typeface="Arial" pitchFamily="34" charset="0"/>
              </a:rPr>
              <a:t>7376 pounds</a:t>
            </a:r>
            <a:endParaRPr lang="en-US" sz="1400" b="1" dirty="0">
              <a:solidFill>
                <a:srgbClr val="FFFFFF"/>
              </a:solidFill>
              <a:latin typeface="+mn-lt"/>
              <a:ea typeface="MS PGothic" pitchFamily="34" charset="-128"/>
              <a:cs typeface="Arial" pitchFamily="34" charset="0"/>
            </a:endParaRPr>
          </a:p>
          <a:p>
            <a:pPr>
              <a:spcBef>
                <a:spcPct val="50000"/>
              </a:spcBef>
            </a:pPr>
            <a:endParaRPr lang="en-US" sz="600" b="1" dirty="0">
              <a:solidFill>
                <a:srgbClr val="FFFFFF"/>
              </a:solidFill>
              <a:latin typeface="Arial" pitchFamily="34" charset="0"/>
              <a:ea typeface="MS PGothic" pitchFamily="34" charset="-128"/>
              <a:cs typeface="Arial" pitchFamily="34" charset="0"/>
            </a:endParaRPr>
          </a:p>
        </p:txBody>
      </p:sp>
      <p:sp>
        <p:nvSpPr>
          <p:cNvPr id="20" name="Freeform 29"/>
          <p:cNvSpPr>
            <a:spLocks/>
          </p:cNvSpPr>
          <p:nvPr/>
        </p:nvSpPr>
        <p:spPr bwMode="auto">
          <a:xfrm>
            <a:off x="1828354" y="2514823"/>
            <a:ext cx="2438921" cy="2210098"/>
          </a:xfrm>
          <a:custGeom>
            <a:avLst/>
            <a:gdLst>
              <a:gd name="T0" fmla="*/ 0 w 1536"/>
              <a:gd name="T1" fmla="*/ 2147483647 h 1392"/>
              <a:gd name="T2" fmla="*/ 2147483647 w 1536"/>
              <a:gd name="T3" fmla="*/ 2147483647 h 1392"/>
              <a:gd name="T4" fmla="*/ 2147483647 w 1536"/>
              <a:gd name="T5" fmla="*/ 2147483647 h 1392"/>
              <a:gd name="T6" fmla="*/ 2147483647 w 1536"/>
              <a:gd name="T7" fmla="*/ 2147483647 h 1392"/>
              <a:gd name="T8" fmla="*/ 2147483647 w 1536"/>
              <a:gd name="T9" fmla="*/ 2147483647 h 1392"/>
              <a:gd name="T10" fmla="*/ 2147483647 w 1536"/>
              <a:gd name="T11" fmla="*/ 2147483647 h 1392"/>
              <a:gd name="T12" fmla="*/ 2147483647 w 1536"/>
              <a:gd name="T13" fmla="*/ 2147483647 h 1392"/>
              <a:gd name="T14" fmla="*/ 2147483647 w 1536"/>
              <a:gd name="T15" fmla="*/ 2147483647 h 1392"/>
              <a:gd name="T16" fmla="*/ 2147483647 w 1536"/>
              <a:gd name="T17" fmla="*/ 2147483647 h 1392"/>
              <a:gd name="T18" fmla="*/ 2147483647 w 1536"/>
              <a:gd name="T19" fmla="*/ 2147483647 h 1392"/>
              <a:gd name="T20" fmla="*/ 2147483647 w 1536"/>
              <a:gd name="T21" fmla="*/ 0 h 1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36"/>
              <a:gd name="T34" fmla="*/ 0 h 1392"/>
              <a:gd name="T35" fmla="*/ 1536 w 1536"/>
              <a:gd name="T36" fmla="*/ 1392 h 1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36" h="1392">
                <a:moveTo>
                  <a:pt x="0" y="1392"/>
                </a:moveTo>
                <a:lnTo>
                  <a:pt x="192" y="1296"/>
                </a:lnTo>
                <a:lnTo>
                  <a:pt x="288" y="1248"/>
                </a:lnTo>
                <a:lnTo>
                  <a:pt x="624" y="864"/>
                </a:lnTo>
                <a:lnTo>
                  <a:pt x="720" y="720"/>
                </a:lnTo>
                <a:lnTo>
                  <a:pt x="864" y="672"/>
                </a:lnTo>
                <a:lnTo>
                  <a:pt x="912" y="576"/>
                </a:lnTo>
                <a:lnTo>
                  <a:pt x="1056" y="432"/>
                </a:lnTo>
                <a:lnTo>
                  <a:pt x="1248" y="336"/>
                </a:lnTo>
                <a:lnTo>
                  <a:pt x="1440" y="240"/>
                </a:lnTo>
                <a:lnTo>
                  <a:pt x="1536" y="0"/>
                </a:lnTo>
              </a:path>
            </a:pathLst>
          </a:custGeom>
          <a:noFill/>
          <a:ln w="38100">
            <a:solidFill>
              <a:schemeClr val="bg1"/>
            </a:solidFill>
            <a:round/>
            <a:headEnd/>
            <a:tailEnd/>
          </a:ln>
        </p:spPr>
        <p:txBody>
          <a:bodyPr lIns="91269" tIns="45635" rIns="91269" bIns="45635"/>
          <a:lstStyle/>
          <a:p>
            <a:endParaRPr lang="en-US" dirty="0"/>
          </a:p>
        </p:txBody>
      </p:sp>
      <p:sp>
        <p:nvSpPr>
          <p:cNvPr id="21" name="Freeform 30"/>
          <p:cNvSpPr>
            <a:spLocks/>
          </p:cNvSpPr>
          <p:nvPr/>
        </p:nvSpPr>
        <p:spPr bwMode="auto">
          <a:xfrm>
            <a:off x="1218903" y="2286000"/>
            <a:ext cx="3048372" cy="2438921"/>
          </a:xfrm>
          <a:custGeom>
            <a:avLst/>
            <a:gdLst>
              <a:gd name="T0" fmla="*/ 2147483647 w 1920"/>
              <a:gd name="T1" fmla="*/ 2147483647 h 1536"/>
              <a:gd name="T2" fmla="*/ 2147483647 w 1920"/>
              <a:gd name="T3" fmla="*/ 2147483647 h 1536"/>
              <a:gd name="T4" fmla="*/ 2147483647 w 1920"/>
              <a:gd name="T5" fmla="*/ 2147483647 h 1536"/>
              <a:gd name="T6" fmla="*/ 2147483647 w 1920"/>
              <a:gd name="T7" fmla="*/ 2147483647 h 1536"/>
              <a:gd name="T8" fmla="*/ 0 w 1920"/>
              <a:gd name="T9" fmla="*/ 2147483647 h 1536"/>
              <a:gd name="T10" fmla="*/ 2147483647 w 1920"/>
              <a:gd name="T11" fmla="*/ 2147483647 h 1536"/>
              <a:gd name="T12" fmla="*/ 2147483647 w 1920"/>
              <a:gd name="T13" fmla="*/ 0 h 1536"/>
              <a:gd name="T14" fmla="*/ 2147483647 w 1920"/>
              <a:gd name="T15" fmla="*/ 0 h 1536"/>
              <a:gd name="T16" fmla="*/ 2147483647 w 1920"/>
              <a:gd name="T17" fmla="*/ 2147483647 h 1536"/>
              <a:gd name="T18" fmla="*/ 2147483647 w 1920"/>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0"/>
              <a:gd name="T31" fmla="*/ 0 h 1536"/>
              <a:gd name="T32" fmla="*/ 1920 w 1920"/>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0" h="1536">
                <a:moveTo>
                  <a:pt x="384" y="1536"/>
                </a:moveTo>
                <a:lnTo>
                  <a:pt x="240" y="1248"/>
                </a:lnTo>
                <a:lnTo>
                  <a:pt x="96" y="1152"/>
                </a:lnTo>
                <a:lnTo>
                  <a:pt x="48" y="1104"/>
                </a:lnTo>
                <a:lnTo>
                  <a:pt x="0" y="576"/>
                </a:lnTo>
                <a:lnTo>
                  <a:pt x="384" y="240"/>
                </a:lnTo>
                <a:lnTo>
                  <a:pt x="1200" y="0"/>
                </a:lnTo>
                <a:lnTo>
                  <a:pt x="1344" y="0"/>
                </a:lnTo>
                <a:lnTo>
                  <a:pt x="1632" y="48"/>
                </a:lnTo>
                <a:lnTo>
                  <a:pt x="1920" y="144"/>
                </a:lnTo>
              </a:path>
            </a:pathLst>
          </a:custGeom>
          <a:noFill/>
          <a:ln w="38100">
            <a:solidFill>
              <a:srgbClr val="FFFF00"/>
            </a:solidFill>
            <a:round/>
            <a:headEnd/>
            <a:tailEnd/>
          </a:ln>
        </p:spPr>
        <p:txBody>
          <a:bodyPr lIns="91269" tIns="45635" rIns="91269" bIns="45635"/>
          <a:lstStyle/>
          <a:p>
            <a:endParaRPr lang="en-US" dirty="0"/>
          </a:p>
        </p:txBody>
      </p:sp>
      <p:sp>
        <p:nvSpPr>
          <p:cNvPr id="22" name="Rectangle 31"/>
          <p:cNvSpPr>
            <a:spLocks noChangeArrowheads="1"/>
          </p:cNvSpPr>
          <p:nvPr/>
        </p:nvSpPr>
        <p:spPr bwMode="auto">
          <a:xfrm>
            <a:off x="6477373" y="1523629"/>
            <a:ext cx="533549" cy="304725"/>
          </a:xfrm>
          <a:prstGeom prst="rect">
            <a:avLst/>
          </a:prstGeom>
          <a:noFill/>
          <a:ln w="38100">
            <a:solidFill>
              <a:srgbClr val="FF0000"/>
            </a:solidFill>
            <a:miter lim="800000"/>
            <a:headEnd/>
            <a:tailEnd/>
          </a:ln>
        </p:spPr>
        <p:txBody>
          <a:bodyPr wrap="none" lIns="91269" tIns="45635" rIns="91269" bIns="45635" anchor="ctr"/>
          <a:lstStyle/>
          <a:p>
            <a:pPr algn="l">
              <a:spcBef>
                <a:spcPct val="50000"/>
              </a:spcBef>
            </a:pPr>
            <a:endParaRPr lang="en-US" dirty="0">
              <a:solidFill>
                <a:srgbClr val="1F4A98"/>
              </a:solidFill>
              <a:latin typeface="Arial" pitchFamily="34" charset="0"/>
              <a:ea typeface="MS PGothic" pitchFamily="34" charset="-128"/>
              <a:cs typeface="Arial" pitchFamily="34" charset="0"/>
            </a:endParaRPr>
          </a:p>
        </p:txBody>
      </p:sp>
      <p:sp>
        <p:nvSpPr>
          <p:cNvPr id="23" name="Rectangle 32"/>
          <p:cNvSpPr>
            <a:spLocks noChangeArrowheads="1"/>
          </p:cNvSpPr>
          <p:nvPr/>
        </p:nvSpPr>
        <p:spPr bwMode="auto">
          <a:xfrm>
            <a:off x="6477373" y="3429000"/>
            <a:ext cx="533549" cy="228824"/>
          </a:xfrm>
          <a:prstGeom prst="rect">
            <a:avLst/>
          </a:prstGeom>
          <a:noFill/>
          <a:ln w="38100">
            <a:solidFill>
              <a:srgbClr val="FF0000"/>
            </a:solidFill>
            <a:miter lim="800000"/>
            <a:headEnd/>
            <a:tailEnd/>
          </a:ln>
        </p:spPr>
        <p:txBody>
          <a:bodyPr wrap="none" lIns="91269" tIns="45635" rIns="91269" bIns="45635" anchor="ctr"/>
          <a:lstStyle/>
          <a:p>
            <a:pPr algn="l">
              <a:spcBef>
                <a:spcPct val="50000"/>
              </a:spcBef>
            </a:pPr>
            <a:endParaRPr lang="en-US" dirty="0">
              <a:solidFill>
                <a:srgbClr val="1F4A98"/>
              </a:solidFill>
              <a:latin typeface="Arial" pitchFamily="34" charset="0"/>
              <a:ea typeface="MS PGothic" pitchFamily="34" charset="-128"/>
              <a:cs typeface="Arial" pitchFamily="34" charset="0"/>
            </a:endParaRPr>
          </a:p>
        </p:txBody>
      </p:sp>
      <p:sp>
        <p:nvSpPr>
          <p:cNvPr id="24" name="Text Box 33"/>
          <p:cNvSpPr txBox="1">
            <a:spLocks noChangeArrowheads="1"/>
          </p:cNvSpPr>
          <p:nvPr/>
        </p:nvSpPr>
        <p:spPr bwMode="auto">
          <a:xfrm>
            <a:off x="618078" y="5766759"/>
            <a:ext cx="4038451" cy="684631"/>
          </a:xfrm>
          <a:prstGeom prst="rect">
            <a:avLst/>
          </a:prstGeom>
          <a:solidFill>
            <a:srgbClr val="FF0000"/>
          </a:solidFill>
          <a:ln w="9525">
            <a:solidFill>
              <a:schemeClr val="tx1"/>
            </a:solidFill>
            <a:miter lim="800000"/>
            <a:headEnd/>
            <a:tailEnd/>
          </a:ln>
        </p:spPr>
        <p:txBody>
          <a:bodyPr wrap="square" lIns="91269" tIns="45635" rIns="91269" bIns="45635">
            <a:spAutoFit/>
          </a:bodyPr>
          <a:lstStyle/>
          <a:p>
            <a:pPr>
              <a:spcBef>
                <a:spcPct val="50000"/>
              </a:spcBef>
            </a:pPr>
            <a:r>
              <a:rPr lang="en-US" sz="1400" b="1" dirty="0">
                <a:solidFill>
                  <a:srgbClr val="FFFFFF"/>
                </a:solidFill>
                <a:latin typeface="+mn-lt"/>
                <a:ea typeface="MS PGothic" pitchFamily="34" charset="-128"/>
                <a:cs typeface="Arial" pitchFamily="34" charset="0"/>
              </a:rPr>
              <a:t>Additional </a:t>
            </a:r>
            <a:r>
              <a:rPr lang="en-US" sz="1400" b="1" dirty="0" smtClean="0">
                <a:solidFill>
                  <a:srgbClr val="FFFFFF"/>
                </a:solidFill>
                <a:latin typeface="+mn-lt"/>
                <a:ea typeface="MS PGothic" pitchFamily="34" charset="-128"/>
                <a:cs typeface="Arial" pitchFamily="34" charset="0"/>
              </a:rPr>
              <a:t>Fuel Burn Due to Reroute</a:t>
            </a:r>
            <a:r>
              <a:rPr lang="en-US" sz="1400" b="1" dirty="0">
                <a:solidFill>
                  <a:srgbClr val="FFFFFF"/>
                </a:solidFill>
                <a:latin typeface="+mn-lt"/>
                <a:ea typeface="MS PGothic" pitchFamily="34" charset="-128"/>
                <a:cs typeface="Arial" pitchFamily="34" charset="0"/>
              </a:rPr>
              <a:t/>
            </a:r>
            <a:br>
              <a:rPr lang="en-US" sz="1400" b="1" dirty="0">
                <a:solidFill>
                  <a:srgbClr val="FFFFFF"/>
                </a:solidFill>
                <a:latin typeface="+mn-lt"/>
                <a:ea typeface="MS PGothic" pitchFamily="34" charset="-128"/>
                <a:cs typeface="Arial" pitchFamily="34" charset="0"/>
              </a:rPr>
            </a:br>
            <a:r>
              <a:rPr lang="en-US" sz="1400" b="1" u="sng" dirty="0">
                <a:solidFill>
                  <a:srgbClr val="FFFFFF"/>
                </a:solidFill>
                <a:latin typeface="+mn-lt"/>
                <a:ea typeface="MS PGothic" pitchFamily="34" charset="-128"/>
                <a:cs typeface="Arial" pitchFamily="34" charset="0"/>
              </a:rPr>
              <a:t>1493 </a:t>
            </a:r>
            <a:r>
              <a:rPr lang="en-US" sz="1400" b="1" u="sng" dirty="0" smtClean="0">
                <a:solidFill>
                  <a:srgbClr val="FFFFFF"/>
                </a:solidFill>
                <a:latin typeface="+mn-lt"/>
                <a:ea typeface="MS PGothic" pitchFamily="34" charset="-128"/>
                <a:cs typeface="Arial" pitchFamily="34" charset="0"/>
              </a:rPr>
              <a:t>pounds </a:t>
            </a:r>
            <a:endParaRPr lang="en-US" sz="1400" b="1" u="sng" dirty="0">
              <a:solidFill>
                <a:srgbClr val="FFFFFF"/>
              </a:solidFill>
              <a:latin typeface="+mn-lt"/>
              <a:ea typeface="MS PGothic" pitchFamily="34" charset="-128"/>
              <a:cs typeface="Arial" pitchFamily="34" charset="0"/>
            </a:endParaRPr>
          </a:p>
          <a:p>
            <a:pPr>
              <a:spcBef>
                <a:spcPct val="50000"/>
              </a:spcBef>
            </a:pPr>
            <a:endParaRPr lang="en-US" sz="700" b="1" dirty="0">
              <a:solidFill>
                <a:srgbClr val="FFFFFF"/>
              </a:solidFill>
              <a:latin typeface="Arial" pitchFamily="34" charset="0"/>
              <a:ea typeface="MS PGothic" pitchFamily="34" charset="-128"/>
              <a:cs typeface="Arial" pitchFamily="34" charset="0"/>
            </a:endParaRPr>
          </a:p>
        </p:txBody>
      </p:sp>
      <p:sp>
        <p:nvSpPr>
          <p:cNvPr id="25" name="Text Box 34"/>
          <p:cNvSpPr txBox="1">
            <a:spLocks noChangeArrowheads="1"/>
          </p:cNvSpPr>
          <p:nvPr/>
        </p:nvSpPr>
        <p:spPr bwMode="auto">
          <a:xfrm>
            <a:off x="457647" y="5334373"/>
            <a:ext cx="4188023" cy="427508"/>
          </a:xfrm>
          <a:prstGeom prst="rect">
            <a:avLst/>
          </a:prstGeom>
          <a:noFill/>
          <a:ln w="9525">
            <a:noFill/>
            <a:miter lim="800000"/>
            <a:headEnd/>
            <a:tailEnd/>
          </a:ln>
        </p:spPr>
        <p:txBody>
          <a:bodyPr wrap="none" lIns="91269" tIns="45635" rIns="91269" bIns="45635">
            <a:spAutoFit/>
          </a:bodyPr>
          <a:lstStyle/>
          <a:p>
            <a:pPr algn="l">
              <a:spcBef>
                <a:spcPct val="50000"/>
              </a:spcBef>
            </a:pPr>
            <a:r>
              <a:rPr lang="en-US" b="1" i="1" dirty="0">
                <a:solidFill>
                  <a:srgbClr val="1F4A98"/>
                </a:solidFill>
                <a:latin typeface="Arial" pitchFamily="34" charset="0"/>
                <a:ea typeface="MS PGothic" pitchFamily="34" charset="-128"/>
                <a:cs typeface="Arial" pitchFamily="34" charset="0"/>
              </a:rPr>
              <a:t>Large Air Carrier: DCA to BOS</a:t>
            </a:r>
          </a:p>
        </p:txBody>
      </p:sp>
      <p:sp>
        <p:nvSpPr>
          <p:cNvPr id="26" name="Text Box 35"/>
          <p:cNvSpPr txBox="1">
            <a:spLocks noChangeArrowheads="1"/>
          </p:cNvSpPr>
          <p:nvPr/>
        </p:nvSpPr>
        <p:spPr bwMode="auto">
          <a:xfrm>
            <a:off x="2819549" y="4038452"/>
            <a:ext cx="2116336" cy="430857"/>
          </a:xfrm>
          <a:prstGeom prst="rect">
            <a:avLst/>
          </a:prstGeom>
          <a:noFill/>
          <a:ln w="9525">
            <a:noFill/>
            <a:miter lim="800000"/>
            <a:headEnd/>
            <a:tailEnd/>
          </a:ln>
          <a:effectLst>
            <a:outerShdw dist="35921" dir="2700000" algn="ctr" rotWithShape="0">
              <a:schemeClr val="tx1"/>
            </a:outerShdw>
          </a:effectLst>
        </p:spPr>
        <p:txBody>
          <a:bodyPr wrap="none" lIns="91269" tIns="45635" rIns="91269" bIns="45635">
            <a:spAutoFit/>
          </a:bodyPr>
          <a:lstStyle/>
          <a:p>
            <a:pPr algn="l">
              <a:spcBef>
                <a:spcPct val="50000"/>
              </a:spcBef>
              <a:defRPr/>
            </a:pPr>
            <a:r>
              <a:rPr lang="en-US" b="1" dirty="0">
                <a:solidFill>
                  <a:srgbClr val="FFFFFF"/>
                </a:solidFill>
                <a:effectLst>
                  <a:outerShdw blurRad="38100" dist="38100" dir="2700000" algn="tl">
                    <a:srgbClr val="C0C0C0"/>
                  </a:outerShdw>
                </a:effectLst>
                <a:cs typeface="Arial" charset="0"/>
              </a:rPr>
              <a:t>Optimal Route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23" presetClass="entr" presetSubtype="528"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 calcmode="lin" valueType="num">
                                      <p:cBhvr>
                                        <p:cTn id="16" dur="500" fill="hold"/>
                                        <p:tgtEl>
                                          <p:spTgt spid="25"/>
                                        </p:tgtEl>
                                        <p:attrNameLst>
                                          <p:attrName>ppt_x</p:attrName>
                                        </p:attrNameLst>
                                      </p:cBhvr>
                                      <p:tavLst>
                                        <p:tav tm="0">
                                          <p:val>
                                            <p:fltVal val="0.5"/>
                                          </p:val>
                                        </p:tav>
                                        <p:tav tm="100000">
                                          <p:val>
                                            <p:strVal val="#ppt_x"/>
                                          </p:val>
                                        </p:tav>
                                      </p:tavLst>
                                    </p:anim>
                                    <p:anim calcmode="lin" valueType="num">
                                      <p:cBhvr>
                                        <p:cTn id="17" dur="500" fill="hold"/>
                                        <p:tgtEl>
                                          <p:spTgt spid="25"/>
                                        </p:tgtEl>
                                        <p:attrNameLst>
                                          <p:attrName>ppt_y</p:attrName>
                                        </p:attrNameLst>
                                      </p:cBhvr>
                                      <p:tavLst>
                                        <p:tav tm="0">
                                          <p:val>
                                            <p:fltVal val="0.5"/>
                                          </p:val>
                                        </p:tav>
                                        <p:tav tm="100000">
                                          <p:val>
                                            <p:strVal val="#ppt_y"/>
                                          </p:val>
                                        </p:tav>
                                      </p:tavLst>
                                    </p:anim>
                                  </p:childTnLst>
                                </p:cTn>
                              </p:par>
                            </p:childTnLst>
                          </p:cTn>
                        </p:par>
                        <p:par>
                          <p:cTn id="18" fill="hold">
                            <p:stCondLst>
                              <p:cond delay="1500"/>
                            </p:stCondLst>
                            <p:childTnLst>
                              <p:par>
                                <p:cTn id="19" presetID="23" presetClass="entr" presetSubtype="36"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strVal val="(6*min(max(#ppt_w*#ppt_h,.3),1)-7.4)/-.7*#ppt_w"/>
                                          </p:val>
                                        </p:tav>
                                        <p:tav tm="100000">
                                          <p:val>
                                            <p:strVal val="#ppt_w"/>
                                          </p:val>
                                        </p:tav>
                                      </p:tavLst>
                                    </p:anim>
                                    <p:anim calcmode="lin" valueType="num">
                                      <p:cBhvr>
                                        <p:cTn id="22" dur="500" fill="hold"/>
                                        <p:tgtEl>
                                          <p:spTgt spid="26"/>
                                        </p:tgtEl>
                                        <p:attrNameLst>
                                          <p:attrName>ppt_h</p:attrName>
                                        </p:attrNameLst>
                                      </p:cBhvr>
                                      <p:tavLst>
                                        <p:tav tm="0">
                                          <p:val>
                                            <p:strVal val="(6*min(max(#ppt_w*#ppt_h,.3),1)-7.4)/-.7*#ppt_h"/>
                                          </p:val>
                                        </p:tav>
                                        <p:tav tm="100000">
                                          <p:val>
                                            <p:strVal val="#ppt_h"/>
                                          </p:val>
                                        </p:tav>
                                      </p:tavLst>
                                    </p:anim>
                                    <p:anim calcmode="lin" valueType="num">
                                      <p:cBhvr>
                                        <p:cTn id="23" dur="500" fill="hold"/>
                                        <p:tgtEl>
                                          <p:spTgt spid="26"/>
                                        </p:tgtEl>
                                        <p:attrNameLst>
                                          <p:attrName>ppt_x</p:attrName>
                                        </p:attrNameLst>
                                      </p:cBhvr>
                                      <p:tavLst>
                                        <p:tav tm="0">
                                          <p:val>
                                            <p:fltVal val="0.5"/>
                                          </p:val>
                                        </p:tav>
                                        <p:tav tm="100000">
                                          <p:val>
                                            <p:strVal val="#ppt_x"/>
                                          </p:val>
                                        </p:tav>
                                      </p:tavLst>
                                    </p:anim>
                                    <p:anim calcmode="lin" valueType="num">
                                      <p:cBhvr>
                                        <p:cTn id="24" dur="500" fill="hold"/>
                                        <p:tgtEl>
                                          <p:spTgt spid="26"/>
                                        </p:tgtEl>
                                        <p:attrNameLst>
                                          <p:attrName>ppt_y</p:attrName>
                                        </p:attrNameLst>
                                      </p:cBhvr>
                                      <p:tavLst>
                                        <p:tav tm="0">
                                          <p:val>
                                            <p:strVal val="1+(6*min(max(#ppt_w*#ppt_h,.3),1)-7.4)/-.7*#ppt_h/2"/>
                                          </p:val>
                                        </p:tav>
                                        <p:tav tm="100000">
                                          <p:val>
                                            <p:strVal val="#ppt_y"/>
                                          </p:val>
                                        </p:tav>
                                      </p:tavLst>
                                    </p:anim>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2000"/>
                                        <p:tgtEl>
                                          <p:spTgt spid="20"/>
                                        </p:tgtEl>
                                      </p:cBhvr>
                                    </p:animEffect>
                                  </p:childTnLst>
                                </p:cTn>
                              </p:par>
                            </p:childTnLst>
                          </p:cTn>
                        </p:par>
                        <p:par>
                          <p:cTn id="29" fill="hold">
                            <p:stCondLst>
                              <p:cond delay="4000"/>
                            </p:stCondLst>
                            <p:childTnLst>
                              <p:par>
                                <p:cTn id="30" presetID="12" presetClass="entr" presetSubtype="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slide(fromTop)">
                                      <p:cBhvr>
                                        <p:cTn id="32" dur="500"/>
                                        <p:tgtEl>
                                          <p:spTgt spid="14"/>
                                        </p:tgtEl>
                                      </p:cBhvr>
                                    </p:animEffect>
                                  </p:childTnLst>
                                </p:cTn>
                              </p:par>
                            </p:childTnLst>
                          </p:cTn>
                        </p:par>
                        <p:par>
                          <p:cTn id="33" fill="hold">
                            <p:stCondLst>
                              <p:cond delay="4500"/>
                            </p:stCondLst>
                            <p:childTnLst>
                              <p:par>
                                <p:cTn id="34" presetID="23" presetClass="entr" presetSubtype="3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strVal val="(6*min(max(#ppt_w*#ppt_h,.3),1)-7.4)/-.7*#ppt_w"/>
                                          </p:val>
                                        </p:tav>
                                        <p:tav tm="100000">
                                          <p:val>
                                            <p:strVal val="#ppt_w"/>
                                          </p:val>
                                        </p:tav>
                                      </p:tavLst>
                                    </p:anim>
                                    <p:anim calcmode="lin" valueType="num">
                                      <p:cBhvr>
                                        <p:cTn id="37" dur="500" fill="hold"/>
                                        <p:tgtEl>
                                          <p:spTgt spid="22"/>
                                        </p:tgtEl>
                                        <p:attrNameLst>
                                          <p:attrName>ppt_h</p:attrName>
                                        </p:attrNameLst>
                                      </p:cBhvr>
                                      <p:tavLst>
                                        <p:tav tm="0">
                                          <p:val>
                                            <p:strVal val="(6*min(max(#ppt_w*#ppt_h,.3),1)-7.4)/-.7*#ppt_h"/>
                                          </p:val>
                                        </p:tav>
                                        <p:tav tm="100000">
                                          <p:val>
                                            <p:strVal val="#ppt_h"/>
                                          </p:val>
                                        </p:tav>
                                      </p:tavLst>
                                    </p:anim>
                                    <p:anim calcmode="lin" valueType="num">
                                      <p:cBhvr>
                                        <p:cTn id="38" dur="500" fill="hold"/>
                                        <p:tgtEl>
                                          <p:spTgt spid="22"/>
                                        </p:tgtEl>
                                        <p:attrNameLst>
                                          <p:attrName>ppt_x</p:attrName>
                                        </p:attrNameLst>
                                      </p:cBhvr>
                                      <p:tavLst>
                                        <p:tav tm="0">
                                          <p:val>
                                            <p:fltVal val="0.5"/>
                                          </p:val>
                                        </p:tav>
                                        <p:tav tm="100000">
                                          <p:val>
                                            <p:strVal val="#ppt_x"/>
                                          </p:val>
                                        </p:tav>
                                      </p:tavLst>
                                    </p:anim>
                                    <p:anim calcmode="lin" valueType="num">
                                      <p:cBhvr>
                                        <p:cTn id="39"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40" fill="hold">
                            <p:stCondLst>
                              <p:cond delay="5000"/>
                            </p:stCondLst>
                            <p:childTnLst>
                              <p:par>
                                <p:cTn id="41" presetID="23" presetClass="entr" presetSubtype="16"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3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strVal val="(6*min(max(#ppt_w*#ppt_h,.3),1)-7.4)/-.7*#ppt_w"/>
                                          </p:val>
                                        </p:tav>
                                        <p:tav tm="100000">
                                          <p:val>
                                            <p:strVal val="#ppt_w"/>
                                          </p:val>
                                        </p:tav>
                                      </p:tavLst>
                                    </p:anim>
                                    <p:anim calcmode="lin" valueType="num">
                                      <p:cBhvr>
                                        <p:cTn id="50" dur="500" fill="hold"/>
                                        <p:tgtEl>
                                          <p:spTgt spid="17"/>
                                        </p:tgtEl>
                                        <p:attrNameLst>
                                          <p:attrName>ppt_h</p:attrName>
                                        </p:attrNameLst>
                                      </p:cBhvr>
                                      <p:tavLst>
                                        <p:tav tm="0">
                                          <p:val>
                                            <p:strVal val="(6*min(max(#ppt_w*#ppt_h,.3),1)-7.4)/-.7*#ppt_h"/>
                                          </p:val>
                                        </p:tav>
                                        <p:tav tm="100000">
                                          <p:val>
                                            <p:strVal val="#ppt_h"/>
                                          </p:val>
                                        </p:tav>
                                      </p:tavLst>
                                    </p:anim>
                                    <p:anim calcmode="lin" valueType="num">
                                      <p:cBhvr>
                                        <p:cTn id="51" dur="500" fill="hold"/>
                                        <p:tgtEl>
                                          <p:spTgt spid="17"/>
                                        </p:tgtEl>
                                        <p:attrNameLst>
                                          <p:attrName>ppt_x</p:attrName>
                                        </p:attrNameLst>
                                      </p:cBhvr>
                                      <p:tavLst>
                                        <p:tav tm="0">
                                          <p:val>
                                            <p:fltVal val="0.5"/>
                                          </p:val>
                                        </p:tav>
                                        <p:tav tm="100000">
                                          <p:val>
                                            <p:strVal val="#ppt_x"/>
                                          </p:val>
                                        </p:tav>
                                      </p:tavLst>
                                    </p:anim>
                                    <p:anim calcmode="lin" valueType="num">
                                      <p:cBhvr>
                                        <p:cTn id="52"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2000"/>
                                        <p:tgtEl>
                                          <p:spTgt spid="21"/>
                                        </p:tgtEl>
                                      </p:cBhvr>
                                    </p:animEffect>
                                  </p:childTnLst>
                                </p:cTn>
                              </p:par>
                            </p:childTnLst>
                          </p:cTn>
                        </p:par>
                        <p:par>
                          <p:cTn id="57" fill="hold">
                            <p:stCondLst>
                              <p:cond delay="2500"/>
                            </p:stCondLst>
                            <p:childTnLst>
                              <p:par>
                                <p:cTn id="58" presetID="12" presetClass="entr" presetSubtype="1"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slide(fromTop)">
                                      <p:cBhvr>
                                        <p:cTn id="60" dur="500"/>
                                        <p:tgtEl>
                                          <p:spTgt spid="18"/>
                                        </p:tgtEl>
                                      </p:cBhvr>
                                    </p:animEffect>
                                  </p:childTnLst>
                                </p:cTn>
                              </p:par>
                            </p:childTnLst>
                          </p:cTn>
                        </p:par>
                        <p:par>
                          <p:cTn id="61" fill="hold">
                            <p:stCondLst>
                              <p:cond delay="3000"/>
                            </p:stCondLst>
                            <p:childTnLst>
                              <p:par>
                                <p:cTn id="62" presetID="23" presetClass="entr" presetSubtype="36"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strVal val="(6*min(max(#ppt_w*#ppt_h,.3),1)-7.4)/-.7*#ppt_w"/>
                                          </p:val>
                                        </p:tav>
                                        <p:tav tm="100000">
                                          <p:val>
                                            <p:strVal val="#ppt_w"/>
                                          </p:val>
                                        </p:tav>
                                      </p:tavLst>
                                    </p:anim>
                                    <p:anim calcmode="lin" valueType="num">
                                      <p:cBhvr>
                                        <p:cTn id="65" dur="500" fill="hold"/>
                                        <p:tgtEl>
                                          <p:spTgt spid="23"/>
                                        </p:tgtEl>
                                        <p:attrNameLst>
                                          <p:attrName>ppt_h</p:attrName>
                                        </p:attrNameLst>
                                      </p:cBhvr>
                                      <p:tavLst>
                                        <p:tav tm="0">
                                          <p:val>
                                            <p:strVal val="(6*min(max(#ppt_w*#ppt_h,.3),1)-7.4)/-.7*#ppt_h"/>
                                          </p:val>
                                        </p:tav>
                                        <p:tav tm="100000">
                                          <p:val>
                                            <p:strVal val="#ppt_h"/>
                                          </p:val>
                                        </p:tav>
                                      </p:tavLst>
                                    </p:anim>
                                    <p:anim calcmode="lin" valueType="num">
                                      <p:cBhvr>
                                        <p:cTn id="66" dur="500" fill="hold"/>
                                        <p:tgtEl>
                                          <p:spTgt spid="23"/>
                                        </p:tgtEl>
                                        <p:attrNameLst>
                                          <p:attrName>ppt_x</p:attrName>
                                        </p:attrNameLst>
                                      </p:cBhvr>
                                      <p:tavLst>
                                        <p:tav tm="0">
                                          <p:val>
                                            <p:fltVal val="0.5"/>
                                          </p:val>
                                        </p:tav>
                                        <p:tav tm="100000">
                                          <p:val>
                                            <p:strVal val="#ppt_x"/>
                                          </p:val>
                                        </p:tav>
                                      </p:tavLst>
                                    </p:anim>
                                    <p:anim calcmode="lin" valueType="num">
                                      <p:cBhvr>
                                        <p:cTn id="67"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par>
                          <p:cTn id="68" fill="hold">
                            <p:stCondLst>
                              <p:cond delay="3500"/>
                            </p:stCondLst>
                            <p:childTnLst>
                              <p:par>
                                <p:cTn id="69" presetID="23" presetClass="entr" presetSubtype="16"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fltVal val="0"/>
                                          </p:val>
                                        </p:tav>
                                        <p:tav tm="100000">
                                          <p:val>
                                            <p:strVal val="#ppt_w"/>
                                          </p:val>
                                        </p:tav>
                                      </p:tavLst>
                                    </p:anim>
                                    <p:anim calcmode="lin" valueType="num">
                                      <p:cBhvr>
                                        <p:cTn id="72" dur="500" fill="hold"/>
                                        <p:tgtEl>
                                          <p:spTgt spid="19"/>
                                        </p:tgtEl>
                                        <p:attrNameLst>
                                          <p:attrName>ppt_h</p:attrName>
                                        </p:attrNameLst>
                                      </p:cBhvr>
                                      <p:tavLst>
                                        <p:tav tm="0">
                                          <p:val>
                                            <p:fltVal val="0"/>
                                          </p:val>
                                        </p:tav>
                                        <p:tav tm="100000">
                                          <p:val>
                                            <p:strVal val="#ppt_h"/>
                                          </p:val>
                                        </p:tav>
                                      </p:tavLst>
                                    </p:anim>
                                  </p:childTnLst>
                                </p:cTn>
                              </p:par>
                            </p:childTnLst>
                          </p:cTn>
                        </p:par>
                        <p:par>
                          <p:cTn id="73" fill="hold">
                            <p:stCondLst>
                              <p:cond delay="4000"/>
                            </p:stCondLst>
                            <p:childTnLst>
                              <p:par>
                                <p:cTn id="74" presetID="31" presetClass="entr" presetSubtype="0" fill="hold" grpId="0" nodeType="afterEffect">
                                  <p:stCondLst>
                                    <p:cond delay="0"/>
                                  </p:stCondLst>
                                  <p:iterate type="lt">
                                    <p:tmPct val="5000"/>
                                  </p:iterate>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 calcmode="lin" valueType="num">
                                      <p:cBhvr>
                                        <p:cTn id="78" dur="500" fill="hold"/>
                                        <p:tgtEl>
                                          <p:spTgt spid="24"/>
                                        </p:tgtEl>
                                        <p:attrNameLst>
                                          <p:attrName>style.rotation</p:attrName>
                                        </p:attrNameLst>
                                      </p:cBhvr>
                                      <p:tavLst>
                                        <p:tav tm="0">
                                          <p:val>
                                            <p:fltVal val="90"/>
                                          </p:val>
                                        </p:tav>
                                        <p:tav tm="100000">
                                          <p:val>
                                            <p:fltVal val="0"/>
                                          </p:val>
                                        </p:tav>
                                      </p:tavLst>
                                    </p:anim>
                                    <p:animEffect transition="in" filter="fade">
                                      <p:cBhvr>
                                        <p:cTn id="7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animBg="1"/>
      <p:bldP spid="20" grpId="0" animBg="1"/>
      <p:bldP spid="21" grpId="0" animBg="1"/>
      <p:bldP spid="22" grpId="0" animBg="1"/>
      <p:bldP spid="23" grpId="0" animBg="1"/>
      <p:bldP spid="24" grpId="0" animBg="1"/>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27546" y="0"/>
            <a:ext cx="7847303" cy="2224585"/>
          </a:xfrm>
        </p:spPr>
        <p:txBody>
          <a:bodyPr/>
          <a:lstStyle/>
          <a:p>
            <a:pPr eaLnBrk="1" hangingPunct="1"/>
            <a:r>
              <a:rPr lang="en-US" b="1" dirty="0" smtClean="0">
                <a:solidFill>
                  <a:schemeClr val="tx2"/>
                </a:solidFill>
                <a:latin typeface="+mn-lt"/>
                <a:sym typeface="Helvetica Neue" charset="0"/>
              </a:rPr>
              <a:t/>
            </a:r>
            <a:br>
              <a:rPr lang="en-US" b="1" dirty="0" smtClean="0">
                <a:solidFill>
                  <a:schemeClr val="tx2"/>
                </a:solidFill>
                <a:latin typeface="+mn-lt"/>
                <a:sym typeface="Helvetica Neue" charset="0"/>
              </a:rPr>
            </a:br>
            <a:r>
              <a:rPr lang="en-US" b="1" dirty="0" smtClean="0">
                <a:solidFill>
                  <a:schemeClr val="tx2"/>
                </a:solidFill>
                <a:latin typeface="+mn-lt"/>
                <a:sym typeface="Helvetica Neue" charset="0"/>
              </a:rPr>
              <a:t>Fighting Discriminatory Car Rental Taxes</a:t>
            </a:r>
            <a:r>
              <a:rPr lang="en-US" i="1" dirty="0" smtClean="0">
                <a:solidFill>
                  <a:schemeClr val="tx2"/>
                </a:solidFill>
                <a:latin typeface="+mn-lt"/>
              </a:rPr>
              <a:t>...</a:t>
            </a:r>
            <a:r>
              <a:rPr lang="en-US" b="1" i="1" dirty="0" smtClean="0">
                <a:solidFill>
                  <a:schemeClr val="tx2"/>
                </a:solidFill>
                <a:latin typeface="+mn-lt"/>
              </a:rPr>
              <a:t>Taking on Price Gouging of Business Travelers  </a:t>
            </a:r>
            <a:r>
              <a:rPr lang="en-US" sz="2100" i="1" dirty="0" smtClean="0">
                <a:solidFill>
                  <a:srgbClr val="001445"/>
                </a:solidFill>
              </a:rPr>
              <a:t/>
            </a:r>
            <a:br>
              <a:rPr lang="en-US" sz="2100" i="1" dirty="0" smtClean="0">
                <a:solidFill>
                  <a:srgbClr val="001445"/>
                </a:solidFill>
              </a:rPr>
            </a:br>
            <a:endParaRPr lang="en-US" sz="2100" i="1" dirty="0" smtClean="0">
              <a:solidFill>
                <a:srgbClr val="001445"/>
              </a:solidFill>
            </a:endParaRPr>
          </a:p>
        </p:txBody>
      </p:sp>
      <p:sp>
        <p:nvSpPr>
          <p:cNvPr id="29699" name="Rectangle 2"/>
          <p:cNvSpPr>
            <a:spLocks noGrp="1" noChangeArrowheads="1"/>
          </p:cNvSpPr>
          <p:nvPr>
            <p:ph idx="1"/>
          </p:nvPr>
        </p:nvSpPr>
        <p:spPr bwMode="auto">
          <a:xfrm>
            <a:off x="392906" y="2415654"/>
            <a:ext cx="3580805" cy="3480179"/>
          </a:xfrm>
        </p:spPr>
        <p:txBody>
          <a:bodyPr wrap="square" numCol="1" anchor="t" anchorCtr="0" compatLnSpc="1">
            <a:prstTxWarp prst="textNoShape">
              <a:avLst/>
            </a:prstTxWarp>
          </a:bodyPr>
          <a:lstStyle/>
          <a:p>
            <a:pPr eaLnBrk="1" hangingPunct="1"/>
            <a:r>
              <a:rPr lang="en-US" sz="1600" dirty="0" smtClean="0"/>
              <a:t>800% Increase Since 1990, Taxes Used for Non-Travel Purposes</a:t>
            </a:r>
          </a:p>
          <a:p>
            <a:pPr eaLnBrk="1" hangingPunct="1"/>
            <a:r>
              <a:rPr lang="en-US" sz="1600" dirty="0" smtClean="0"/>
              <a:t>Similar Protections Given to Air, Train and Bus Tickets</a:t>
            </a:r>
          </a:p>
          <a:p>
            <a:pPr eaLnBrk="1" hangingPunct="1"/>
            <a:r>
              <a:rPr lang="en-US" sz="1600" dirty="0" smtClean="0"/>
              <a:t>GBTA Testimony at House Judiciary Committee</a:t>
            </a:r>
          </a:p>
          <a:p>
            <a:pPr eaLnBrk="1" hangingPunct="1"/>
            <a:r>
              <a:rPr lang="en-US" sz="1600" dirty="0" smtClean="0">
                <a:ea typeface="ヒラギノ角ゴ ProN W6" charset="-128"/>
              </a:rPr>
              <a:t>Bad Actors – MN, NV, IL, OR, MA</a:t>
            </a:r>
          </a:p>
        </p:txBody>
      </p:sp>
      <p:pic>
        <p:nvPicPr>
          <p:cNvPr id="29700" name="Picture 4"/>
          <p:cNvPicPr>
            <a:picLocks noChangeAspect="1" noChangeArrowheads="1"/>
          </p:cNvPicPr>
          <p:nvPr/>
        </p:nvPicPr>
        <p:blipFill>
          <a:blip r:embed="rId2"/>
          <a:srcRect/>
          <a:stretch>
            <a:fillRect/>
          </a:stretch>
        </p:blipFill>
        <p:spPr bwMode="auto">
          <a:xfrm>
            <a:off x="4115471" y="1924334"/>
            <a:ext cx="3474764" cy="586854"/>
          </a:xfrm>
          <a:prstGeom prst="rect">
            <a:avLst/>
          </a:prstGeom>
          <a:noFill/>
          <a:ln w="12700">
            <a:noFill/>
            <a:miter lim="800000"/>
            <a:headEnd/>
            <a:tailEnd/>
          </a:ln>
        </p:spPr>
      </p:pic>
      <p:pic>
        <p:nvPicPr>
          <p:cNvPr id="23557" name="Picture 5"/>
          <p:cNvPicPr>
            <a:picLocks noChangeAspect="1" noChangeArrowheads="1"/>
          </p:cNvPicPr>
          <p:nvPr/>
        </p:nvPicPr>
        <p:blipFill>
          <a:blip r:embed="rId3"/>
          <a:srcRect/>
          <a:stretch>
            <a:fillRect/>
          </a:stretch>
        </p:blipFill>
        <p:spPr bwMode="auto">
          <a:xfrm>
            <a:off x="3930556" y="2620370"/>
            <a:ext cx="4714208" cy="4012442"/>
          </a:xfrm>
          <a:prstGeom prst="rect">
            <a:avLst/>
          </a:prstGeom>
          <a:noFill/>
          <a:ln w="12700">
            <a:noFill/>
            <a:miter lim="800000"/>
            <a:headEnd/>
            <a:tailEnd/>
          </a:ln>
          <a:effectLst>
            <a:outerShdw dist="76199" dir="2700000" algn="ctr" rotWithShape="0">
              <a:schemeClr val="bg2">
                <a:alpha val="75000"/>
              </a:schemeClr>
            </a:outerShdw>
          </a:effectLst>
        </p:spPr>
      </p:pic>
    </p:spTree>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More About Government Relations…..</a:t>
            </a:r>
            <a:endParaRPr lang="en-US" b="1" dirty="0"/>
          </a:p>
        </p:txBody>
      </p:sp>
      <p:sp>
        <p:nvSpPr>
          <p:cNvPr id="3" name="Rectangle 2"/>
          <p:cNvSpPr/>
          <p:nvPr/>
        </p:nvSpPr>
        <p:spPr>
          <a:xfrm>
            <a:off x="955343" y="1624085"/>
            <a:ext cx="5820770" cy="5309146"/>
          </a:xfrm>
          <a:prstGeom prst="rect">
            <a:avLst/>
          </a:prstGeom>
        </p:spPr>
        <p:txBody>
          <a:bodyPr wrap="square">
            <a:spAutoFit/>
          </a:bodyPr>
          <a:lstStyle/>
          <a:p>
            <a:r>
              <a:rPr lang="en-US" sz="1800" b="1" u="sng" dirty="0" smtClean="0">
                <a:latin typeface="+mn-lt"/>
              </a:rPr>
              <a:t>GBTA Website</a:t>
            </a:r>
          </a:p>
          <a:p>
            <a:r>
              <a:rPr lang="en-US" sz="1400" b="1" i="1" dirty="0" smtClean="0">
                <a:latin typeface="+mn-lt"/>
              </a:rPr>
              <a:t>MOST IMPORTANT - What You Can Do to Engage</a:t>
            </a:r>
            <a:r>
              <a:rPr lang="en-US" sz="1400" dirty="0" smtClean="0">
                <a:latin typeface="+mn-lt"/>
              </a:rPr>
              <a:t>, Issue Briefs, Legislative Action Center, Priorities, Resources, Chapter Challenge, PAC and More</a:t>
            </a:r>
          </a:p>
          <a:p>
            <a:r>
              <a:rPr lang="en-US" sz="1400" dirty="0" smtClean="0">
                <a:latin typeface="+mn-lt"/>
                <a:hlinkClick r:id="rId2"/>
              </a:rPr>
              <a:t>http://www.gbta.org/usa/governmentrelations/Pages/Default.aspx</a:t>
            </a:r>
            <a:endParaRPr lang="en-US" sz="1400" dirty="0" smtClean="0">
              <a:latin typeface="+mn-lt"/>
            </a:endParaRPr>
          </a:p>
          <a:p>
            <a:r>
              <a:rPr lang="en-US" sz="1800" b="1" u="sng" dirty="0" smtClean="0">
                <a:latin typeface="+mn-lt"/>
              </a:rPr>
              <a:t>GBTA Washington Update</a:t>
            </a:r>
          </a:p>
          <a:p>
            <a:r>
              <a:rPr lang="en-US" sz="1400" dirty="0" smtClean="0">
                <a:latin typeface="+mn-lt"/>
              </a:rPr>
              <a:t>What GBTA is Doing in Washington to Push our Priorities and Shape Policies</a:t>
            </a:r>
          </a:p>
          <a:p>
            <a:r>
              <a:rPr lang="en-US" sz="1400" dirty="0" smtClean="0">
                <a:latin typeface="+mn-lt"/>
                <a:hlinkClick r:id="rId3"/>
              </a:rPr>
              <a:t>http://www.gbta.org/SiteCollectionDocuments/GovernmentRelations/WASHINGTON_UPDATE_FEB12.pdf</a:t>
            </a:r>
            <a:endParaRPr lang="en-US" sz="1400" dirty="0" smtClean="0">
              <a:latin typeface="+mn-lt"/>
            </a:endParaRPr>
          </a:p>
          <a:p>
            <a:r>
              <a:rPr lang="en-US" sz="1800" b="1" u="sng" dirty="0" smtClean="0">
                <a:latin typeface="+mn-lt"/>
              </a:rPr>
              <a:t>GBTA Legislative Action Center</a:t>
            </a:r>
          </a:p>
          <a:p>
            <a:r>
              <a:rPr lang="en-US" sz="1400" dirty="0" smtClean="0">
                <a:latin typeface="+mn-lt"/>
              </a:rPr>
              <a:t>On-line advocacy is effective!  Send a letter about key issues to your elected officials in a few clicks</a:t>
            </a:r>
          </a:p>
          <a:p>
            <a:r>
              <a:rPr lang="en-US" sz="1400" dirty="0" smtClean="0">
                <a:latin typeface="+mn-lt"/>
                <a:hlinkClick r:id="rId4"/>
              </a:rPr>
              <a:t>http://capwiz.com/nbta/home/</a:t>
            </a:r>
            <a:endParaRPr lang="en-US" sz="1400" dirty="0" smtClean="0">
              <a:latin typeface="+mn-lt"/>
            </a:endParaRPr>
          </a:p>
          <a:p>
            <a:endParaRPr lang="en-US" sz="1600" u="sng" dirty="0" smtClean="0">
              <a:latin typeface="+mn-lt"/>
            </a:endParaRPr>
          </a:p>
          <a:p>
            <a:endParaRPr lang="en-US" dirty="0"/>
          </a:p>
        </p:txBody>
      </p:sp>
    </p:spTree>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147782" y="0"/>
            <a:ext cx="4343978" cy="6667130"/>
          </a:xfrm>
          <a:prstGeom prst="rect">
            <a:avLst/>
          </a:prstGeom>
          <a:noFill/>
          <a:ln w="9525">
            <a:noFill/>
            <a:miter lim="800000"/>
            <a:headEnd/>
            <a:tailEnd/>
          </a:ln>
          <a:effectLst/>
        </p:spPr>
      </p:pic>
      <p:sp>
        <p:nvSpPr>
          <p:cNvPr id="10" name="Text Box 5"/>
          <p:cNvSpPr txBox="1">
            <a:spLocks noChangeArrowheads="1"/>
          </p:cNvSpPr>
          <p:nvPr/>
        </p:nvSpPr>
        <p:spPr bwMode="auto">
          <a:xfrm>
            <a:off x="2906584" y="158435"/>
            <a:ext cx="6123591" cy="2893100"/>
          </a:xfrm>
          <a:prstGeom prst="rect">
            <a:avLst/>
          </a:prstGeom>
          <a:noFill/>
          <a:ln w="9525">
            <a:noFill/>
            <a:miter lim="800000"/>
            <a:headEnd/>
            <a:tailEnd/>
          </a:ln>
          <a:effectLst/>
        </p:spPr>
        <p:txBody>
          <a:bodyPr wrap="square">
            <a:spAutoFit/>
          </a:bodyPr>
          <a:lstStyle/>
          <a:p>
            <a:pPr algn="ctr" eaLnBrk="1" hangingPunct="1">
              <a:spcBef>
                <a:spcPct val="50000"/>
              </a:spcBef>
            </a:pPr>
            <a:r>
              <a:rPr lang="en-US" sz="2800" b="1" dirty="0" smtClean="0">
                <a:latin typeface="+mn-lt"/>
              </a:rPr>
              <a:t>2012 </a:t>
            </a:r>
            <a:r>
              <a:rPr lang="en-US" sz="2800" b="1" dirty="0">
                <a:latin typeface="+mn-lt"/>
              </a:rPr>
              <a:t>Legislative </a:t>
            </a:r>
            <a:r>
              <a:rPr lang="en-US" sz="2800" b="1" dirty="0" smtClean="0">
                <a:latin typeface="+mn-lt"/>
              </a:rPr>
              <a:t>Symposium </a:t>
            </a:r>
          </a:p>
          <a:p>
            <a:pPr algn="ctr" eaLnBrk="1" hangingPunct="1">
              <a:spcBef>
                <a:spcPct val="50000"/>
              </a:spcBef>
            </a:pPr>
            <a:r>
              <a:rPr lang="en-US" sz="2800" dirty="0" smtClean="0">
                <a:latin typeface="+mn-lt"/>
              </a:rPr>
              <a:t>June 18-20</a:t>
            </a:r>
          </a:p>
          <a:p>
            <a:pPr algn="ctr" eaLnBrk="1" hangingPunct="1">
              <a:spcBef>
                <a:spcPct val="50000"/>
              </a:spcBef>
            </a:pPr>
            <a:r>
              <a:rPr lang="en-US" sz="2800" dirty="0" smtClean="0">
                <a:latin typeface="+mn-lt"/>
              </a:rPr>
              <a:t>Washington, DC </a:t>
            </a:r>
          </a:p>
          <a:p>
            <a:pPr algn="ctr"/>
            <a:r>
              <a:rPr lang="en-US" sz="2800" dirty="0" smtClean="0">
                <a:latin typeface="+mn-lt"/>
                <a:hlinkClick r:id="rId3"/>
              </a:rPr>
              <a:t>http://www.gbta.org/LegislativeSummit/Pages/default.aspx</a:t>
            </a:r>
            <a:r>
              <a:rPr lang="en-US" sz="2800" dirty="0" smtClean="0">
                <a:latin typeface="+mn-lt"/>
              </a:rPr>
              <a:t> </a:t>
            </a:r>
            <a:endParaRPr lang="en-US" sz="2800" dirty="0">
              <a:latin typeface="+mn-lt"/>
            </a:endParaRPr>
          </a:p>
        </p:txBody>
      </p:sp>
      <p:sp>
        <p:nvSpPr>
          <p:cNvPr id="4" name="TextBox 3"/>
          <p:cNvSpPr txBox="1"/>
          <p:nvPr/>
        </p:nvSpPr>
        <p:spPr>
          <a:xfrm>
            <a:off x="4691743" y="3592286"/>
            <a:ext cx="4452257" cy="1323439"/>
          </a:xfrm>
          <a:prstGeom prst="rect">
            <a:avLst/>
          </a:prstGeom>
          <a:noFill/>
        </p:spPr>
        <p:txBody>
          <a:bodyPr wrap="square" rtlCol="0">
            <a:spAutoFit/>
          </a:bodyPr>
          <a:lstStyle/>
          <a:p>
            <a:r>
              <a:rPr lang="en-US" sz="2000" b="1" dirty="0" smtClean="0">
                <a:latin typeface="+mn-lt"/>
              </a:rPr>
              <a:t>June 18 – Evening Reception </a:t>
            </a:r>
          </a:p>
          <a:p>
            <a:r>
              <a:rPr lang="en-US" sz="2000" b="1" dirty="0" smtClean="0">
                <a:latin typeface="+mn-lt"/>
              </a:rPr>
              <a:t>June 19 – Education Day</a:t>
            </a:r>
          </a:p>
          <a:p>
            <a:r>
              <a:rPr lang="en-US" sz="2000" b="1" dirty="0" smtClean="0">
                <a:latin typeface="+mn-lt"/>
              </a:rPr>
              <a:t>June 20 – Capitol Hill Visits</a:t>
            </a:r>
            <a:endParaRPr lang="en-US" sz="2000" b="1" dirty="0">
              <a:latin typeface="+mn-l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
                                            <p:txEl>
                                              <p:pRg st="3" end="3"/>
                                            </p:txEl>
                                          </p:spTgt>
                                        </p:tgtEl>
                                        <p:attrNameLst>
                                          <p:attrName>ppt_x</p:attrName>
                                          <p:attrName>ppt_y</p:attrName>
                                        </p:attrNameLst>
                                      </p:cBhvr>
                                    </p:animMotion>
                                    <p:animRot by="1500000">
                                      <p:cBhvr>
                                        <p:cTn id="7" dur="125" fill="hold">
                                          <p:stCondLst>
                                            <p:cond delay="0"/>
                                          </p:stCondLst>
                                        </p:cTn>
                                        <p:tgtEl>
                                          <p:spTgt spid="10">
                                            <p:txEl>
                                              <p:pRg st="3" end="3"/>
                                            </p:txEl>
                                          </p:spTgt>
                                        </p:tgtEl>
                                        <p:attrNameLst>
                                          <p:attrName>r</p:attrName>
                                        </p:attrNameLst>
                                      </p:cBhvr>
                                    </p:animRot>
                                    <p:animRot by="-1500000">
                                      <p:cBhvr>
                                        <p:cTn id="8" dur="125" fill="hold">
                                          <p:stCondLst>
                                            <p:cond delay="125"/>
                                          </p:stCondLst>
                                        </p:cTn>
                                        <p:tgtEl>
                                          <p:spTgt spid="10">
                                            <p:txEl>
                                              <p:pRg st="3" end="3"/>
                                            </p:txEl>
                                          </p:spTgt>
                                        </p:tgtEl>
                                        <p:attrNameLst>
                                          <p:attrName>r</p:attrName>
                                        </p:attrNameLst>
                                      </p:cBhvr>
                                    </p:animRot>
                                    <p:animRot by="-1500000">
                                      <p:cBhvr>
                                        <p:cTn id="9" dur="125" fill="hold">
                                          <p:stCondLst>
                                            <p:cond delay="250"/>
                                          </p:stCondLst>
                                        </p:cTn>
                                        <p:tgtEl>
                                          <p:spTgt spid="10">
                                            <p:txEl>
                                              <p:pRg st="3" end="3"/>
                                            </p:txEl>
                                          </p:spTgt>
                                        </p:tgtEl>
                                        <p:attrNameLst>
                                          <p:attrName>r</p:attrName>
                                        </p:attrNameLst>
                                      </p:cBhvr>
                                    </p:animRot>
                                    <p:animRot by="1500000">
                                      <p:cBhvr>
                                        <p:cTn id="10" dur="125" fill="hold">
                                          <p:stCondLst>
                                            <p:cond delay="375"/>
                                          </p:stCondLst>
                                        </p:cTn>
                                        <p:tgtEl>
                                          <p:spTgt spid="10">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2"/>
          <a:srcRect t="12790" b="12790"/>
          <a:stretch>
            <a:fillRect/>
          </a:stretch>
        </p:blipFill>
        <p:spPr bwMode="auto">
          <a:xfrm>
            <a:off x="6482953" y="2312789"/>
            <a:ext cx="2303859" cy="1714500"/>
          </a:xfrm>
          <a:prstGeom prst="rect">
            <a:avLst/>
          </a:prstGeom>
          <a:noFill/>
          <a:ln w="12700">
            <a:noFill/>
            <a:miter lim="800000"/>
            <a:headEnd/>
            <a:tailEnd/>
          </a:ln>
        </p:spPr>
      </p:pic>
      <p:pic>
        <p:nvPicPr>
          <p:cNvPr id="34819" name="Picture 2"/>
          <p:cNvPicPr>
            <a:picLocks noChangeAspect="1" noChangeArrowheads="1"/>
          </p:cNvPicPr>
          <p:nvPr/>
        </p:nvPicPr>
        <p:blipFill>
          <a:blip r:embed="rId3"/>
          <a:srcRect t="5060" b="31876"/>
          <a:stretch>
            <a:fillRect/>
          </a:stretch>
        </p:blipFill>
        <p:spPr bwMode="auto">
          <a:xfrm>
            <a:off x="6732985" y="4232672"/>
            <a:ext cx="1821656" cy="1732359"/>
          </a:xfrm>
          <a:prstGeom prst="rect">
            <a:avLst/>
          </a:prstGeom>
          <a:noFill/>
          <a:ln w="12700">
            <a:noFill/>
            <a:miter lim="800000"/>
            <a:headEnd/>
            <a:tailEnd/>
          </a:ln>
        </p:spPr>
      </p:pic>
      <p:sp>
        <p:nvSpPr>
          <p:cNvPr id="34820" name="Rectangle 3"/>
          <p:cNvSpPr>
            <a:spLocks noGrp="1" noChangeArrowheads="1"/>
          </p:cNvSpPr>
          <p:nvPr>
            <p:ph idx="1"/>
          </p:nvPr>
        </p:nvSpPr>
        <p:spPr bwMode="auto">
          <a:xfrm>
            <a:off x="410766" y="258961"/>
            <a:ext cx="5804297" cy="651867"/>
          </a:xfrm>
        </p:spPr>
        <p:txBody>
          <a:bodyPr wrap="square" numCol="1" anchor="t" anchorCtr="0" compatLnSpc="1">
            <a:prstTxWarp prst="textNoShape">
              <a:avLst/>
            </a:prstTxWarp>
          </a:bodyPr>
          <a:lstStyle/>
          <a:p>
            <a:pPr marL="0" indent="0" algn="ctr" eaLnBrk="1" hangingPunct="1">
              <a:buNone/>
            </a:pPr>
            <a:r>
              <a:rPr lang="en-US" sz="2800" b="1" dirty="0" smtClean="0"/>
              <a:t>2012 Elections</a:t>
            </a:r>
            <a:endParaRPr lang="en-US" sz="2800" b="1" dirty="0" smtClean="0">
              <a:ea typeface="ヒラギノ角ゴ ProN W6" charset="-128"/>
            </a:endParaRPr>
          </a:p>
        </p:txBody>
      </p:sp>
      <p:pic>
        <p:nvPicPr>
          <p:cNvPr id="34821" name="Picture 4"/>
          <p:cNvPicPr>
            <a:picLocks noChangeAspect="1" noChangeArrowheads="1"/>
          </p:cNvPicPr>
          <p:nvPr/>
        </p:nvPicPr>
        <p:blipFill>
          <a:blip r:embed="rId4"/>
          <a:srcRect/>
          <a:stretch>
            <a:fillRect/>
          </a:stretch>
        </p:blipFill>
        <p:spPr bwMode="auto">
          <a:xfrm>
            <a:off x="6478488" y="634008"/>
            <a:ext cx="2308324" cy="1151930"/>
          </a:xfrm>
          <a:prstGeom prst="rect">
            <a:avLst/>
          </a:prstGeom>
          <a:noFill/>
          <a:ln w="12700">
            <a:noFill/>
            <a:miter lim="800000"/>
            <a:headEnd/>
            <a:tailEnd/>
          </a:ln>
        </p:spPr>
      </p:pic>
      <p:pic>
        <p:nvPicPr>
          <p:cNvPr id="34822" name="Picture 6"/>
          <p:cNvPicPr>
            <a:picLocks noChangeAspect="1" noChangeArrowheads="1"/>
          </p:cNvPicPr>
          <p:nvPr/>
        </p:nvPicPr>
        <p:blipFill>
          <a:blip r:embed="rId5"/>
          <a:srcRect/>
          <a:stretch>
            <a:fillRect/>
          </a:stretch>
        </p:blipFill>
        <p:spPr bwMode="auto">
          <a:xfrm>
            <a:off x="1012404" y="1098351"/>
            <a:ext cx="4595440" cy="2920008"/>
          </a:xfrm>
          <a:prstGeom prst="rect">
            <a:avLst/>
          </a:prstGeom>
          <a:noFill/>
          <a:ln w="12700">
            <a:noFill/>
            <a:miter lim="800000"/>
            <a:headEnd/>
            <a:tailEnd/>
          </a:ln>
        </p:spPr>
      </p:pic>
      <p:pic>
        <p:nvPicPr>
          <p:cNvPr id="34823" name="Picture 7"/>
          <p:cNvPicPr>
            <a:picLocks noChangeAspect="1" noChangeArrowheads="1"/>
          </p:cNvPicPr>
          <p:nvPr/>
        </p:nvPicPr>
        <p:blipFill>
          <a:blip r:embed="rId6"/>
          <a:srcRect/>
          <a:stretch>
            <a:fillRect/>
          </a:stretch>
        </p:blipFill>
        <p:spPr bwMode="auto">
          <a:xfrm>
            <a:off x="285750" y="4018359"/>
            <a:ext cx="6056561" cy="866180"/>
          </a:xfrm>
          <a:prstGeom prst="rect">
            <a:avLst/>
          </a:prstGeom>
          <a:noFill/>
          <a:ln w="12700">
            <a:noFill/>
            <a:miter lim="800000"/>
            <a:headEnd/>
            <a:tailEnd/>
          </a:ln>
        </p:spPr>
      </p:pic>
      <p:pic>
        <p:nvPicPr>
          <p:cNvPr id="34824" name="Picture 8"/>
          <p:cNvPicPr>
            <a:picLocks noChangeAspect="1" noChangeArrowheads="1"/>
          </p:cNvPicPr>
          <p:nvPr/>
        </p:nvPicPr>
        <p:blipFill>
          <a:blip r:embed="rId7"/>
          <a:srcRect/>
          <a:stretch>
            <a:fillRect/>
          </a:stretch>
        </p:blipFill>
        <p:spPr bwMode="auto">
          <a:xfrm>
            <a:off x="276821" y="5161359"/>
            <a:ext cx="6065490" cy="812602"/>
          </a:xfrm>
          <a:prstGeom prst="rect">
            <a:avLst/>
          </a:prstGeom>
          <a:noFill/>
          <a:ln w="12700">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158" y="-103517"/>
            <a:ext cx="7706993" cy="1621765"/>
          </a:xfrm>
        </p:spPr>
        <p:txBody>
          <a:bodyPr/>
          <a:lstStyle/>
          <a:p>
            <a:r>
              <a:rPr lang="en-US" sz="2400" b="1" dirty="0" smtClean="0"/>
              <a:t>Very Few States Undecided on President</a:t>
            </a:r>
            <a:br>
              <a:rPr lang="en-US" sz="2400" b="1" dirty="0" smtClean="0"/>
            </a:br>
            <a:r>
              <a:rPr lang="en-US" sz="2400" b="1" dirty="0" smtClean="0"/>
              <a:t/>
            </a:r>
            <a:br>
              <a:rPr lang="en-US" sz="2400" b="1" dirty="0" smtClean="0"/>
            </a:br>
            <a:endParaRPr lang="en-US" sz="2400" b="1" dirty="0"/>
          </a:p>
        </p:txBody>
      </p:sp>
      <p:pic>
        <p:nvPicPr>
          <p:cNvPr id="248834" name="Picture 2"/>
          <p:cNvPicPr>
            <a:picLocks noChangeAspect="1" noChangeArrowheads="1"/>
          </p:cNvPicPr>
          <p:nvPr/>
        </p:nvPicPr>
        <p:blipFill>
          <a:blip r:embed="rId2"/>
          <a:srcRect/>
          <a:stretch>
            <a:fillRect/>
          </a:stretch>
        </p:blipFill>
        <p:spPr bwMode="auto">
          <a:xfrm>
            <a:off x="660797" y="1607344"/>
            <a:ext cx="7608094" cy="4339828"/>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24142" y="387173"/>
            <a:ext cx="8909021" cy="938719"/>
          </a:xfrm>
          <a:prstGeom prst="rect">
            <a:avLst/>
          </a:prstGeom>
          <a:noFill/>
          <a:ln w="12700" cap="flat" cmpd="sng">
            <a:noFill/>
            <a:prstDash val="solid"/>
            <a:miter lim="800000"/>
            <a:headEnd type="none" w="med" len="med"/>
            <a:tailEnd type="none" w="med" len="med"/>
          </a:ln>
          <a:effectLst/>
        </p:spPr>
        <p:txBody>
          <a:bodyPr vert="horz" wrap="square" lIns="0" tIns="0" rIns="0" bIns="0" numCol="1" anchor="ctr" anchorCtr="0" compatLnSpc="1">
            <a:prstTxWarp prst="textNoShape">
              <a:avLst/>
            </a:prstTxWarp>
            <a:spAutoFit/>
          </a:bodyPr>
          <a:lstStyle/>
          <a:p>
            <a:pPr defTabSz="914353" eaLnBrk="0" hangingPunct="0"/>
            <a:r>
              <a:rPr lang="en-US" sz="2800" b="1" dirty="0">
                <a:latin typeface="+mn-lt"/>
                <a:ea typeface="ＭＳ Ｐゴシック" pitchFamily="34" charset="-128"/>
                <a:cs typeface="Arial" pitchFamily="34" charset="0"/>
              </a:rPr>
              <a:t>6</a:t>
            </a:r>
            <a:r>
              <a:rPr lang="en-US" sz="2800" b="1" baseline="30000" dirty="0">
                <a:latin typeface="+mn-lt"/>
                <a:ea typeface="ＭＳ Ｐゴシック" pitchFamily="34" charset="-128"/>
                <a:cs typeface="Arial" pitchFamily="34" charset="0"/>
              </a:rPr>
              <a:t>th</a:t>
            </a:r>
            <a:r>
              <a:rPr lang="en-US" sz="2800" b="1" dirty="0">
                <a:latin typeface="+mn-lt"/>
                <a:ea typeface="ＭＳ Ｐゴシック" pitchFamily="34" charset="-128"/>
                <a:cs typeface="Arial" pitchFamily="34" charset="0"/>
              </a:rPr>
              <a:t> Chapter Challenge is ON!</a:t>
            </a:r>
            <a:endParaRPr lang="en-US" sz="2800" dirty="0">
              <a:latin typeface="+mn-lt"/>
              <a:ea typeface="ＭＳ Ｐゴシック" pitchFamily="34" charset="-128"/>
            </a:endParaRPr>
          </a:p>
          <a:p>
            <a:pPr defTabSz="914353" eaLnBrk="0" hangingPunct="0"/>
            <a:endParaRPr lang="en-US" dirty="0">
              <a:latin typeface="Arial" pitchFamily="34" charset="0"/>
              <a:ea typeface="ＭＳ Ｐゴシック" pitchFamily="34" charset="-128"/>
            </a:endParaRPr>
          </a:p>
        </p:txBody>
      </p:sp>
      <p:pic>
        <p:nvPicPr>
          <p:cNvPr id="45057" name="Picture 1" descr="http://vchou.net/wp-content/uploads/2009/07/WickedSunshine_UncleSam_Blank_800x1000.png"/>
          <p:cNvPicPr>
            <a:picLocks noChangeAspect="1" noChangeArrowheads="1"/>
          </p:cNvPicPr>
          <p:nvPr/>
        </p:nvPicPr>
        <p:blipFill>
          <a:blip r:embed="rId2" r:link="rId3" cstate="print"/>
          <a:srcRect b="16583"/>
          <a:stretch>
            <a:fillRect/>
          </a:stretch>
        </p:blipFill>
        <p:spPr bwMode="auto">
          <a:xfrm>
            <a:off x="628073" y="879954"/>
            <a:ext cx="3713871" cy="3877119"/>
          </a:xfrm>
          <a:prstGeom prst="rect">
            <a:avLst/>
          </a:prstGeom>
          <a:noFill/>
        </p:spPr>
      </p:pic>
      <p:sp>
        <p:nvSpPr>
          <p:cNvPr id="45059" name="Rectangle 3"/>
          <p:cNvSpPr>
            <a:spLocks noChangeArrowheads="1"/>
          </p:cNvSpPr>
          <p:nvPr/>
        </p:nvSpPr>
        <p:spPr bwMode="auto">
          <a:xfrm>
            <a:off x="715991" y="4666097"/>
            <a:ext cx="8193689" cy="1477328"/>
          </a:xfrm>
          <a:prstGeom prst="rect">
            <a:avLst/>
          </a:prstGeom>
          <a:noFill/>
          <a:ln w="12700" cap="flat" cmpd="sng">
            <a:noFill/>
            <a:prstDash val="solid"/>
            <a:miter lim="800000"/>
            <a:headEnd type="none" w="med" len="med"/>
            <a:tailEnd type="none" w="med" len="med"/>
          </a:ln>
          <a:effectLst/>
        </p:spPr>
        <p:txBody>
          <a:bodyPr vert="horz" wrap="square" lIns="0" tIns="0" rIns="0" bIns="0" numCol="1" anchor="ctr" anchorCtr="0" compatLnSpc="1">
            <a:prstTxWarp prst="textNoShape">
              <a:avLst/>
            </a:prstTxWarp>
            <a:spAutoFit/>
          </a:bodyPr>
          <a:lstStyle/>
          <a:p>
            <a:pPr defTabSz="914353" eaLnBrk="0" hangingPunct="0"/>
            <a:r>
              <a:rPr lang="en-US" sz="2400" b="1" dirty="0">
                <a:latin typeface="+mn-lt"/>
                <a:ea typeface="ＭＳ Ｐゴシック" pitchFamily="34" charset="-128"/>
                <a:cs typeface="Arial" pitchFamily="34" charset="0"/>
              </a:rPr>
              <a:t>G</a:t>
            </a:r>
            <a:r>
              <a:rPr lang="en-US" sz="2400" b="1" dirty="0" smtClean="0">
                <a:latin typeface="+mn-lt"/>
                <a:ea typeface="ＭＳ Ｐゴシック" pitchFamily="34" charset="-128"/>
                <a:cs typeface="Arial" pitchFamily="34" charset="0"/>
              </a:rPr>
              <a:t>BTA </a:t>
            </a:r>
            <a:r>
              <a:rPr lang="en-US" sz="2400" b="1" dirty="0">
                <a:latin typeface="+mn-lt"/>
                <a:ea typeface="ＭＳ Ｐゴシック" pitchFamily="34" charset="-128"/>
                <a:cs typeface="Arial" pitchFamily="34" charset="0"/>
              </a:rPr>
              <a:t>is </a:t>
            </a:r>
            <a:r>
              <a:rPr lang="en-US" sz="2400" b="1" dirty="0" smtClean="0">
                <a:latin typeface="+mn-lt"/>
                <a:ea typeface="ＭＳ Ｐゴシック" pitchFamily="34" charset="-128"/>
                <a:cs typeface="Arial" pitchFamily="34" charset="0"/>
              </a:rPr>
              <a:t>Challenging Its </a:t>
            </a:r>
            <a:r>
              <a:rPr lang="en-US" sz="2400" b="1" dirty="0">
                <a:latin typeface="+mn-lt"/>
                <a:ea typeface="ＭＳ Ｐゴシック" pitchFamily="34" charset="-128"/>
                <a:cs typeface="Arial" pitchFamily="34" charset="0"/>
              </a:rPr>
              <a:t>40 </a:t>
            </a:r>
            <a:r>
              <a:rPr lang="en-US" sz="2400" b="1" dirty="0" smtClean="0">
                <a:latin typeface="+mn-lt"/>
                <a:ea typeface="ＭＳ Ｐゴシック" pitchFamily="34" charset="-128"/>
                <a:cs typeface="Arial" pitchFamily="34" charset="0"/>
              </a:rPr>
              <a:t>Chapters:</a:t>
            </a:r>
          </a:p>
          <a:p>
            <a:pPr lvl="2" defTabSz="914353" eaLnBrk="0" hangingPunct="0"/>
            <a:r>
              <a:rPr lang="en-US" sz="2400" b="1" dirty="0" smtClean="0">
                <a:latin typeface="+mn-lt"/>
                <a:ea typeface="ＭＳ Ｐゴシック" pitchFamily="34" charset="-128"/>
                <a:cs typeface="Arial" pitchFamily="34" charset="0"/>
              </a:rPr>
              <a:t>Engage YOUR </a:t>
            </a:r>
            <a:r>
              <a:rPr lang="en-US" sz="2400" b="1" dirty="0">
                <a:latin typeface="+mn-lt"/>
                <a:ea typeface="ＭＳ Ｐゴシック" pitchFamily="34" charset="-128"/>
                <a:cs typeface="Arial" pitchFamily="34" charset="0"/>
              </a:rPr>
              <a:t>E</a:t>
            </a:r>
            <a:r>
              <a:rPr lang="en-US" sz="2400" b="1" dirty="0" smtClean="0">
                <a:latin typeface="+mn-lt"/>
                <a:ea typeface="ＭＳ Ｐゴシック" pitchFamily="34" charset="-128"/>
                <a:cs typeface="Arial" pitchFamily="34" charset="0"/>
              </a:rPr>
              <a:t>lected Officials on </a:t>
            </a:r>
          </a:p>
          <a:p>
            <a:pPr lvl="2" defTabSz="914353" eaLnBrk="0" hangingPunct="0"/>
            <a:r>
              <a:rPr lang="en-US" sz="2400" b="1" i="1" dirty="0" smtClean="0">
                <a:latin typeface="+mn-lt"/>
                <a:ea typeface="ＭＳ Ｐゴシック" pitchFamily="34" charset="-128"/>
                <a:cs typeface="Arial" pitchFamily="34" charset="0"/>
              </a:rPr>
              <a:t>Business Travel Issues </a:t>
            </a:r>
            <a:endParaRPr lang="en-US" sz="2400" i="1" dirty="0">
              <a:latin typeface="+mn-lt"/>
              <a:ea typeface="ＭＳ Ｐゴシック" pitchFamily="34" charset="-128"/>
            </a:endParaRPr>
          </a:p>
        </p:txBody>
      </p:sp>
      <p:sp>
        <p:nvSpPr>
          <p:cNvPr id="5" name="Rectangle 4"/>
          <p:cNvSpPr/>
          <p:nvPr/>
        </p:nvSpPr>
        <p:spPr>
          <a:xfrm>
            <a:off x="4756727" y="1517253"/>
            <a:ext cx="3948545" cy="1569660"/>
          </a:xfrm>
          <a:prstGeom prst="rect">
            <a:avLst/>
          </a:prstGeom>
        </p:spPr>
        <p:txBody>
          <a:bodyPr wrap="square">
            <a:spAutoFit/>
          </a:bodyPr>
          <a:lstStyle/>
          <a:p>
            <a:r>
              <a:rPr lang="en-US" sz="2400" dirty="0" smtClean="0">
                <a:solidFill>
                  <a:srgbClr val="FF0000"/>
                </a:solidFill>
                <a:latin typeface="+mn-lt"/>
              </a:rPr>
              <a:t>The Voice of the Travel Industry in Washington, DC and Congressional Districts</a:t>
            </a:r>
          </a:p>
        </p:txBody>
      </p:sp>
      <p:sp>
        <p:nvSpPr>
          <p:cNvPr id="6" name="TextBox 5"/>
          <p:cNvSpPr txBox="1"/>
          <p:nvPr/>
        </p:nvSpPr>
        <p:spPr>
          <a:xfrm rot="20262521">
            <a:off x="33795" y="2043428"/>
            <a:ext cx="8750780" cy="830997"/>
          </a:xfrm>
          <a:prstGeom prst="rect">
            <a:avLst/>
          </a:prstGeom>
          <a:solidFill>
            <a:schemeClr val="bg1">
              <a:lumMod val="85000"/>
            </a:schemeClr>
          </a:solidFill>
        </p:spPr>
        <p:txBody>
          <a:bodyPr wrap="square" rtlCol="0">
            <a:spAutoFit/>
          </a:bodyPr>
          <a:lstStyle/>
          <a:p>
            <a:r>
              <a:rPr lang="en-US" sz="4800" b="1" dirty="0" smtClean="0">
                <a:latin typeface="+mn-lt"/>
              </a:rPr>
              <a:t>Let Your Voice Be Heard</a:t>
            </a:r>
            <a:endParaRPr lang="en-US" sz="4800" b="1" dirty="0">
              <a:latin typeface="+mn-l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337457" y="214313"/>
            <a:ext cx="8534400" cy="774700"/>
          </a:xfrm>
        </p:spPr>
        <p:txBody>
          <a:bodyPr/>
          <a:lstStyle/>
          <a:p>
            <a:r>
              <a:rPr lang="en-US" b="1" dirty="0" smtClean="0">
                <a:latin typeface="+mn-lt"/>
                <a:ea typeface="ＭＳ Ｐゴシック" pitchFamily="34" charset="-128"/>
                <a:cs typeface="Arial" pitchFamily="34" charset="0"/>
              </a:rPr>
              <a:t>Chapters Completing 4 Tasks = PARTNERS </a:t>
            </a:r>
            <a:endParaRPr lang="en-US" b="1" dirty="0" smtClean="0">
              <a:latin typeface="+mn-lt"/>
            </a:endParaRPr>
          </a:p>
        </p:txBody>
      </p:sp>
      <p:sp>
        <p:nvSpPr>
          <p:cNvPr id="12291" name="Content Placeholder 2"/>
          <p:cNvSpPr>
            <a:spLocks noGrp="1"/>
          </p:cNvSpPr>
          <p:nvPr>
            <p:ph idx="4294967295"/>
          </p:nvPr>
        </p:nvSpPr>
        <p:spPr>
          <a:xfrm>
            <a:off x="836762" y="1285335"/>
            <a:ext cx="7453223" cy="5011947"/>
          </a:xfrm>
        </p:spPr>
        <p:txBody>
          <a:bodyPr/>
          <a:lstStyle/>
          <a:p>
            <a:pPr>
              <a:buClr>
                <a:schemeClr val="tx2"/>
              </a:buClr>
              <a:buFont typeface="Arial" pitchFamily="34" charset="0"/>
              <a:buChar char="•"/>
            </a:pPr>
            <a:r>
              <a:rPr lang="en-US" sz="1600" dirty="0" smtClean="0"/>
              <a:t>30% of Membership </a:t>
            </a:r>
            <a:r>
              <a:rPr lang="en-US" sz="1600" b="1" dirty="0" smtClean="0"/>
              <a:t>Send</a:t>
            </a:r>
            <a:r>
              <a:rPr lang="en-US" sz="1600" dirty="0" smtClean="0"/>
              <a:t> a Communication to an Elected Official Through the Legislative Action Center </a:t>
            </a:r>
            <a:endParaRPr lang="en-US" sz="1600" dirty="0"/>
          </a:p>
          <a:p>
            <a:pPr>
              <a:buClr>
                <a:schemeClr val="tx2"/>
              </a:buClr>
              <a:buFont typeface="Arial" pitchFamily="34" charset="0"/>
              <a:buChar char="•"/>
            </a:pPr>
            <a:r>
              <a:rPr lang="en-US" sz="1600" b="1" dirty="0" smtClean="0"/>
              <a:t>Invite </a:t>
            </a:r>
            <a:r>
              <a:rPr lang="en-US" sz="1600" dirty="0" smtClean="0"/>
              <a:t>an Elected Official to Speak at a Chapter Meeting or Host a GBTA Government Relations Focused Meeting</a:t>
            </a:r>
          </a:p>
          <a:p>
            <a:pPr lvl="2">
              <a:buClr>
                <a:schemeClr val="tx2"/>
              </a:buClr>
              <a:buFont typeface="Arial" pitchFamily="34" charset="0"/>
              <a:buChar char="•"/>
            </a:pPr>
            <a:r>
              <a:rPr lang="en-US" sz="1600" dirty="0" smtClean="0"/>
              <a:t>Become Eligible for $500 Scholarship to Legislative Symposium </a:t>
            </a:r>
            <a:endParaRPr lang="en-US" sz="1600" dirty="0"/>
          </a:p>
          <a:p>
            <a:pPr>
              <a:buClr>
                <a:schemeClr val="tx2"/>
              </a:buClr>
              <a:buFont typeface="Arial" pitchFamily="34" charset="0"/>
              <a:buChar char="•"/>
            </a:pPr>
            <a:r>
              <a:rPr lang="en-US" sz="1600" b="1" dirty="0" smtClean="0"/>
              <a:t>Send </a:t>
            </a:r>
            <a:r>
              <a:rPr lang="en-US" sz="1600" dirty="0" smtClean="0"/>
              <a:t>a Letter to Its Representative or Senator Endorsing a GBTA Endorsed Bill or Vote</a:t>
            </a:r>
          </a:p>
          <a:p>
            <a:pPr>
              <a:buClr>
                <a:schemeClr val="tx2"/>
              </a:buClr>
              <a:buFont typeface="Arial" pitchFamily="34" charset="0"/>
              <a:buChar char="•"/>
            </a:pPr>
            <a:r>
              <a:rPr lang="en-US" sz="1600" b="1" dirty="0" smtClean="0"/>
              <a:t>Raise </a:t>
            </a:r>
            <a:r>
              <a:rPr lang="en-US" sz="1600" dirty="0" smtClean="0"/>
              <a:t>$1,000 in PAC Contributions Regardless of Chapter Size (Must Have 30% of Members Contribute)</a:t>
            </a:r>
          </a:p>
          <a:p>
            <a:pPr>
              <a:buClr>
                <a:schemeClr val="tx2"/>
              </a:buClr>
              <a:buNone/>
            </a:pPr>
            <a:r>
              <a:rPr lang="en-US" sz="1800" b="1" dirty="0" smtClean="0"/>
              <a:t>           </a:t>
            </a:r>
          </a:p>
          <a:p>
            <a:pPr>
              <a:buClr>
                <a:schemeClr val="tx2"/>
              </a:buClr>
              <a:buNone/>
            </a:pPr>
            <a:r>
              <a:rPr lang="en-US" sz="1800" b="1" dirty="0" smtClean="0"/>
              <a:t>         </a:t>
            </a:r>
            <a:r>
              <a:rPr lang="en-US" sz="2800" b="1" u="sng" dirty="0" smtClean="0"/>
              <a:t>YOU CAN MAKE A DIFFERENCE</a:t>
            </a:r>
          </a:p>
          <a:p>
            <a:pPr marL="233351" indent="-233351">
              <a:buNone/>
            </a:pPr>
            <a:endParaRPr lang="en-US" sz="1400" dirty="0" smtClean="0"/>
          </a:p>
          <a:p>
            <a:pPr marL="233351" indent="-233351">
              <a:buNone/>
            </a:pPr>
            <a:r>
              <a:rPr lang="en-US" sz="1400" dirty="0" smtClean="0"/>
              <a:t>    </a:t>
            </a:r>
            <a:r>
              <a:rPr lang="en-US" sz="1200" dirty="0" smtClean="0"/>
              <a:t>Additional information:  Shane Downey, </a:t>
            </a:r>
            <a:r>
              <a:rPr lang="en-US" sz="1200" dirty="0" smtClean="0">
                <a:solidFill>
                  <a:srgbClr val="FFC000"/>
                </a:solidFill>
              </a:rPr>
              <a:t>s</a:t>
            </a:r>
            <a:r>
              <a:rPr lang="en-US" sz="1200" dirty="0" smtClean="0">
                <a:hlinkClick r:id="rId3"/>
              </a:rPr>
              <a:t>downey@gbta.org</a:t>
            </a:r>
            <a:r>
              <a:rPr lang="en-US" sz="1200" dirty="0" smtClean="0"/>
              <a:t>, 703/236-1131and NBTA Political Action Committee/Members -Only Area of Government Relations Website</a:t>
            </a:r>
          </a:p>
          <a:p>
            <a:pPr marL="233351" indent="-233351">
              <a:buNone/>
            </a:pPr>
            <a:endParaRPr lang="en-US" sz="1400" dirty="0" smtClean="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500"/>
                                        <p:tgtEl>
                                          <p:spTgt spid="12291">
                                            <p:txEl>
                                              <p:pRg st="0" end="0"/>
                                            </p:txEl>
                                          </p:spTgt>
                                        </p:tgtEl>
                                      </p:cBhvr>
                                    </p:animEffect>
                                    <p:anim calcmode="lin" valueType="num">
                                      <p:cBhvr>
                                        <p:cTn id="8"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12291">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229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Effect transition="in" filter="fade">
                                      <p:cBhvr>
                                        <p:cTn id="15" dur="500"/>
                                        <p:tgtEl>
                                          <p:spTgt spid="12291">
                                            <p:txEl>
                                              <p:pRg st="1" end="1"/>
                                            </p:txEl>
                                          </p:spTgt>
                                        </p:tgtEl>
                                      </p:cBhvr>
                                    </p:animEffect>
                                    <p:anim calcmode="lin" valueType="num">
                                      <p:cBhvr>
                                        <p:cTn id="16"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12291">
                                            <p:txEl>
                                              <p:pRg st="1" end="1"/>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2291">
                                            <p:txEl>
                                              <p:pRg st="1" end="1"/>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2291">
                                            <p:txEl>
                                              <p:pRg st="2" end="2"/>
                                            </p:txEl>
                                          </p:spTgt>
                                        </p:tgtEl>
                                        <p:attrNameLst>
                                          <p:attrName>style.visibility</p:attrName>
                                        </p:attrNameLst>
                                      </p:cBhvr>
                                      <p:to>
                                        <p:strVal val="visible"/>
                                      </p:to>
                                    </p:set>
                                    <p:animEffect transition="in" filter="fade">
                                      <p:cBhvr>
                                        <p:cTn id="21" dur="500"/>
                                        <p:tgtEl>
                                          <p:spTgt spid="12291">
                                            <p:txEl>
                                              <p:pRg st="2" end="2"/>
                                            </p:txEl>
                                          </p:spTgt>
                                        </p:tgtEl>
                                      </p:cBhvr>
                                    </p:animEffect>
                                    <p:anim calcmode="lin" valueType="num">
                                      <p:cBhvr>
                                        <p:cTn id="22"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23" dur="450" decel="100000" fill="hold"/>
                                        <p:tgtEl>
                                          <p:spTgt spid="12291">
                                            <p:txEl>
                                              <p:pRg st="2" end="2"/>
                                            </p:txEl>
                                          </p:spTgt>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2291">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2291">
                                            <p:txEl>
                                              <p:pRg st="3" end="3"/>
                                            </p:txEl>
                                          </p:spTgt>
                                        </p:tgtEl>
                                        <p:attrNameLst>
                                          <p:attrName>style.visibility</p:attrName>
                                        </p:attrNameLst>
                                      </p:cBhvr>
                                      <p:to>
                                        <p:strVal val="visible"/>
                                      </p:to>
                                    </p:set>
                                    <p:animEffect transition="in" filter="fade">
                                      <p:cBhvr>
                                        <p:cTn id="29" dur="500"/>
                                        <p:tgtEl>
                                          <p:spTgt spid="12291">
                                            <p:txEl>
                                              <p:pRg st="3" end="3"/>
                                            </p:txEl>
                                          </p:spTgt>
                                        </p:tgtEl>
                                      </p:cBhvr>
                                    </p:animEffect>
                                    <p:anim calcmode="lin" valueType="num">
                                      <p:cBhvr>
                                        <p:cTn id="30"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p:cTn id="31" dur="450" decel="100000" fill="hold"/>
                                        <p:tgtEl>
                                          <p:spTgt spid="12291">
                                            <p:txEl>
                                              <p:pRg st="3" end="3"/>
                                            </p:txEl>
                                          </p:spTgt>
                                        </p:tgtEl>
                                        <p:attrNameLst>
                                          <p:attrName>ppt_y</p:attrName>
                                        </p:attrNameLst>
                                      </p:cBhvr>
                                      <p:tavLst>
                                        <p:tav tm="0">
                                          <p:val>
                                            <p:strVal val="#ppt_y+1"/>
                                          </p:val>
                                        </p:tav>
                                        <p:tav tm="100000">
                                          <p:val>
                                            <p:strVal val="#ppt_y-.03"/>
                                          </p:val>
                                        </p:tav>
                                      </p:tavLst>
                                    </p:anim>
                                    <p:anim calcmode="lin" valueType="num">
                                      <p:cBhvr>
                                        <p:cTn id="32" dur="50" accel="100000" fill="hold">
                                          <p:stCondLst>
                                            <p:cond delay="450"/>
                                          </p:stCondLst>
                                        </p:cTn>
                                        <p:tgtEl>
                                          <p:spTgt spid="12291">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12291">
                                            <p:txEl>
                                              <p:pRg st="4" end="4"/>
                                            </p:txEl>
                                          </p:spTgt>
                                        </p:tgtEl>
                                        <p:attrNameLst>
                                          <p:attrName>style.visibility</p:attrName>
                                        </p:attrNameLst>
                                      </p:cBhvr>
                                      <p:to>
                                        <p:strVal val="visible"/>
                                      </p:to>
                                    </p:set>
                                    <p:animEffect transition="in" filter="fade">
                                      <p:cBhvr>
                                        <p:cTn id="37" dur="500"/>
                                        <p:tgtEl>
                                          <p:spTgt spid="12291">
                                            <p:txEl>
                                              <p:pRg st="4" end="4"/>
                                            </p:txEl>
                                          </p:spTgt>
                                        </p:tgtEl>
                                      </p:cBhvr>
                                    </p:animEffect>
                                    <p:anim calcmode="lin" valueType="num">
                                      <p:cBhvr>
                                        <p:cTn id="38"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p:cTn id="39" dur="450" decel="100000" fill="hold"/>
                                        <p:tgtEl>
                                          <p:spTgt spid="12291">
                                            <p:txEl>
                                              <p:pRg st="4" end="4"/>
                                            </p:txEl>
                                          </p:spTgt>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12291">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2291">
                                            <p:txEl>
                                              <p:pRg st="5" end="5"/>
                                            </p:txEl>
                                          </p:spTgt>
                                        </p:tgtEl>
                                        <p:attrNameLst>
                                          <p:attrName>style.visibility</p:attrName>
                                        </p:attrNameLst>
                                      </p:cBhvr>
                                      <p:to>
                                        <p:strVal val="visible"/>
                                      </p:to>
                                    </p:set>
                                    <p:animEffect transition="in" filter="fade">
                                      <p:cBhvr>
                                        <p:cTn id="45" dur="500"/>
                                        <p:tgtEl>
                                          <p:spTgt spid="12291">
                                            <p:txEl>
                                              <p:pRg st="5" end="5"/>
                                            </p:txEl>
                                          </p:spTgt>
                                        </p:tgtEl>
                                      </p:cBhvr>
                                    </p:animEffect>
                                    <p:anim calcmode="lin" valueType="num">
                                      <p:cBhvr>
                                        <p:cTn id="46"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p:cTn id="47" dur="450" decel="100000" fill="hold"/>
                                        <p:tgtEl>
                                          <p:spTgt spid="12291">
                                            <p:txEl>
                                              <p:pRg st="5" end="5"/>
                                            </p:txEl>
                                          </p:spTgt>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12291">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12291">
                                            <p:txEl>
                                              <p:pRg st="6" end="6"/>
                                            </p:txEl>
                                          </p:spTgt>
                                        </p:tgtEl>
                                        <p:attrNameLst>
                                          <p:attrName>style.visibility</p:attrName>
                                        </p:attrNameLst>
                                      </p:cBhvr>
                                      <p:to>
                                        <p:strVal val="visible"/>
                                      </p:to>
                                    </p:set>
                                    <p:animEffect transition="in" filter="fade">
                                      <p:cBhvr>
                                        <p:cTn id="53" dur="500"/>
                                        <p:tgtEl>
                                          <p:spTgt spid="12291">
                                            <p:txEl>
                                              <p:pRg st="6" end="6"/>
                                            </p:txEl>
                                          </p:spTgt>
                                        </p:tgtEl>
                                      </p:cBhvr>
                                    </p:animEffect>
                                    <p:anim calcmode="lin" valueType="num">
                                      <p:cBhvr>
                                        <p:cTn id="54" dur="5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p:cTn id="55" dur="450" decel="100000" fill="hold"/>
                                        <p:tgtEl>
                                          <p:spTgt spid="12291">
                                            <p:txEl>
                                              <p:pRg st="6" end="6"/>
                                            </p:txEl>
                                          </p:spTgt>
                                        </p:tgtEl>
                                        <p:attrNameLst>
                                          <p:attrName>ppt_y</p:attrName>
                                        </p:attrNameLst>
                                      </p:cBhvr>
                                      <p:tavLst>
                                        <p:tav tm="0">
                                          <p:val>
                                            <p:strVal val="#ppt_y+1"/>
                                          </p:val>
                                        </p:tav>
                                        <p:tav tm="100000">
                                          <p:val>
                                            <p:strVal val="#ppt_y-.03"/>
                                          </p:val>
                                        </p:tav>
                                      </p:tavLst>
                                    </p:anim>
                                    <p:anim calcmode="lin" valueType="num">
                                      <p:cBhvr>
                                        <p:cTn id="56" dur="50" accel="100000" fill="hold">
                                          <p:stCondLst>
                                            <p:cond delay="450"/>
                                          </p:stCondLst>
                                        </p:cTn>
                                        <p:tgtEl>
                                          <p:spTgt spid="12291">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12291">
                                            <p:txEl>
                                              <p:pRg st="8" end="8"/>
                                            </p:txEl>
                                          </p:spTgt>
                                        </p:tgtEl>
                                        <p:attrNameLst>
                                          <p:attrName>style.visibility</p:attrName>
                                        </p:attrNameLst>
                                      </p:cBhvr>
                                      <p:to>
                                        <p:strVal val="visible"/>
                                      </p:to>
                                    </p:set>
                                    <p:animEffect transition="in" filter="fade">
                                      <p:cBhvr>
                                        <p:cTn id="61" dur="500"/>
                                        <p:tgtEl>
                                          <p:spTgt spid="12291">
                                            <p:txEl>
                                              <p:pRg st="8" end="8"/>
                                            </p:txEl>
                                          </p:spTgt>
                                        </p:tgtEl>
                                      </p:cBhvr>
                                    </p:animEffect>
                                    <p:anim calcmode="lin" valueType="num">
                                      <p:cBhvr>
                                        <p:cTn id="62" dur="500" fill="hold"/>
                                        <p:tgtEl>
                                          <p:spTgt spid="12291">
                                            <p:txEl>
                                              <p:pRg st="8" end="8"/>
                                            </p:txEl>
                                          </p:spTgt>
                                        </p:tgtEl>
                                        <p:attrNameLst>
                                          <p:attrName>ppt_x</p:attrName>
                                        </p:attrNameLst>
                                      </p:cBhvr>
                                      <p:tavLst>
                                        <p:tav tm="0">
                                          <p:val>
                                            <p:strVal val="#ppt_x"/>
                                          </p:val>
                                        </p:tav>
                                        <p:tav tm="100000">
                                          <p:val>
                                            <p:strVal val="#ppt_x"/>
                                          </p:val>
                                        </p:tav>
                                      </p:tavLst>
                                    </p:anim>
                                    <p:anim calcmode="lin" valueType="num">
                                      <p:cBhvr>
                                        <p:cTn id="63" dur="450" decel="100000" fill="hold"/>
                                        <p:tgtEl>
                                          <p:spTgt spid="12291">
                                            <p:txEl>
                                              <p:pRg st="8" end="8"/>
                                            </p:txEl>
                                          </p:spTgt>
                                        </p:tgtEl>
                                        <p:attrNameLst>
                                          <p:attrName>ppt_y</p:attrName>
                                        </p:attrNameLst>
                                      </p:cBhvr>
                                      <p:tavLst>
                                        <p:tav tm="0">
                                          <p:val>
                                            <p:strVal val="#ppt_y+1"/>
                                          </p:val>
                                        </p:tav>
                                        <p:tav tm="100000">
                                          <p:val>
                                            <p:strVal val="#ppt_y-.03"/>
                                          </p:val>
                                        </p:tav>
                                      </p:tavLst>
                                    </p:anim>
                                    <p:anim calcmode="lin" valueType="num">
                                      <p:cBhvr>
                                        <p:cTn id="64" dur="50" accel="100000" fill="hold">
                                          <p:stCondLst>
                                            <p:cond delay="450"/>
                                          </p:stCondLst>
                                        </p:cTn>
                                        <p:tgtEl>
                                          <p:spTgt spid="12291">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1949"/>
            <a:ext cx="8024813" cy="1152951"/>
          </a:xfrm>
        </p:spPr>
        <p:txBody>
          <a:bodyPr/>
          <a:lstStyle/>
          <a:p>
            <a:r>
              <a:rPr lang="en-US" b="1" dirty="0" smtClean="0"/>
              <a:t>What We’ll Talk About Today…</a:t>
            </a:r>
            <a:endParaRPr lang="en-US" b="1" dirty="0"/>
          </a:p>
        </p:txBody>
      </p:sp>
      <p:sp>
        <p:nvSpPr>
          <p:cNvPr id="3" name="Text Placeholder 2"/>
          <p:cNvSpPr>
            <a:spLocks noGrp="1"/>
          </p:cNvSpPr>
          <p:nvPr>
            <p:ph type="body" sz="quarter" idx="10"/>
          </p:nvPr>
        </p:nvSpPr>
        <p:spPr>
          <a:xfrm>
            <a:off x="524707" y="696036"/>
            <a:ext cx="8024812" cy="5308979"/>
          </a:xfrm>
        </p:spPr>
        <p:txBody>
          <a:bodyPr/>
          <a:lstStyle/>
          <a:p>
            <a:pPr lvl="1">
              <a:buFont typeface="Arial" pitchFamily="34" charset="0"/>
              <a:buChar char="•"/>
            </a:pPr>
            <a:r>
              <a:rPr lang="en-US" b="1" dirty="0" smtClean="0"/>
              <a:t>Advocacy – Why It Makes a Difference</a:t>
            </a:r>
          </a:p>
          <a:p>
            <a:pPr lvl="1">
              <a:buFont typeface="Arial" pitchFamily="34" charset="0"/>
              <a:buChar char="•"/>
            </a:pPr>
            <a:r>
              <a:rPr lang="en-US" b="1" dirty="0" smtClean="0"/>
              <a:t>GBTA Priorities</a:t>
            </a:r>
          </a:p>
          <a:p>
            <a:pPr lvl="1">
              <a:buFont typeface="Arial" pitchFamily="34" charset="0"/>
              <a:buChar char="•"/>
            </a:pPr>
            <a:r>
              <a:rPr lang="en-US" b="1" dirty="0" smtClean="0"/>
              <a:t>2012 Legislative Symposium</a:t>
            </a:r>
          </a:p>
          <a:p>
            <a:pPr lvl="1">
              <a:buFont typeface="Arial" pitchFamily="34" charset="0"/>
              <a:buChar char="•"/>
            </a:pPr>
            <a:r>
              <a:rPr lang="en-US" b="1" dirty="0" smtClean="0"/>
              <a:t>Washington Politics</a:t>
            </a:r>
          </a:p>
          <a:p>
            <a:pPr lvl="1">
              <a:buFont typeface="Arial" pitchFamily="34" charset="0"/>
              <a:buChar char="•"/>
            </a:pPr>
            <a:r>
              <a:rPr lang="en-US" b="1" dirty="0" smtClean="0"/>
              <a:t>Chapter Challenge/PAC</a:t>
            </a:r>
          </a:p>
          <a:p>
            <a:pPr lvl="1">
              <a:buFont typeface="Arial" pitchFamily="34" charset="0"/>
              <a:buChar char="•"/>
            </a:pPr>
            <a:r>
              <a:rPr lang="en-US" b="1" dirty="0" smtClean="0"/>
              <a:t>Next Steps</a:t>
            </a:r>
            <a:endParaRPr lang="en-US" b="1" dirty="0"/>
          </a:p>
        </p:txBody>
      </p:sp>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a:spLocks noChangeArrowheads="1"/>
          </p:cNvSpPr>
          <p:nvPr/>
        </p:nvSpPr>
        <p:spPr bwMode="auto">
          <a:xfrm>
            <a:off x="124142" y="493307"/>
            <a:ext cx="8909021" cy="430887"/>
          </a:xfrm>
          <a:prstGeom prst="rect">
            <a:avLst/>
          </a:prstGeom>
          <a:noFill/>
          <a:ln w="12700" cap="flat" cmpd="sng">
            <a:noFill/>
            <a:prstDash val="solid"/>
            <a:miter lim="800000"/>
            <a:headEnd type="none" w="med" len="med"/>
            <a:tailEnd type="none" w="med" len="med"/>
          </a:ln>
          <a:effectLst/>
        </p:spPr>
        <p:txBody>
          <a:bodyPr vert="horz" wrap="square" lIns="0" tIns="0" rIns="0" bIns="0" numCol="1" anchor="ctr" anchorCtr="0" compatLnSpc="1">
            <a:prstTxWarp prst="textNoShape">
              <a:avLst/>
            </a:prstTxWarp>
            <a:spAutoFit/>
          </a:bodyPr>
          <a:lstStyle/>
          <a:p>
            <a:pPr defTabSz="914353" eaLnBrk="0" hangingPunct="0"/>
            <a:r>
              <a:rPr lang="en-US" sz="2800" b="1" dirty="0" smtClean="0">
                <a:latin typeface="+mn-lt"/>
                <a:ea typeface="ＭＳ Ｐゴシック" pitchFamily="34" charset="-128"/>
                <a:cs typeface="Arial" pitchFamily="34" charset="0"/>
              </a:rPr>
              <a:t>    MIBTA Standings</a:t>
            </a:r>
            <a:endParaRPr lang="en-US" sz="2800" dirty="0">
              <a:latin typeface="+mn-lt"/>
              <a:ea typeface="ＭＳ Ｐゴシック" pitchFamily="34" charset="-128"/>
            </a:endParaRPr>
          </a:p>
        </p:txBody>
      </p:sp>
    </p:spTree>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928688" y="1397000"/>
          <a:ext cx="6691312" cy="449659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a:spLocks noChangeArrowheads="1"/>
          </p:cNvSpPr>
          <p:nvPr/>
        </p:nvSpPr>
        <p:spPr bwMode="auto">
          <a:xfrm>
            <a:off x="124142" y="410180"/>
            <a:ext cx="8909021" cy="430887"/>
          </a:xfrm>
          <a:prstGeom prst="rect">
            <a:avLst/>
          </a:prstGeom>
          <a:noFill/>
          <a:ln w="12700" cap="flat" cmpd="sng">
            <a:noFill/>
            <a:prstDash val="solid"/>
            <a:miter lim="800000"/>
            <a:headEnd type="none" w="med" len="med"/>
            <a:tailEnd type="none" w="med" len="med"/>
          </a:ln>
          <a:effectLst/>
        </p:spPr>
        <p:txBody>
          <a:bodyPr vert="horz" wrap="square" lIns="0" tIns="0" rIns="0" bIns="0" numCol="1" anchor="ctr" anchorCtr="0" compatLnSpc="1">
            <a:prstTxWarp prst="textNoShape">
              <a:avLst/>
            </a:prstTxWarp>
            <a:spAutoFit/>
          </a:bodyPr>
          <a:lstStyle/>
          <a:p>
            <a:pPr defTabSz="914353" eaLnBrk="0" hangingPunct="0"/>
            <a:r>
              <a:rPr lang="en-US" sz="2800" b="1" dirty="0" smtClean="0">
                <a:latin typeface="+mn-lt"/>
                <a:ea typeface="ＭＳ Ｐゴシック" pitchFamily="34" charset="-128"/>
                <a:cs typeface="Arial" pitchFamily="34" charset="0"/>
              </a:rPr>
              <a:t>	MIBTA Standings</a:t>
            </a:r>
            <a:endParaRPr lang="en-US" sz="2800" dirty="0">
              <a:latin typeface="+mn-lt"/>
              <a:ea typeface="ＭＳ Ｐゴシック" pitchFamily="34" charset="-128"/>
            </a:endParaRPr>
          </a:p>
        </p:txBody>
      </p:sp>
    </p:spTree>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017" y="221673"/>
            <a:ext cx="8490528" cy="534006"/>
          </a:xfrm>
          <a:noFill/>
        </p:spPr>
        <p:txBody>
          <a:bodyPr>
            <a:noAutofit/>
          </a:bodyPr>
          <a:lstStyle/>
          <a:p>
            <a:pPr algn="l"/>
            <a:r>
              <a:rPr lang="en-US" sz="2800" b="1" dirty="0" smtClean="0"/>
              <a:t>DONATE TODAY TO MAKE A DIFFERENCE</a:t>
            </a:r>
            <a:endParaRPr lang="en-US" sz="2800" b="1" dirty="0"/>
          </a:p>
        </p:txBody>
      </p:sp>
      <p:sp>
        <p:nvSpPr>
          <p:cNvPr id="3" name="Content Placeholder 2"/>
          <p:cNvSpPr>
            <a:spLocks noGrp="1"/>
          </p:cNvSpPr>
          <p:nvPr>
            <p:ph idx="1"/>
          </p:nvPr>
        </p:nvSpPr>
        <p:spPr>
          <a:xfrm>
            <a:off x="4191000" y="868218"/>
            <a:ext cx="4495800" cy="5310909"/>
          </a:xfrm>
        </p:spPr>
        <p:txBody>
          <a:bodyPr>
            <a:normAutofit fontScale="47500" lnSpcReduction="20000"/>
          </a:bodyPr>
          <a:lstStyle/>
          <a:p>
            <a:pPr>
              <a:buFont typeface="Arial" pitchFamily="34" charset="0"/>
              <a:buChar char="•"/>
            </a:pPr>
            <a:r>
              <a:rPr lang="en-US" sz="3800" dirty="0" smtClean="0"/>
              <a:t>NBTAPAC </a:t>
            </a:r>
            <a:r>
              <a:rPr lang="en-US" sz="3800" dirty="0"/>
              <a:t>is a federal political committee that makes contributions to </a:t>
            </a:r>
            <a:r>
              <a:rPr lang="en-US" sz="3800" dirty="0" smtClean="0"/>
              <a:t>federal candidates and committees. </a:t>
            </a:r>
            <a:r>
              <a:rPr lang="en-US" sz="3800" dirty="0"/>
              <a:t>Contributions to NBTAPAC are voluntary and any member has a right to refuse to contribute without reprisal. The contribution guidelines are merely suggestions and a member may contribute more or less or not at all without concern of favor or disadvantage by the association. Corporate donations will be used to pay for other grassroots political activities. Contributions are not deductible as charitable contributions for federal tax purposes. Federal law requires NBTAPAC to request the name, address, occupation and employer for each person whose contributions exceed two hundred dollars ($200.00) or more in a calendar year.</a:t>
            </a:r>
          </a:p>
          <a:p>
            <a:pPr>
              <a:buNone/>
            </a:pPr>
            <a:endParaRPr lang="en-US" dirty="0"/>
          </a:p>
        </p:txBody>
      </p:sp>
      <p:pic>
        <p:nvPicPr>
          <p:cNvPr id="5" name="Picture 1"/>
          <p:cNvPicPr>
            <a:picLocks noChangeAspect="1" noChangeArrowheads="1"/>
          </p:cNvPicPr>
          <p:nvPr/>
        </p:nvPicPr>
        <p:blipFill>
          <a:blip r:embed="rId2" cstate="print"/>
          <a:srcRect l="29375" r="29419"/>
          <a:stretch>
            <a:fillRect/>
          </a:stretch>
        </p:blipFill>
        <p:spPr bwMode="auto">
          <a:xfrm>
            <a:off x="369455" y="1034491"/>
            <a:ext cx="3583709" cy="5424559"/>
          </a:xfrm>
          <a:prstGeom prst="rect">
            <a:avLst/>
          </a:prstGeom>
          <a:noFill/>
          <a:ln w="12700" cap="flat">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598" y="443345"/>
            <a:ext cx="8169509" cy="651020"/>
          </a:xfrm>
        </p:spPr>
        <p:txBody>
          <a:bodyPr/>
          <a:lstStyle/>
          <a:p>
            <a:r>
              <a:rPr lang="en-US" b="1" dirty="0" smtClean="0"/>
              <a:t>Make Michigan BTA A 2012 PARTNER</a:t>
            </a:r>
            <a:endParaRPr lang="en-US" b="1" dirty="0"/>
          </a:p>
        </p:txBody>
      </p:sp>
      <p:pic>
        <p:nvPicPr>
          <p:cNvPr id="4" name="Content Placeholder 3" descr="Florida South BTA crop.jpg"/>
          <p:cNvPicPr>
            <a:picLocks noGrp="1" noChangeAspect="1"/>
          </p:cNvPicPr>
          <p:nvPr>
            <p:ph idx="1"/>
          </p:nvPr>
        </p:nvPicPr>
        <p:blipFill>
          <a:blip r:embed="rId2"/>
          <a:stretch>
            <a:fillRect/>
          </a:stretch>
        </p:blipFill>
        <p:spPr>
          <a:xfrm>
            <a:off x="1352399" y="1186214"/>
            <a:ext cx="6017230" cy="4011486"/>
          </a:xfrm>
        </p:spPr>
      </p:pic>
    </p:spTree>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Next Steps…</a:t>
            </a:r>
            <a:endParaRPr lang="en-US" b="1" dirty="0"/>
          </a:p>
        </p:txBody>
      </p:sp>
      <p:sp>
        <p:nvSpPr>
          <p:cNvPr id="3" name="Content Placeholder 2"/>
          <p:cNvSpPr>
            <a:spLocks noGrp="1"/>
          </p:cNvSpPr>
          <p:nvPr>
            <p:ph idx="1"/>
          </p:nvPr>
        </p:nvSpPr>
        <p:spPr/>
        <p:txBody>
          <a:bodyPr/>
          <a:lstStyle/>
          <a:p>
            <a:endParaRPr lang="en-US" dirty="0"/>
          </a:p>
        </p:txBody>
      </p:sp>
    </p:spTree>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287" y="517585"/>
            <a:ext cx="8188779" cy="1424283"/>
          </a:xfrm>
        </p:spPr>
        <p:txBody>
          <a:bodyPr/>
          <a:lstStyle/>
          <a:p>
            <a:r>
              <a:rPr lang="en-US" b="1" dirty="0" smtClean="0"/>
              <a:t>GBTA Represents the Collective Voice of the </a:t>
            </a:r>
            <a:r>
              <a:rPr lang="en-US" b="1" u="sng" dirty="0" smtClean="0"/>
              <a:t>Business Travel Industry </a:t>
            </a:r>
            <a:r>
              <a:rPr lang="en-US" b="1" dirty="0" smtClean="0"/>
              <a:t>in Washington, D.C</a:t>
            </a:r>
            <a:r>
              <a:rPr lang="en-US" dirty="0" smtClean="0"/>
              <a:t>. </a:t>
            </a:r>
            <a:endParaRPr lang="en-US" b="1" dirty="0"/>
          </a:p>
        </p:txBody>
      </p:sp>
      <p:sp>
        <p:nvSpPr>
          <p:cNvPr id="3" name="Text Placeholder 2"/>
          <p:cNvSpPr>
            <a:spLocks noGrp="1"/>
          </p:cNvSpPr>
          <p:nvPr>
            <p:ph type="body" sz="quarter" idx="11"/>
          </p:nvPr>
        </p:nvSpPr>
        <p:spPr>
          <a:xfrm>
            <a:off x="641444" y="2415653"/>
            <a:ext cx="7997587" cy="3698543"/>
          </a:xfrm>
        </p:spPr>
        <p:txBody>
          <a:bodyPr/>
          <a:lstStyle/>
          <a:p>
            <a:pPr lvl="1">
              <a:buFont typeface="Arial" pitchFamily="34" charset="0"/>
              <a:buChar char="•"/>
            </a:pPr>
            <a:r>
              <a:rPr lang="en-US" dirty="0" smtClean="0"/>
              <a:t>Policy, Tax and Funding Decisions Made by Congress and the Administration impact the Success of the Industry</a:t>
            </a:r>
          </a:p>
          <a:p>
            <a:pPr lvl="1">
              <a:buFont typeface="Arial" pitchFamily="34" charset="0"/>
              <a:buChar char="•"/>
            </a:pPr>
            <a:r>
              <a:rPr lang="en-US" dirty="0" smtClean="0"/>
              <a:t>Educating Members of Congress About the Industry and How It Drives the Economy and Jobs Is Essential </a:t>
            </a:r>
          </a:p>
          <a:p>
            <a:pPr lvl="1">
              <a:buFont typeface="Arial" pitchFamily="34" charset="0"/>
              <a:buChar char="•"/>
            </a:pPr>
            <a:r>
              <a:rPr lang="en-US" b="1" dirty="0" smtClean="0"/>
              <a:t>GBTA Member Support Is Key!  </a:t>
            </a:r>
          </a:p>
          <a:p>
            <a:pPr lvl="1"/>
            <a:endParaRPr lang="en-US" sz="1800" b="1" dirty="0" smtClean="0"/>
          </a:p>
          <a:p>
            <a:pPr lvl="1">
              <a:buNone/>
            </a:pPr>
            <a:r>
              <a:rPr lang="en-US" sz="2800" b="1" dirty="0" smtClean="0"/>
              <a:t>     	YOU CAN MAKE A DIFFERENCE</a:t>
            </a:r>
          </a:p>
          <a:p>
            <a:pPr lvl="1">
              <a:buNone/>
            </a:pPr>
            <a:endParaRPr lang="en-US" sz="2800" b="1" i="1" dirty="0" smtClean="0"/>
          </a:p>
          <a:p>
            <a:pPr lvl="1">
              <a:buNone/>
            </a:pPr>
            <a:r>
              <a:rPr lang="en-US" sz="3200" b="1" dirty="0" smtClean="0"/>
              <a:t>				</a:t>
            </a:r>
            <a:endParaRPr lang="en-US" sz="3200" b="1" dirty="0"/>
          </a:p>
        </p:txBody>
      </p:sp>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1950"/>
            <a:ext cx="8024813" cy="879996"/>
          </a:xfrm>
        </p:spPr>
        <p:txBody>
          <a:bodyPr/>
          <a:lstStyle/>
          <a:p>
            <a:r>
              <a:rPr lang="en-US" b="1" dirty="0" smtClean="0"/>
              <a:t>GBTA Influencing the Debate</a:t>
            </a:r>
            <a:endParaRPr lang="en-US" b="1" dirty="0"/>
          </a:p>
        </p:txBody>
      </p:sp>
      <p:sp>
        <p:nvSpPr>
          <p:cNvPr id="3" name="Text Placeholder 2"/>
          <p:cNvSpPr>
            <a:spLocks noGrp="1"/>
          </p:cNvSpPr>
          <p:nvPr>
            <p:ph type="body" sz="quarter" idx="11"/>
          </p:nvPr>
        </p:nvSpPr>
        <p:spPr>
          <a:xfrm>
            <a:off x="646113" y="1433016"/>
            <a:ext cx="8024812" cy="4755348"/>
          </a:xfrm>
        </p:spPr>
        <p:txBody>
          <a:bodyPr/>
          <a:lstStyle/>
          <a:p>
            <a:r>
              <a:rPr lang="en-US" sz="1600" dirty="0" smtClean="0"/>
              <a:t>Testified On </a:t>
            </a:r>
            <a:r>
              <a:rPr lang="en-US" sz="1600" b="1" i="1" dirty="0" smtClean="0"/>
              <a:t>Discriminatory Rental Car Taxes </a:t>
            </a:r>
            <a:r>
              <a:rPr lang="en-US" sz="1600" dirty="0" smtClean="0"/>
              <a:t>At House Judiciary Committee Hearing (February 2012)</a:t>
            </a:r>
          </a:p>
          <a:p>
            <a:r>
              <a:rPr lang="en-US" sz="1600" dirty="0" smtClean="0"/>
              <a:t>Meeting With Key Congressional Staff To Support A Long-term FAA Reauthorization Bill/</a:t>
            </a:r>
            <a:r>
              <a:rPr lang="en-US" sz="1600" b="1" i="1" dirty="0" smtClean="0"/>
              <a:t>NextGen </a:t>
            </a:r>
            <a:r>
              <a:rPr lang="en-US" sz="1600" dirty="0" smtClean="0"/>
              <a:t>and Key Funding</a:t>
            </a:r>
            <a:r>
              <a:rPr lang="en-US" sz="1600" b="1" dirty="0" smtClean="0"/>
              <a:t> </a:t>
            </a:r>
            <a:r>
              <a:rPr lang="en-US" sz="1600" i="1" dirty="0" smtClean="0"/>
              <a:t>(</a:t>
            </a:r>
            <a:r>
              <a:rPr lang="en-US" sz="1600" dirty="0" smtClean="0"/>
              <a:t>Ongoing</a:t>
            </a:r>
            <a:r>
              <a:rPr lang="en-US" sz="1600" i="1" dirty="0" smtClean="0"/>
              <a:t>) </a:t>
            </a:r>
          </a:p>
          <a:p>
            <a:r>
              <a:rPr lang="en-US" sz="1600" dirty="0" smtClean="0"/>
              <a:t>Supporting Pending Bills To Stop Local Car Rental Taxes And Expand The </a:t>
            </a:r>
            <a:r>
              <a:rPr lang="en-US" sz="1600" b="1" i="1" dirty="0" smtClean="0"/>
              <a:t>Visa Waiver Program </a:t>
            </a:r>
            <a:r>
              <a:rPr lang="en-US" sz="1600" dirty="0" smtClean="0"/>
              <a:t>(Ongoing)</a:t>
            </a:r>
          </a:p>
          <a:p>
            <a:r>
              <a:rPr lang="en-US" sz="1600" dirty="0" smtClean="0"/>
              <a:t>Supporting Expansion And Sufficient Funding For TSA </a:t>
            </a:r>
            <a:r>
              <a:rPr lang="en-US" sz="1600" b="1" i="1" dirty="0" smtClean="0"/>
              <a:t>PreCheck</a:t>
            </a:r>
            <a:r>
              <a:rPr lang="en-US" sz="1600" dirty="0" smtClean="0"/>
              <a:t>, CBP </a:t>
            </a:r>
            <a:r>
              <a:rPr lang="en-US" sz="1600" b="1" i="1" dirty="0" smtClean="0"/>
              <a:t>Global Entry </a:t>
            </a:r>
            <a:r>
              <a:rPr lang="en-US" sz="1600" i="1" dirty="0" smtClean="0"/>
              <a:t>(Ongoing)</a:t>
            </a:r>
          </a:p>
          <a:p>
            <a:r>
              <a:rPr lang="en-US" sz="1600" dirty="0" smtClean="0"/>
              <a:t>Supporting </a:t>
            </a:r>
            <a:r>
              <a:rPr lang="en-US" sz="1600" b="1" i="1" dirty="0" smtClean="0"/>
              <a:t>National Travel And Tourism Policy </a:t>
            </a:r>
            <a:r>
              <a:rPr lang="en-US" sz="1600" dirty="0" smtClean="0"/>
              <a:t>That Recognizes Importance Of Pro Business Travel Policies (Ongoing)</a:t>
            </a:r>
          </a:p>
          <a:p>
            <a:r>
              <a:rPr lang="en-US" sz="1600" dirty="0" smtClean="0"/>
              <a:t>Met With Key </a:t>
            </a:r>
            <a:r>
              <a:rPr lang="en-US" sz="1600" b="1" dirty="0" smtClean="0"/>
              <a:t>Airport Directors </a:t>
            </a:r>
            <a:r>
              <a:rPr lang="en-US" sz="1600" dirty="0" smtClean="0"/>
              <a:t>About Business Travel Priorities And Airport Issues (February 2012) </a:t>
            </a:r>
          </a:p>
          <a:p>
            <a:r>
              <a:rPr lang="en-US" sz="1600" dirty="0" smtClean="0"/>
              <a:t>Joined Coalition Letters </a:t>
            </a:r>
            <a:r>
              <a:rPr lang="en-US" sz="1600" b="1" dirty="0" smtClean="0"/>
              <a:t>Opposing EU Emissions Trading Scheme </a:t>
            </a:r>
            <a:r>
              <a:rPr lang="en-US" sz="1600" dirty="0" smtClean="0"/>
              <a:t>(January/February 2012)     </a:t>
            </a:r>
            <a:endParaRPr lang="en-US" sz="1600" dirty="0"/>
          </a:p>
        </p:txBody>
      </p:sp>
    </p:spTree>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9781"/>
            <a:ext cx="8024813" cy="1112807"/>
          </a:xfrm>
        </p:spPr>
        <p:txBody>
          <a:bodyPr/>
          <a:lstStyle/>
          <a:p>
            <a:r>
              <a:rPr lang="en-US" sz="2400" b="1" dirty="0" smtClean="0"/>
              <a:t>GBTA and Business Travel Industry</a:t>
            </a:r>
            <a:br>
              <a:rPr lang="en-US" sz="2400" b="1" dirty="0" smtClean="0"/>
            </a:br>
            <a:r>
              <a:rPr lang="en-US" sz="2400" b="1" i="1" u="sng" dirty="0" smtClean="0"/>
              <a:t>WINS</a:t>
            </a:r>
            <a:r>
              <a:rPr lang="en-US" sz="2400" b="1" i="1" dirty="0" smtClean="0"/>
              <a:t> 	</a:t>
            </a:r>
            <a:r>
              <a:rPr lang="en-US" sz="2400" b="1" dirty="0" smtClean="0"/>
              <a:t>			</a:t>
            </a:r>
            <a:endParaRPr lang="en-US" sz="2400" b="1" u="sng" dirty="0"/>
          </a:p>
        </p:txBody>
      </p:sp>
      <p:sp>
        <p:nvSpPr>
          <p:cNvPr id="3" name="Text Placeholder 2"/>
          <p:cNvSpPr>
            <a:spLocks noGrp="1"/>
          </p:cNvSpPr>
          <p:nvPr>
            <p:ph type="body" sz="quarter" idx="11"/>
          </p:nvPr>
        </p:nvSpPr>
        <p:spPr>
          <a:xfrm>
            <a:off x="923026" y="1440611"/>
            <a:ext cx="6918385" cy="4718648"/>
          </a:xfrm>
        </p:spPr>
        <p:txBody>
          <a:bodyPr/>
          <a:lstStyle/>
          <a:p>
            <a:pPr>
              <a:buNone/>
            </a:pPr>
            <a:r>
              <a:rPr lang="en-US" sz="1400" b="1" dirty="0" smtClean="0"/>
              <a:t>FAA Reauthorization</a:t>
            </a:r>
          </a:p>
          <a:p>
            <a:pPr lvl="1"/>
            <a:r>
              <a:rPr lang="en-US" sz="1400" dirty="0" smtClean="0"/>
              <a:t>Long-term, Stable Funding for Safety Programs</a:t>
            </a:r>
          </a:p>
          <a:p>
            <a:pPr lvl="1"/>
            <a:r>
              <a:rPr lang="en-US" sz="1400" dirty="0" smtClean="0"/>
              <a:t>Acceleration of </a:t>
            </a:r>
            <a:r>
              <a:rPr lang="en-US" sz="1400" i="1" dirty="0" smtClean="0"/>
              <a:t>NextGen </a:t>
            </a:r>
            <a:r>
              <a:rPr lang="en-US" sz="1400" dirty="0" smtClean="0"/>
              <a:t>Implementation</a:t>
            </a:r>
          </a:p>
          <a:p>
            <a:pPr lvl="1"/>
            <a:r>
              <a:rPr lang="en-US" sz="1400" dirty="0" smtClean="0"/>
              <a:t>Additional Passenger Protections</a:t>
            </a:r>
          </a:p>
          <a:p>
            <a:pPr lvl="1"/>
            <a:r>
              <a:rPr lang="en-US" sz="1400" dirty="0" smtClean="0"/>
              <a:t>No PFC Increase</a:t>
            </a:r>
          </a:p>
          <a:p>
            <a:pPr>
              <a:buNone/>
            </a:pPr>
            <a:r>
              <a:rPr lang="en-US" sz="1400" b="1" dirty="0" smtClean="0"/>
              <a:t>Expansion of TSA </a:t>
            </a:r>
            <a:r>
              <a:rPr lang="en-US" sz="1400" b="1" i="1" dirty="0" smtClean="0"/>
              <a:t>PreCheck </a:t>
            </a:r>
          </a:p>
          <a:p>
            <a:pPr lvl="1"/>
            <a:r>
              <a:rPr lang="en-US" sz="1400" dirty="0" smtClean="0"/>
              <a:t>At Least 28 Additional Airports in 2012</a:t>
            </a:r>
          </a:p>
          <a:p>
            <a:pPr>
              <a:buNone/>
            </a:pPr>
            <a:r>
              <a:rPr lang="en-US" sz="1400" b="1" dirty="0" smtClean="0"/>
              <a:t>Expansion of CBP </a:t>
            </a:r>
            <a:r>
              <a:rPr lang="en-US" sz="1400" b="1" i="1" dirty="0" smtClean="0"/>
              <a:t>Global Entry</a:t>
            </a:r>
          </a:p>
          <a:p>
            <a:pPr lvl="1"/>
            <a:r>
              <a:rPr lang="en-US" sz="1400" dirty="0" smtClean="0"/>
              <a:t>At Least 12 Additional Airports in 2012</a:t>
            </a:r>
          </a:p>
          <a:p>
            <a:pPr lvl="1"/>
            <a:r>
              <a:rPr lang="en-US" sz="1400" dirty="0" smtClean="0"/>
              <a:t>Pilot Program Made Permanent </a:t>
            </a:r>
          </a:p>
          <a:p>
            <a:pPr>
              <a:buNone/>
            </a:pPr>
            <a:r>
              <a:rPr lang="en-US" sz="1400" b="1" dirty="0" smtClean="0"/>
              <a:t>No Security Fee Increase/No New Departure Fee</a:t>
            </a:r>
          </a:p>
          <a:p>
            <a:pPr>
              <a:buNone/>
            </a:pPr>
            <a:r>
              <a:rPr lang="en-US" sz="1400" b="1" dirty="0" smtClean="0"/>
              <a:t>Visa Improvements</a:t>
            </a:r>
          </a:p>
          <a:p>
            <a:pPr lvl="1"/>
            <a:r>
              <a:rPr lang="en-US" sz="1400" dirty="0" smtClean="0"/>
              <a:t>Executive Order Expediting Application Process/Adding VWP Countries</a:t>
            </a:r>
          </a:p>
          <a:p>
            <a:pPr lvl="1"/>
            <a:endParaRPr lang="en-US" sz="1600" dirty="0" smtClean="0"/>
          </a:p>
        </p:txBody>
      </p:sp>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1949"/>
            <a:ext cx="8024813" cy="1216685"/>
          </a:xfrm>
        </p:spPr>
        <p:txBody>
          <a:bodyPr/>
          <a:lstStyle/>
          <a:p>
            <a:r>
              <a:rPr lang="en-US" b="1" dirty="0" smtClean="0"/>
              <a:t>Business Travel Industry:</a:t>
            </a:r>
            <a:br>
              <a:rPr lang="en-US" b="1" dirty="0" smtClean="0"/>
            </a:br>
            <a:r>
              <a:rPr lang="en-US" b="1" dirty="0" smtClean="0"/>
              <a:t>Potential 2012 Risks</a:t>
            </a:r>
            <a:endParaRPr lang="en-US" b="1" dirty="0"/>
          </a:p>
        </p:txBody>
      </p:sp>
      <p:sp>
        <p:nvSpPr>
          <p:cNvPr id="3" name="Text Placeholder 2"/>
          <p:cNvSpPr>
            <a:spLocks noGrp="1"/>
          </p:cNvSpPr>
          <p:nvPr>
            <p:ph type="body" sz="quarter" idx="11"/>
          </p:nvPr>
        </p:nvSpPr>
        <p:spPr>
          <a:xfrm>
            <a:off x="940278" y="1897810"/>
            <a:ext cx="7756525" cy="3946137"/>
          </a:xfrm>
        </p:spPr>
        <p:txBody>
          <a:bodyPr/>
          <a:lstStyle/>
          <a:p>
            <a:r>
              <a:rPr lang="en-US" sz="1800" dirty="0" smtClean="0"/>
              <a:t>Aviation Security Fee Increase/New Departure Fee</a:t>
            </a:r>
          </a:p>
          <a:p>
            <a:r>
              <a:rPr lang="en-US" sz="1800" dirty="0" smtClean="0"/>
              <a:t>Insufficient Funding for TSA </a:t>
            </a:r>
            <a:r>
              <a:rPr lang="en-US" sz="1800" i="1" dirty="0" smtClean="0"/>
              <a:t>PreCheck</a:t>
            </a:r>
            <a:r>
              <a:rPr lang="en-US" sz="1800" dirty="0" smtClean="0"/>
              <a:t> and CBP </a:t>
            </a:r>
            <a:r>
              <a:rPr lang="en-US" sz="1800" i="1" dirty="0" smtClean="0"/>
              <a:t>Global Entry </a:t>
            </a:r>
          </a:p>
          <a:p>
            <a:r>
              <a:rPr lang="en-US" sz="1800" dirty="0" smtClean="0"/>
              <a:t>Curtailment of Government Travel/Meetings</a:t>
            </a:r>
          </a:p>
          <a:p>
            <a:r>
              <a:rPr lang="en-US" sz="1800" dirty="0" smtClean="0"/>
              <a:t>Erosion of Business Travel/Meetings Deduction</a:t>
            </a:r>
          </a:p>
          <a:p>
            <a:r>
              <a:rPr lang="en-US" sz="1800" dirty="0" smtClean="0"/>
              <a:t>Delay in </a:t>
            </a:r>
            <a:r>
              <a:rPr lang="en-US" sz="1800" i="1" dirty="0" smtClean="0"/>
              <a:t>NextGen </a:t>
            </a:r>
            <a:r>
              <a:rPr lang="en-US" sz="1800" dirty="0" smtClean="0"/>
              <a:t>Implementation</a:t>
            </a:r>
          </a:p>
          <a:p>
            <a:r>
              <a:rPr lang="en-US" sz="1800" dirty="0" smtClean="0"/>
              <a:t>Increased State/Local Rental Car and Hotel Taxes</a:t>
            </a:r>
          </a:p>
          <a:p>
            <a:r>
              <a:rPr lang="en-US" sz="1800" dirty="0" smtClean="0"/>
              <a:t>More International Emissions Taxes</a:t>
            </a:r>
          </a:p>
          <a:p>
            <a:r>
              <a:rPr lang="en-US" sz="1800" dirty="0" smtClean="0"/>
              <a:t>And, Of Course, Economic Woes…</a:t>
            </a:r>
            <a:br>
              <a:rPr lang="en-US" sz="1800" dirty="0" smtClean="0"/>
            </a:br>
            <a:endParaRPr lang="en-US" sz="1800" dirty="0"/>
          </a:p>
        </p:txBody>
      </p:sp>
    </p:spTree>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1950"/>
            <a:ext cx="8024813" cy="852702"/>
          </a:xfrm>
        </p:spPr>
        <p:txBody>
          <a:bodyPr/>
          <a:lstStyle/>
          <a:p>
            <a:r>
              <a:rPr lang="en-US" sz="3200" b="1" dirty="0" smtClean="0"/>
              <a:t>GBTA 2012 </a:t>
            </a:r>
            <a:r>
              <a:rPr lang="en-US" b="1" dirty="0" smtClean="0"/>
              <a:t>Priorities</a:t>
            </a:r>
            <a:endParaRPr lang="en-US" b="1" dirty="0"/>
          </a:p>
        </p:txBody>
      </p:sp>
      <p:sp>
        <p:nvSpPr>
          <p:cNvPr id="3" name="Text Placeholder 2"/>
          <p:cNvSpPr>
            <a:spLocks noGrp="1"/>
          </p:cNvSpPr>
          <p:nvPr>
            <p:ph type="body" sz="quarter" idx="11"/>
          </p:nvPr>
        </p:nvSpPr>
        <p:spPr>
          <a:xfrm>
            <a:off x="646113" y="1448429"/>
            <a:ext cx="8024812" cy="4570233"/>
          </a:xfrm>
        </p:spPr>
        <p:txBody>
          <a:bodyPr/>
          <a:lstStyle/>
          <a:p>
            <a:endParaRPr lang="en-US" sz="1800" dirty="0" smtClean="0"/>
          </a:p>
          <a:p>
            <a:pPr lvl="1">
              <a:buNone/>
            </a:pPr>
            <a:r>
              <a:rPr lang="en-US" b="1" dirty="0" smtClean="0"/>
              <a:t>Safe, Fast and Secure Passenger Screening</a:t>
            </a:r>
          </a:p>
          <a:p>
            <a:pPr lvl="3"/>
            <a:r>
              <a:rPr lang="en-US" dirty="0" smtClean="0"/>
              <a:t>Expand/Fund TSA </a:t>
            </a:r>
            <a:r>
              <a:rPr lang="en-US" i="1" dirty="0" smtClean="0"/>
              <a:t>PreCheck</a:t>
            </a:r>
            <a:r>
              <a:rPr lang="en-US" dirty="0" smtClean="0"/>
              <a:t> and CBP </a:t>
            </a:r>
            <a:r>
              <a:rPr lang="en-US" i="1" dirty="0" smtClean="0"/>
              <a:t>Global Entry</a:t>
            </a:r>
          </a:p>
          <a:p>
            <a:pPr lvl="1">
              <a:buNone/>
            </a:pPr>
            <a:r>
              <a:rPr lang="en-US" b="1" dirty="0" smtClean="0"/>
              <a:t>Fair Taxes and Fees</a:t>
            </a:r>
          </a:p>
          <a:p>
            <a:pPr lvl="3"/>
            <a:r>
              <a:rPr lang="en-US" dirty="0" smtClean="0"/>
              <a:t>No Fee Increases or New Fees</a:t>
            </a:r>
          </a:p>
          <a:p>
            <a:pPr lvl="3"/>
            <a:r>
              <a:rPr lang="en-US" dirty="0" smtClean="0"/>
              <a:t>Stop Discriminatory State and Local Travel Taxes </a:t>
            </a:r>
          </a:p>
          <a:p>
            <a:pPr lvl="1">
              <a:buNone/>
            </a:pPr>
            <a:r>
              <a:rPr lang="en-US" b="1" dirty="0" smtClean="0"/>
              <a:t>Efficient and Accessible Travel Infrastructure </a:t>
            </a:r>
          </a:p>
          <a:p>
            <a:pPr lvl="3"/>
            <a:r>
              <a:rPr lang="en-US" dirty="0" smtClean="0"/>
              <a:t> Accelerate </a:t>
            </a:r>
            <a:r>
              <a:rPr lang="en-US" i="1" dirty="0" smtClean="0"/>
              <a:t>NextGen</a:t>
            </a:r>
            <a:r>
              <a:rPr lang="en-US" dirty="0" smtClean="0"/>
              <a:t> – Reduce Flight Delays</a:t>
            </a:r>
          </a:p>
          <a:p>
            <a:pPr lvl="3"/>
            <a:r>
              <a:rPr lang="en-US" dirty="0" smtClean="0"/>
              <a:t> Expand Visa Waiver Program/Improve Visa Processing  </a:t>
            </a:r>
          </a:p>
        </p:txBody>
      </p:sp>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668740" y="147339"/>
            <a:ext cx="8475260" cy="917185"/>
          </a:xfrm>
        </p:spPr>
        <p:txBody>
          <a:bodyPr/>
          <a:lstStyle/>
          <a:p>
            <a:r>
              <a:rPr lang="en-US" sz="2400" b="1" dirty="0" smtClean="0"/>
              <a:t>Increased Business Travel = Increased Jobs</a:t>
            </a:r>
            <a:endParaRPr lang="en-US" sz="2400" i="1" dirty="0" smtClean="0"/>
          </a:p>
        </p:txBody>
      </p:sp>
      <p:sp>
        <p:nvSpPr>
          <p:cNvPr id="6" name="Text Placeholder 3"/>
          <p:cNvSpPr>
            <a:spLocks noGrp="1"/>
          </p:cNvSpPr>
          <p:nvPr>
            <p:ph type="body" sz="quarter" idx="11"/>
          </p:nvPr>
        </p:nvSpPr>
        <p:spPr bwMode="auto">
          <a:xfrm>
            <a:off x="254496" y="1160060"/>
            <a:ext cx="8024441" cy="936184"/>
          </a:xfrm>
        </p:spPr>
        <p:txBody>
          <a:bodyPr wrap="square" numCol="1" anchor="t" anchorCtr="0" compatLnSpc="1">
            <a:prstTxWarp prst="textNoShape">
              <a:avLst/>
            </a:prstTxWarp>
          </a:bodyPr>
          <a:lstStyle/>
          <a:p>
            <a:pPr marL="743370" lvl="1">
              <a:buClr>
                <a:schemeClr val="tx2"/>
              </a:buClr>
              <a:buFont typeface="Wingdings" pitchFamily="2" charset="2"/>
              <a:buChar char="Ø"/>
            </a:pPr>
            <a:r>
              <a:rPr lang="en-US" sz="1800" dirty="0" smtClean="0"/>
              <a:t>A Significant Increase in Business Travel During Q4 2010 Was Followed By a 658,000 Increase in U.S. Employment During Q1 2011</a:t>
            </a:r>
          </a:p>
        </p:txBody>
      </p:sp>
      <p:sp>
        <p:nvSpPr>
          <p:cNvPr id="1029" name="Rectangle 2"/>
          <p:cNvSpPr>
            <a:spLocks noChangeArrowheads="1"/>
          </p:cNvSpPr>
          <p:nvPr/>
        </p:nvSpPr>
        <p:spPr bwMode="auto">
          <a:xfrm>
            <a:off x="4479355" y="-215332"/>
            <a:ext cx="184280" cy="430663"/>
          </a:xfrm>
          <a:prstGeom prst="rect">
            <a:avLst/>
          </a:prstGeom>
          <a:noFill/>
          <a:ln w="9525">
            <a:noFill/>
            <a:miter lim="800000"/>
            <a:headEnd/>
            <a:tailEnd/>
          </a:ln>
        </p:spPr>
        <p:txBody>
          <a:bodyPr wrap="none" lIns="91217" tIns="45609" rIns="91217" bIns="45609" anchor="ctr">
            <a:spAutoFit/>
          </a:bodyPr>
          <a:lstStyle/>
          <a:p>
            <a:endParaRPr lang="en-US" dirty="0"/>
          </a:p>
        </p:txBody>
      </p:sp>
      <p:graphicFrame>
        <p:nvGraphicFramePr>
          <p:cNvPr id="1026" name="Object 2"/>
          <p:cNvGraphicFramePr>
            <a:graphicFrameLocks noChangeAspect="1"/>
          </p:cNvGraphicFramePr>
          <p:nvPr/>
        </p:nvGraphicFramePr>
        <p:xfrm>
          <a:off x="1712574" y="1965278"/>
          <a:ext cx="5741789" cy="4123260"/>
        </p:xfrm>
        <a:graphic>
          <a:graphicData uri="http://schemas.openxmlformats.org/presentationml/2006/ole">
            <p:oleObj spid="_x0000_s17410" name="Slide" r:id="rId4" imgW="4081882" imgH="3060617" progId="PowerPoint.Slide.12">
              <p:embed/>
            </p:oleObj>
          </a:graphicData>
        </a:graphic>
      </p:graphicFrame>
    </p:spTree>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63128" y="309767"/>
            <a:ext cx="8024884" cy="1492370"/>
          </a:xfrm>
        </p:spPr>
        <p:txBody>
          <a:bodyPr/>
          <a:lstStyle/>
          <a:p>
            <a:r>
              <a:rPr lang="en-US" i="1" dirty="0" smtClean="0">
                <a:solidFill>
                  <a:schemeClr val="tx2"/>
                </a:solidFill>
              </a:rPr>
              <a:t>...</a:t>
            </a:r>
            <a:r>
              <a:rPr lang="en-US" sz="2400" b="1" i="1" dirty="0" smtClean="0">
                <a:solidFill>
                  <a:schemeClr val="tx2"/>
                </a:solidFill>
              </a:rPr>
              <a:t>Moving Business Travelers Faster Through Security</a:t>
            </a:r>
            <a:endParaRPr lang="en-US" sz="2400" b="1" dirty="0" smtClean="0">
              <a:solidFill>
                <a:schemeClr val="tx2"/>
              </a:solidFill>
            </a:endParaRPr>
          </a:p>
        </p:txBody>
      </p:sp>
      <p:sp>
        <p:nvSpPr>
          <p:cNvPr id="4" name="Content Placeholder 2"/>
          <p:cNvSpPr txBox="1">
            <a:spLocks/>
          </p:cNvSpPr>
          <p:nvPr/>
        </p:nvSpPr>
        <p:spPr bwMode="black">
          <a:xfrm>
            <a:off x="1043796" y="2165230"/>
            <a:ext cx="7483719" cy="4464649"/>
          </a:xfrm>
          <a:prstGeom prst="rect">
            <a:avLst/>
          </a:prstGeom>
          <a:noFill/>
          <a:ln w="9525">
            <a:noFill/>
            <a:miter lim="800000"/>
            <a:headEnd/>
            <a:tailEnd/>
          </a:ln>
        </p:spPr>
        <p:txBody>
          <a:bodyPr lIns="0" tIns="0" rIns="0" bIns="0"/>
          <a:lstStyle/>
          <a:p>
            <a:pPr marL="228815" lvl="1" indent="-227699">
              <a:spcBef>
                <a:spcPts val="0"/>
              </a:spcBef>
              <a:spcAft>
                <a:spcPts val="0"/>
              </a:spcAft>
              <a:buClr>
                <a:srgbClr val="1F4A98"/>
              </a:buClr>
              <a:buSzPct val="100000"/>
              <a:buFont typeface="Arial" pitchFamily="34" charset="0"/>
              <a:buChar char="•"/>
            </a:pPr>
            <a:r>
              <a:rPr lang="en-US" sz="1600" dirty="0">
                <a:solidFill>
                  <a:srgbClr val="1F4A98"/>
                </a:solidFill>
                <a:latin typeface="Verdana" pitchFamily="34" charset="0"/>
                <a:ea typeface="MS PGothic" pitchFamily="34" charset="-128"/>
              </a:rPr>
              <a:t>Voluntary Passenger Pre-Screening Initiative </a:t>
            </a:r>
          </a:p>
          <a:p>
            <a:pPr marL="685329" lvl="2" indent="-227699">
              <a:spcBef>
                <a:spcPts val="0"/>
              </a:spcBef>
              <a:spcAft>
                <a:spcPts val="0"/>
              </a:spcAft>
              <a:buClr>
                <a:srgbClr val="1F4A98"/>
              </a:buClr>
              <a:buSzPct val="100000"/>
              <a:buFont typeface="Verdana" pitchFamily="34" charset="0"/>
              <a:buChar char="−"/>
            </a:pPr>
            <a:r>
              <a:rPr lang="en-US" sz="1600" dirty="0" smtClean="0">
                <a:solidFill>
                  <a:srgbClr val="1F4A98"/>
                </a:solidFill>
                <a:latin typeface="Verdana" pitchFamily="34" charset="0"/>
                <a:ea typeface="MS PGothic" pitchFamily="34" charset="-128"/>
              </a:rPr>
              <a:t>TSA Can Focus </a:t>
            </a:r>
            <a:r>
              <a:rPr lang="en-US" sz="1600" dirty="0">
                <a:solidFill>
                  <a:srgbClr val="1F4A98"/>
                </a:solidFill>
                <a:latin typeface="Verdana" pitchFamily="34" charset="0"/>
                <a:ea typeface="MS PGothic" pitchFamily="34" charset="-128"/>
              </a:rPr>
              <a:t>on </a:t>
            </a:r>
            <a:r>
              <a:rPr lang="en-US" sz="1600" dirty="0" smtClean="0">
                <a:solidFill>
                  <a:srgbClr val="1F4A98"/>
                </a:solidFill>
                <a:latin typeface="Verdana" pitchFamily="34" charset="0"/>
                <a:ea typeface="MS PGothic" pitchFamily="34" charset="-128"/>
              </a:rPr>
              <a:t>Higher-Risk Passengers</a:t>
            </a:r>
          </a:p>
          <a:p>
            <a:pPr marL="685329" lvl="2" indent="-227699">
              <a:spcBef>
                <a:spcPts val="0"/>
              </a:spcBef>
              <a:spcAft>
                <a:spcPts val="0"/>
              </a:spcAft>
              <a:buClr>
                <a:srgbClr val="1F4A98"/>
              </a:buClr>
              <a:buSzPct val="100000"/>
              <a:buFont typeface="Verdana" pitchFamily="34" charset="0"/>
              <a:buChar char="−"/>
            </a:pPr>
            <a:r>
              <a:rPr lang="en-US" sz="1600" dirty="0" smtClean="0">
                <a:solidFill>
                  <a:srgbClr val="1F4A98"/>
                </a:solidFill>
                <a:latin typeface="Verdana" pitchFamily="34" charset="0"/>
                <a:ea typeface="MS PGothic" pitchFamily="34" charset="-128"/>
              </a:rPr>
              <a:t>Element of Unpredictability/Randomness</a:t>
            </a:r>
          </a:p>
          <a:p>
            <a:pPr marL="685329" lvl="2" indent="-227699">
              <a:spcBef>
                <a:spcPts val="0"/>
              </a:spcBef>
              <a:spcAft>
                <a:spcPts val="0"/>
              </a:spcAft>
              <a:buClr>
                <a:srgbClr val="1F4A98"/>
              </a:buClr>
              <a:buSzPct val="100000"/>
            </a:pPr>
            <a:endParaRPr lang="en-US" sz="1600" dirty="0">
              <a:solidFill>
                <a:srgbClr val="1F4A98"/>
              </a:solidFill>
              <a:latin typeface="Verdana" pitchFamily="34" charset="0"/>
              <a:ea typeface="MS PGothic" pitchFamily="34" charset="-128"/>
            </a:endParaRPr>
          </a:p>
          <a:p>
            <a:pPr marL="228815" lvl="1" indent="-227699">
              <a:spcBef>
                <a:spcPts val="0"/>
              </a:spcBef>
              <a:spcAft>
                <a:spcPts val="0"/>
              </a:spcAft>
              <a:buClr>
                <a:srgbClr val="1F4A98"/>
              </a:buClr>
              <a:buSzPct val="100000"/>
              <a:buFont typeface="Arial" pitchFamily="34" charset="0"/>
              <a:buChar char="•"/>
            </a:pPr>
            <a:r>
              <a:rPr lang="en-US" sz="1600" dirty="0" smtClean="0">
                <a:solidFill>
                  <a:srgbClr val="1F4A98"/>
                </a:solidFill>
                <a:latin typeface="Verdana" pitchFamily="34" charset="0"/>
                <a:ea typeface="MS PGothic" pitchFamily="34" charset="-128"/>
              </a:rPr>
              <a:t>Currently: Los Angeles, Dallas</a:t>
            </a:r>
            <a:r>
              <a:rPr lang="en-US" sz="1600" dirty="0">
                <a:solidFill>
                  <a:srgbClr val="1F4A98"/>
                </a:solidFill>
                <a:latin typeface="Verdana" pitchFamily="34" charset="0"/>
                <a:ea typeface="MS PGothic" pitchFamily="34" charset="-128"/>
              </a:rPr>
              <a:t>, </a:t>
            </a:r>
            <a:r>
              <a:rPr lang="en-US" sz="1600" dirty="0" smtClean="0">
                <a:solidFill>
                  <a:srgbClr val="1F4A98"/>
                </a:solidFill>
                <a:latin typeface="Verdana" pitchFamily="34" charset="0"/>
                <a:ea typeface="MS PGothic" pitchFamily="34" charset="-128"/>
              </a:rPr>
              <a:t>Houston, Detroit</a:t>
            </a:r>
            <a:r>
              <a:rPr lang="en-US" sz="1600" dirty="0">
                <a:solidFill>
                  <a:srgbClr val="1F4A98"/>
                </a:solidFill>
                <a:latin typeface="Verdana" pitchFamily="34" charset="0"/>
                <a:ea typeface="MS PGothic" pitchFamily="34" charset="-128"/>
              </a:rPr>
              <a:t>, Miami, Minneapolis, </a:t>
            </a:r>
            <a:r>
              <a:rPr lang="en-US" sz="1600" dirty="0" smtClean="0">
                <a:solidFill>
                  <a:srgbClr val="1F4A98"/>
                </a:solidFill>
                <a:latin typeface="Verdana" pitchFamily="34" charset="0"/>
                <a:ea typeface="MS PGothic" pitchFamily="34" charset="-128"/>
              </a:rPr>
              <a:t>and Las Vegas (Limited Checkpoint Locations)</a:t>
            </a:r>
          </a:p>
          <a:p>
            <a:pPr marL="686015" lvl="2" indent="-227699">
              <a:spcBef>
                <a:spcPts val="0"/>
              </a:spcBef>
              <a:spcAft>
                <a:spcPts val="0"/>
              </a:spcAft>
              <a:buClr>
                <a:srgbClr val="1F4A98"/>
              </a:buClr>
              <a:buSzPct val="100000"/>
              <a:buFont typeface="Arial" pitchFamily="34" charset="0"/>
              <a:buChar char="•"/>
            </a:pPr>
            <a:r>
              <a:rPr lang="en-US" sz="1600" dirty="0" smtClean="0">
                <a:solidFill>
                  <a:srgbClr val="1F4A98"/>
                </a:solidFill>
                <a:latin typeface="Verdana" pitchFamily="34" charset="0"/>
                <a:ea typeface="MS PGothic" pitchFamily="34" charset="-128"/>
              </a:rPr>
              <a:t>Expanding </a:t>
            </a:r>
            <a:r>
              <a:rPr lang="en-US" sz="1600" dirty="0">
                <a:solidFill>
                  <a:srgbClr val="1F4A98"/>
                </a:solidFill>
                <a:latin typeface="Verdana" pitchFamily="34" charset="0"/>
                <a:ea typeface="MS PGothic" pitchFamily="34" charset="-128"/>
              </a:rPr>
              <a:t>to 28 </a:t>
            </a:r>
            <a:r>
              <a:rPr lang="en-US" sz="1600" dirty="0" smtClean="0">
                <a:solidFill>
                  <a:srgbClr val="1F4A98"/>
                </a:solidFill>
                <a:latin typeface="Verdana" pitchFamily="34" charset="0"/>
                <a:ea typeface="MS PGothic" pitchFamily="34" charset="-128"/>
              </a:rPr>
              <a:t>More Airports </a:t>
            </a:r>
            <a:r>
              <a:rPr lang="en-US" sz="1600" dirty="0">
                <a:solidFill>
                  <a:srgbClr val="1F4A98"/>
                </a:solidFill>
                <a:latin typeface="Verdana" pitchFamily="34" charset="0"/>
                <a:ea typeface="MS PGothic" pitchFamily="34" charset="-128"/>
              </a:rPr>
              <a:t>in </a:t>
            </a:r>
            <a:r>
              <a:rPr lang="en-US" sz="1600" dirty="0" smtClean="0">
                <a:solidFill>
                  <a:srgbClr val="1F4A98"/>
                </a:solidFill>
                <a:latin typeface="Verdana" pitchFamily="34" charset="0"/>
                <a:ea typeface="MS PGothic" pitchFamily="34" charset="-128"/>
              </a:rPr>
              <a:t>2012, including DCA, Salt Lake City, JFK and O’Hare</a:t>
            </a:r>
          </a:p>
          <a:p>
            <a:pPr marL="685329" lvl="2" indent="-227699">
              <a:spcBef>
                <a:spcPts val="0"/>
              </a:spcBef>
              <a:spcAft>
                <a:spcPts val="0"/>
              </a:spcAft>
              <a:buClr>
                <a:srgbClr val="1F4A98"/>
              </a:buClr>
              <a:buSzPct val="100000"/>
            </a:pPr>
            <a:endParaRPr lang="en-US" sz="1600" dirty="0">
              <a:solidFill>
                <a:srgbClr val="1F4A98"/>
              </a:solidFill>
              <a:latin typeface="Verdana" pitchFamily="34" charset="0"/>
              <a:ea typeface="MS PGothic" pitchFamily="34" charset="-128"/>
            </a:endParaRPr>
          </a:p>
          <a:p>
            <a:pPr marL="228815" lvl="1" indent="-227699">
              <a:spcBef>
                <a:spcPts val="0"/>
              </a:spcBef>
              <a:spcAft>
                <a:spcPts val="0"/>
              </a:spcAft>
              <a:buClr>
                <a:srgbClr val="1F4A98"/>
              </a:buClr>
              <a:buSzPct val="100000"/>
              <a:buFont typeface="Arial" pitchFamily="34" charset="0"/>
              <a:buChar char="•"/>
            </a:pPr>
            <a:r>
              <a:rPr lang="en-US" sz="1600" dirty="0" smtClean="0">
                <a:solidFill>
                  <a:srgbClr val="1F4A98"/>
                </a:solidFill>
                <a:latin typeface="Verdana" pitchFamily="34" charset="0"/>
                <a:ea typeface="MS PGothic" pitchFamily="34" charset="-128"/>
              </a:rPr>
              <a:t>Expedited </a:t>
            </a:r>
            <a:r>
              <a:rPr lang="en-US" sz="1600" dirty="0">
                <a:solidFill>
                  <a:srgbClr val="1F4A98"/>
                </a:solidFill>
                <a:latin typeface="Verdana" pitchFamily="34" charset="0"/>
                <a:ea typeface="MS PGothic" pitchFamily="34" charset="-128"/>
              </a:rPr>
              <a:t>Screening </a:t>
            </a:r>
            <a:r>
              <a:rPr lang="en-US" sz="1600" i="1" dirty="0">
                <a:solidFill>
                  <a:srgbClr val="1F4A98"/>
                </a:solidFill>
                <a:latin typeface="Verdana" pitchFamily="34" charset="0"/>
                <a:ea typeface="MS PGothic" pitchFamily="34" charset="-128"/>
              </a:rPr>
              <a:t>Could</a:t>
            </a:r>
            <a:r>
              <a:rPr lang="en-US" sz="1600" dirty="0">
                <a:solidFill>
                  <a:srgbClr val="1F4A98"/>
                </a:solidFill>
                <a:latin typeface="Verdana" pitchFamily="34" charset="0"/>
                <a:ea typeface="MS PGothic" pitchFamily="34" charset="-128"/>
              </a:rPr>
              <a:t> Include No Longer </a:t>
            </a:r>
            <a:r>
              <a:rPr lang="en-US" sz="1600" dirty="0" smtClean="0">
                <a:solidFill>
                  <a:srgbClr val="1F4A98"/>
                </a:solidFill>
                <a:latin typeface="Verdana" pitchFamily="34" charset="0"/>
                <a:ea typeface="MS PGothic" pitchFamily="34" charset="-128"/>
              </a:rPr>
              <a:t>Removing:</a:t>
            </a:r>
            <a:endParaRPr lang="en-US" sz="1600" dirty="0">
              <a:solidFill>
                <a:srgbClr val="1F4A98"/>
              </a:solidFill>
              <a:latin typeface="Verdana" pitchFamily="34" charset="0"/>
              <a:ea typeface="MS PGothic" pitchFamily="34" charset="-128"/>
            </a:endParaRPr>
          </a:p>
          <a:p>
            <a:pPr marL="685329" lvl="2" indent="-227699">
              <a:spcBef>
                <a:spcPts val="0"/>
              </a:spcBef>
              <a:spcAft>
                <a:spcPts val="0"/>
              </a:spcAft>
              <a:buClr>
                <a:srgbClr val="1F4A98"/>
              </a:buClr>
              <a:buSzPct val="100000"/>
              <a:buFont typeface="Verdana" pitchFamily="34" charset="0"/>
              <a:buChar char="−"/>
            </a:pPr>
            <a:r>
              <a:rPr lang="en-US" sz="1600" dirty="0" smtClean="0">
                <a:solidFill>
                  <a:srgbClr val="1F4A98"/>
                </a:solidFill>
                <a:latin typeface="Verdana" pitchFamily="34" charset="0"/>
                <a:ea typeface="MS PGothic" pitchFamily="34" charset="-128"/>
              </a:rPr>
              <a:t>Shoes and Belt, 3-1-1 </a:t>
            </a:r>
            <a:r>
              <a:rPr lang="en-US" sz="1600" dirty="0">
                <a:solidFill>
                  <a:srgbClr val="1F4A98"/>
                </a:solidFill>
                <a:latin typeface="Verdana" pitchFamily="34" charset="0"/>
                <a:ea typeface="MS PGothic" pitchFamily="34" charset="-128"/>
              </a:rPr>
              <a:t>Compliant Bag from Carry-on </a:t>
            </a:r>
            <a:r>
              <a:rPr lang="en-US" sz="1600" dirty="0" smtClean="0">
                <a:solidFill>
                  <a:srgbClr val="1F4A98"/>
                </a:solidFill>
                <a:latin typeface="Verdana" pitchFamily="34" charset="0"/>
                <a:ea typeface="MS PGothic" pitchFamily="34" charset="-128"/>
              </a:rPr>
              <a:t>Bag, Laptop </a:t>
            </a:r>
            <a:r>
              <a:rPr lang="en-US" sz="1600" dirty="0">
                <a:solidFill>
                  <a:srgbClr val="1F4A98"/>
                </a:solidFill>
                <a:latin typeface="Verdana" pitchFamily="34" charset="0"/>
                <a:ea typeface="MS PGothic" pitchFamily="34" charset="-128"/>
              </a:rPr>
              <a:t>from </a:t>
            </a:r>
            <a:r>
              <a:rPr lang="en-US" sz="1600" dirty="0" smtClean="0">
                <a:solidFill>
                  <a:srgbClr val="1F4A98"/>
                </a:solidFill>
                <a:latin typeface="Verdana" pitchFamily="34" charset="0"/>
                <a:ea typeface="MS PGothic" pitchFamily="34" charset="-128"/>
              </a:rPr>
              <a:t>Bag and Light Outerwear/Jacket</a:t>
            </a:r>
          </a:p>
          <a:p>
            <a:pPr marL="685329" lvl="2" indent="-227699">
              <a:spcBef>
                <a:spcPts val="0"/>
              </a:spcBef>
              <a:spcAft>
                <a:spcPts val="0"/>
              </a:spcAft>
              <a:buClr>
                <a:srgbClr val="1F4A98"/>
              </a:buClr>
              <a:buSzPct val="100000"/>
              <a:buFont typeface="Verdana" pitchFamily="34" charset="0"/>
              <a:buChar char="−"/>
            </a:pPr>
            <a:endParaRPr lang="en-US" sz="1600" dirty="0" smtClean="0">
              <a:solidFill>
                <a:srgbClr val="1F4A98"/>
              </a:solidFill>
              <a:latin typeface="Verdana" pitchFamily="34" charset="0"/>
              <a:ea typeface="MS PGothic" pitchFamily="34" charset="-128"/>
            </a:endParaRPr>
          </a:p>
          <a:p>
            <a:pPr marL="228129" lvl="1" indent="-227699">
              <a:spcBef>
                <a:spcPts val="0"/>
              </a:spcBef>
              <a:spcAft>
                <a:spcPts val="0"/>
              </a:spcAft>
              <a:buClr>
                <a:srgbClr val="1F4A98"/>
              </a:buClr>
              <a:buSzPct val="100000"/>
              <a:buFont typeface="Arial" pitchFamily="34" charset="0"/>
              <a:buChar char="•"/>
            </a:pPr>
            <a:r>
              <a:rPr lang="en-US" sz="1600" dirty="0" smtClean="0">
                <a:solidFill>
                  <a:srgbClr val="1F4A98"/>
                </a:solidFill>
                <a:latin typeface="Verdana" pitchFamily="34" charset="0"/>
                <a:ea typeface="MS PGothic" pitchFamily="34" charset="-128"/>
              </a:rPr>
              <a:t>Global Entry Enrollment = PreCheck Enrollment </a:t>
            </a:r>
            <a:endParaRPr lang="en-US" sz="1600" dirty="0">
              <a:solidFill>
                <a:srgbClr val="1F4A98"/>
              </a:solidFill>
              <a:latin typeface="Verdana" pitchFamily="34" charset="0"/>
              <a:ea typeface="MS PGothic" pitchFamily="34" charset="-128"/>
            </a:endParaRPr>
          </a:p>
          <a:p>
            <a:pPr marL="228815" lvl="1" indent="-227699">
              <a:lnSpc>
                <a:spcPct val="95000"/>
              </a:lnSpc>
              <a:spcBef>
                <a:spcPts val="0"/>
              </a:spcBef>
              <a:spcAft>
                <a:spcPts val="0"/>
              </a:spcAft>
              <a:buClr>
                <a:srgbClr val="1F4A98"/>
              </a:buClr>
              <a:buSzPct val="100000"/>
              <a:buFont typeface="Arial" pitchFamily="34" charset="0"/>
              <a:buChar char="•"/>
            </a:pPr>
            <a:endParaRPr lang="en-US" sz="1800" dirty="0">
              <a:solidFill>
                <a:srgbClr val="1F4A98"/>
              </a:solidFill>
              <a:latin typeface="Arial" pitchFamily="34" charset="0"/>
              <a:ea typeface="MS PGothic" pitchFamily="34" charset="-128"/>
            </a:endParaRPr>
          </a:p>
        </p:txBody>
      </p:sp>
      <p:pic>
        <p:nvPicPr>
          <p:cNvPr id="27652" name="Picture 3"/>
          <p:cNvPicPr>
            <a:picLocks noChangeAspect="1" noChangeArrowheads="1"/>
          </p:cNvPicPr>
          <p:nvPr/>
        </p:nvPicPr>
        <p:blipFill>
          <a:blip r:embed="rId2"/>
          <a:srcRect/>
          <a:stretch>
            <a:fillRect/>
          </a:stretch>
        </p:blipFill>
        <p:spPr bwMode="auto">
          <a:xfrm>
            <a:off x="750498" y="323271"/>
            <a:ext cx="1333356" cy="755377"/>
          </a:xfrm>
          <a:prstGeom prst="rect">
            <a:avLst/>
          </a:prstGeom>
          <a:noFill/>
          <a:ln w="12700">
            <a:noFill/>
            <a:miter lim="800000"/>
            <a:headEnd/>
            <a:tailEnd/>
          </a:ln>
        </p:spPr>
      </p:pic>
    </p:spTree>
  </p:cSld>
  <p:clrMapOvr>
    <a:masterClrMapping/>
  </p:clrMapOvr>
  <p:transition spd="med">
    <p:wipe dir="r"/>
  </p:transition>
  <p:timing>
    <p:tnLst>
      <p:par>
        <p:cTn id="1" dur="indefinite" restart="never" nodeType="tmRoot"/>
      </p:par>
    </p:tnLst>
  </p:timing>
</p:sld>
</file>

<file path=ppt/theme/theme1.xml><?xml version="1.0" encoding="utf-8"?>
<a:theme xmlns:a="http://schemas.openxmlformats.org/drawingml/2006/main" name="Default Design">
  <a:themeElements>
    <a:clrScheme name="GBTA">
      <a:dk1>
        <a:srgbClr val="000000"/>
      </a:dk1>
      <a:lt1>
        <a:srgbClr val="FFFFFF"/>
      </a:lt1>
      <a:dk2>
        <a:srgbClr val="1F4A98"/>
      </a:dk2>
      <a:lt2>
        <a:srgbClr val="B2B2B2"/>
      </a:lt2>
      <a:accent1>
        <a:srgbClr val="1F4A98"/>
      </a:accent1>
      <a:accent2>
        <a:srgbClr val="92278F"/>
      </a:accent2>
      <a:accent3>
        <a:srgbClr val="7DC242"/>
      </a:accent3>
      <a:accent4>
        <a:srgbClr val="BDDEF5"/>
      </a:accent4>
      <a:accent5>
        <a:srgbClr val="1B5226"/>
      </a:accent5>
      <a:accent6>
        <a:srgbClr val="B2B2B2"/>
      </a:accent6>
      <a:hlink>
        <a:srgbClr val="FFA000"/>
      </a:hlink>
      <a:folHlink>
        <a:srgbClr val="FFC666"/>
      </a:folHlink>
    </a:clrScheme>
    <a:fontScheme name="GBT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2700" cap="flat" cmpd="sng" algn="ctr">
          <a:noFill/>
          <a:prstDash val="solid"/>
          <a:round/>
          <a:headEnd type="none" w="med" len="med"/>
          <a:tailEnd type="none" w="med" len="med"/>
        </a:ln>
        <a:effectLst/>
      </a:spPr>
      <a:bodyPr vert="horz" wrap="square" lIns="91440" tIns="91440" rIns="91440" bIns="9144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sz="22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200" b="0" i="0" u="none" strike="noStrike" cap="none" normalizeH="0" baseline="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FFA000"/>
        </a:hlink>
        <a:folHlink>
          <a:srgbClr val="FFC6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15774</TotalTime>
  <Pages>28</Pages>
  <Words>1078</Words>
  <Application>Microsoft Office PowerPoint</Application>
  <PresentationFormat>On-screen Show (4:3)</PresentationFormat>
  <Paragraphs>149</Paragraphs>
  <Slides>24</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Default Design</vt:lpstr>
      <vt:lpstr>Slide</vt:lpstr>
      <vt:lpstr>GBTA 2012 Government Relations Agenda  </vt:lpstr>
      <vt:lpstr>What We’ll Talk About Today…</vt:lpstr>
      <vt:lpstr>GBTA Represents the Collective Voice of the Business Travel Industry in Washington, D.C. </vt:lpstr>
      <vt:lpstr>GBTA Influencing the Debate</vt:lpstr>
      <vt:lpstr>GBTA and Business Travel Industry WINS     </vt:lpstr>
      <vt:lpstr>Business Travel Industry: Potential 2012 Risks</vt:lpstr>
      <vt:lpstr>GBTA 2012 Priorities</vt:lpstr>
      <vt:lpstr>Increased Business Travel = Increased Jobs</vt:lpstr>
      <vt:lpstr>...Moving Business Travelers Faster Through Security</vt:lpstr>
      <vt:lpstr>Global Entry Program</vt:lpstr>
      <vt:lpstr>FAA Reauthorization …Fewer Delays, Faster Flights for U.S. Business Travelers</vt:lpstr>
      <vt:lpstr>NextGen – Beginning of the End for      Inefficient, Outdated Air Traffic Control</vt:lpstr>
      <vt:lpstr> Fighting Discriminatory Car Rental Taxes...Taking on Price Gouging of Business Travelers   </vt:lpstr>
      <vt:lpstr>More About Government Relations…..</vt:lpstr>
      <vt:lpstr>Slide 15</vt:lpstr>
      <vt:lpstr>Slide 16</vt:lpstr>
      <vt:lpstr>Very Few States Undecided on President  </vt:lpstr>
      <vt:lpstr>Slide 18</vt:lpstr>
      <vt:lpstr>Chapters Completing 4 Tasks = PARTNERS </vt:lpstr>
      <vt:lpstr>Slide 20</vt:lpstr>
      <vt:lpstr>Slide 21</vt:lpstr>
      <vt:lpstr>DONATE TODAY TO MAKE A DIFFERENCE</vt:lpstr>
      <vt:lpstr>Make Michigan BTA A 2012 PARTNER</vt:lpstr>
      <vt:lpstr>Next Steps…</vt:lpstr>
    </vt:vector>
  </TitlesOfParts>
  <Company>Global Business Travel Association</Company>
  <LinksUpToDate>false</LinksUpToDate>
  <SharedDoc>false</SharedDoc>
  <HyperlinkBase>www.gbta.org</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Business Travel Association</dc:title>
  <dc:creator>Global Business Travel Association</dc:creator>
  <dc:description>www.gbta.org</dc:description>
  <cp:lastModifiedBy>sdowney</cp:lastModifiedBy>
  <cp:revision>670</cp:revision>
  <cp:lastPrinted>2005-04-13T23:52:03Z</cp:lastPrinted>
  <dcterms:created xsi:type="dcterms:W3CDTF">2011-02-02T15:18:24Z</dcterms:created>
  <dcterms:modified xsi:type="dcterms:W3CDTF">2012-04-16T20:48:20Z</dcterms:modified>
</cp:coreProperties>
</file>