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147480223" r:id="rId2"/>
    <p:sldId id="259" r:id="rId3"/>
    <p:sldId id="2147480224" r:id="rId4"/>
    <p:sldId id="281" r:id="rId5"/>
    <p:sldId id="332" r:id="rId6"/>
    <p:sldId id="331" r:id="rId7"/>
    <p:sldId id="256" r:id="rId8"/>
    <p:sldId id="258" r:id="rId9"/>
    <p:sldId id="333" r:id="rId10"/>
    <p:sldId id="334" r:id="rId11"/>
    <p:sldId id="2147480205" r:id="rId12"/>
    <p:sldId id="2147480089" r:id="rId13"/>
    <p:sldId id="2147480154" r:id="rId14"/>
    <p:sldId id="2147480207" r:id="rId15"/>
    <p:sldId id="2147480208" r:id="rId16"/>
    <p:sldId id="2147480209" r:id="rId17"/>
    <p:sldId id="2147480210" r:id="rId18"/>
    <p:sldId id="2147480211" r:id="rId19"/>
    <p:sldId id="2147480212" r:id="rId20"/>
    <p:sldId id="296" r:id="rId21"/>
    <p:sldId id="2147480095" r:id="rId22"/>
    <p:sldId id="2147480213" r:id="rId23"/>
    <p:sldId id="2147480164" r:id="rId24"/>
    <p:sldId id="2145706673" r:id="rId25"/>
    <p:sldId id="2145706675" r:id="rId26"/>
    <p:sldId id="2145706651" r:id="rId27"/>
    <p:sldId id="2145706666" r:id="rId28"/>
    <p:sldId id="2147480214" r:id="rId29"/>
    <p:sldId id="494" r:id="rId30"/>
    <p:sldId id="2147480215" r:id="rId31"/>
    <p:sldId id="421" r:id="rId32"/>
    <p:sldId id="294" r:id="rId33"/>
    <p:sldId id="271" r:id="rId34"/>
    <p:sldId id="274" r:id="rId35"/>
    <p:sldId id="2147480165" r:id="rId36"/>
    <p:sldId id="2147480166" r:id="rId37"/>
    <p:sldId id="2147480087" r:id="rId38"/>
    <p:sldId id="2147480083" r:id="rId39"/>
    <p:sldId id="2147480085" r:id="rId40"/>
    <p:sldId id="2147480081" r:id="rId41"/>
    <p:sldId id="2147473402" r:id="rId42"/>
    <p:sldId id="2147480158" r:id="rId43"/>
    <p:sldId id="2147480216" r:id="rId44"/>
    <p:sldId id="279" r:id="rId45"/>
    <p:sldId id="278" r:id="rId46"/>
    <p:sldId id="280" r:id="rId47"/>
    <p:sldId id="2147480225" r:id="rId48"/>
    <p:sldId id="2147480218" r:id="rId49"/>
    <p:sldId id="2147480222" r:id="rId50"/>
    <p:sldId id="282" r:id="rId51"/>
    <p:sldId id="2147480226" r:id="rId52"/>
    <p:sldId id="2147480220" r:id="rId53"/>
    <p:sldId id="2147480227" r:id="rId54"/>
    <p:sldId id="286" r:id="rId55"/>
    <p:sldId id="330" r:id="rId56"/>
    <p:sldId id="284" r:id="rId57"/>
    <p:sldId id="285" r:id="rId58"/>
    <p:sldId id="2147480228" r:id="rId59"/>
    <p:sldId id="288" r:id="rId60"/>
    <p:sldId id="399" r:id="rId61"/>
    <p:sldId id="400" r:id="rId62"/>
    <p:sldId id="1392" r:id="rId63"/>
    <p:sldId id="275" r:id="rId64"/>
    <p:sldId id="394" r:id="rId65"/>
    <p:sldId id="397" r:id="rId66"/>
    <p:sldId id="1401" r:id="rId67"/>
    <p:sldId id="308" r:id="rId68"/>
    <p:sldId id="1403" r:id="rId69"/>
    <p:sldId id="1389" r:id="rId70"/>
    <p:sldId id="1405" r:id="rId71"/>
    <p:sldId id="402" r:id="rId72"/>
    <p:sldId id="417" r:id="rId73"/>
    <p:sldId id="1394" r:id="rId74"/>
    <p:sldId id="416" r:id="rId75"/>
    <p:sldId id="312" r:id="rId76"/>
    <p:sldId id="418" r:id="rId77"/>
    <p:sldId id="1395" r:id="rId78"/>
    <p:sldId id="410" r:id="rId79"/>
    <p:sldId id="283" r:id="rId80"/>
    <p:sldId id="287" r:id="rId81"/>
    <p:sldId id="214748022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35"/>
    <p:restoredTop sz="96327"/>
  </p:normalViewPr>
  <p:slideViewPr>
    <p:cSldViewPr snapToGrid="0">
      <p:cViewPr varScale="1">
        <p:scale>
          <a:sx n="80" d="100"/>
          <a:sy n="80" d="100"/>
        </p:scale>
        <p:origin x="192" y="1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42311482853145"/>
          <c:y val="4.4938228639101525E-2"/>
          <c:w val="0.43860058729476015"/>
          <c:h val="0.9173893599087159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2.6347255960043017E-2"/>
                  <c:y val="2.455943848227904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76-4456-92A8-A301030AC037}"/>
                </c:ext>
              </c:extLst>
            </c:dLbl>
            <c:dLbl>
              <c:idx val="1"/>
              <c:layout>
                <c:manualLayout>
                  <c:x val="-2.3381033185859205E-2"/>
                  <c:y val="0"/>
                </c:manualLayout>
              </c:layout>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476-4456-92A8-A301030AC037}"/>
                </c:ext>
              </c:extLst>
            </c:dLbl>
            <c:dLbl>
              <c:idx val="2"/>
              <c:tx>
                <c:rich>
                  <a:bodyPr/>
                  <a:lstStyle/>
                  <a:p>
                    <a:r>
                      <a:rPr lang="en-US"/>
                      <a:t>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476-4456-92A8-A301030AC037}"/>
                </c:ext>
              </c:extLst>
            </c:dLbl>
            <c:dLbl>
              <c:idx val="3"/>
              <c:tx>
                <c:rich>
                  <a:bodyPr/>
                  <a:lstStyle/>
                  <a:p>
                    <a:r>
                      <a:rPr lang="en-US"/>
                      <a:t>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476-4456-92A8-A301030AC037}"/>
                </c:ext>
              </c:extLst>
            </c:dLbl>
            <c:dLbl>
              <c:idx val="4"/>
              <c:tx>
                <c:rich>
                  <a:bodyPr/>
                  <a:lstStyle/>
                  <a:p>
                    <a:r>
                      <a:rPr lang="en-US"/>
                      <a:t>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476-4456-92A8-A301030AC037}"/>
                </c:ext>
              </c:extLst>
            </c:dLbl>
            <c:dLbl>
              <c:idx val="5"/>
              <c:tx>
                <c:rich>
                  <a:bodyPr/>
                  <a:lstStyle/>
                  <a:p>
                    <a:r>
                      <a:rPr lang="en-US"/>
                      <a:t>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476-4456-92A8-A301030AC037}"/>
                </c:ext>
              </c:extLst>
            </c:dLbl>
            <c:dLbl>
              <c:idx val="6"/>
              <c:tx>
                <c:rich>
                  <a:bodyPr/>
                  <a:lstStyle/>
                  <a:p>
                    <a:r>
                      <a:rPr lang="en-US"/>
                      <a:t>10%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476-4456-92A8-A301030AC037}"/>
                </c:ext>
              </c:extLst>
            </c:dLbl>
            <c:dLbl>
              <c:idx val="7"/>
              <c:tx>
                <c:rich>
                  <a:bodyPr/>
                  <a:lstStyle/>
                  <a:p>
                    <a:r>
                      <a:rPr lang="en-US"/>
                      <a:t>13%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476-4456-92A8-A301030AC037}"/>
                </c:ext>
              </c:extLst>
            </c:dLbl>
            <c:dLbl>
              <c:idx val="8"/>
              <c:tx>
                <c:rich>
                  <a:bodyPr/>
                  <a:lstStyle/>
                  <a:p>
                    <a:r>
                      <a:rPr lang="en-US"/>
                      <a:t>18%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476-4456-92A8-A301030AC037}"/>
                </c:ext>
              </c:extLst>
            </c:dLbl>
            <c:dLbl>
              <c:idx val="9"/>
              <c:tx>
                <c:rich>
                  <a:bodyPr/>
                  <a:lstStyle/>
                  <a:p>
                    <a:r>
                      <a:rPr lang="en-US"/>
                      <a:t>18%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476-4456-92A8-A301030AC037}"/>
                </c:ext>
              </c:extLst>
            </c:dLbl>
            <c:dLbl>
              <c:idx val="10"/>
              <c:tx>
                <c:rich>
                  <a:bodyPr/>
                  <a:lstStyle/>
                  <a:p>
                    <a:r>
                      <a:rPr lang="en-US"/>
                      <a:t>38%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476-4456-92A8-A301030AC037}"/>
                </c:ext>
              </c:extLst>
            </c:dLbl>
            <c:dLbl>
              <c:idx val="11"/>
              <c:tx>
                <c:rich>
                  <a:bodyPr/>
                  <a:lstStyle/>
                  <a:p>
                    <a:r>
                      <a:rPr lang="en-US"/>
                      <a:t>40%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476-4456-92A8-A301030AC037}"/>
                </c:ext>
              </c:extLst>
            </c:dLbl>
            <c:dLbl>
              <c:idx val="12"/>
              <c:tx>
                <c:rich>
                  <a:bodyPr/>
                  <a:lstStyle/>
                  <a:p>
                    <a:r>
                      <a:rPr lang="en-US"/>
                      <a:t>48%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476-4456-92A8-A301030AC037}"/>
                </c:ext>
              </c:extLst>
            </c:dLbl>
            <c:dLbl>
              <c:idx val="13"/>
              <c:tx>
                <c:rich>
                  <a:bodyPr/>
                  <a:lstStyle/>
                  <a:p>
                    <a:r>
                      <a:rPr lang="en-US"/>
                      <a:t>74%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476-4456-92A8-A301030AC03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Pandemic concerns</c:v>
                </c:pt>
                <c:pt idx="1">
                  <c:v>Passport/Visa processing times and/or delays</c:v>
                </c:pt>
                <c:pt idx="2">
                  <c:v>Traveler confidence/willingness to travel</c:v>
                </c:pt>
                <c:pt idx="3">
                  <c:v>Workforce hiring/retention</c:v>
                </c:pt>
                <c:pt idx="4">
                  <c:v>Meeting &amp; event space availability and ease of booking</c:v>
                </c:pt>
                <c:pt idx="5">
                  <c:v>Remote work and hybrid office rules</c:v>
                </c:pt>
                <c:pt idx="6">
                  <c:v>Concerns of frequent travelers (such as entitlements, upgrades, and well being)</c:v>
                </c:pt>
                <c:pt idx="7">
                  <c:v>Technology advancements / artificial intelligence</c:v>
                </c:pt>
                <c:pt idx="8">
                  <c:v>Climate impact/sustainability concerns</c:v>
                </c:pt>
                <c:pt idx="9">
                  <c:v>Geo-political concerns</c:v>
                </c:pt>
                <c:pt idx="10">
                  <c:v>Travel disruptions (i.e. flight/rail delays and cancellations, long lines at check-in or security or strike action)</c:v>
                </c:pt>
                <c:pt idx="11">
                  <c:v>Corporate budgets not keeping pace with needs</c:v>
                </c:pt>
                <c:pt idx="12">
                  <c:v>Overall economic concerns (i.e. inflation/recession)</c:v>
                </c:pt>
                <c:pt idx="13">
                  <c:v>Rising costs of travel</c:v>
                </c:pt>
              </c:strCache>
            </c:strRef>
          </c:cat>
          <c:val>
            <c:numRef>
              <c:f>Sheet1!$B$2:$B$15</c:f>
              <c:numCache>
                <c:formatCode>0%</c:formatCode>
                <c:ptCount val="14"/>
                <c:pt idx="0">
                  <c:v>0</c:v>
                </c:pt>
                <c:pt idx="1">
                  <c:v>-0.03</c:v>
                </c:pt>
                <c:pt idx="2">
                  <c:v>-0.06</c:v>
                </c:pt>
                <c:pt idx="3">
                  <c:v>-0.06</c:v>
                </c:pt>
                <c:pt idx="4">
                  <c:v>-0.06</c:v>
                </c:pt>
                <c:pt idx="5">
                  <c:v>-7.0000000000000007E-2</c:v>
                </c:pt>
                <c:pt idx="6">
                  <c:v>-0.1</c:v>
                </c:pt>
                <c:pt idx="7">
                  <c:v>-0.13</c:v>
                </c:pt>
                <c:pt idx="8">
                  <c:v>-0.18</c:v>
                </c:pt>
                <c:pt idx="9">
                  <c:v>-0.18</c:v>
                </c:pt>
                <c:pt idx="10">
                  <c:v>-0.38</c:v>
                </c:pt>
                <c:pt idx="11">
                  <c:v>-0.4</c:v>
                </c:pt>
                <c:pt idx="12">
                  <c:v>-0.48</c:v>
                </c:pt>
                <c:pt idx="13">
                  <c:v>-0.74</c:v>
                </c:pt>
              </c:numCache>
            </c:numRef>
          </c:val>
          <c:extLst>
            <c:ext xmlns:c16="http://schemas.microsoft.com/office/drawing/2014/chart" uri="{C3380CC4-5D6E-409C-BE32-E72D297353CC}">
              <c16:uniqueId val="{0000000B-2476-4456-92A8-A301030AC037}"/>
            </c:ext>
          </c:extLst>
        </c:ser>
        <c:dLbls>
          <c:showLegendKey val="0"/>
          <c:showVal val="0"/>
          <c:showCatName val="0"/>
          <c:showSerName val="0"/>
          <c:showPercent val="0"/>
          <c:showBubbleSize val="0"/>
        </c:dLbls>
        <c:gapWidth val="200"/>
        <c:axId val="1248834655"/>
        <c:axId val="1248834239"/>
      </c:barChart>
      <c:catAx>
        <c:axId val="1248834655"/>
        <c:scaling>
          <c:orientation val="minMax"/>
        </c:scaling>
        <c:delete val="1"/>
        <c:axPos val="l"/>
        <c:numFmt formatCode="General" sourceLinked="1"/>
        <c:majorTickMark val="none"/>
        <c:minorTickMark val="none"/>
        <c:tickLblPos val="nextTo"/>
        <c:crossAx val="1248834239"/>
        <c:crosses val="autoZero"/>
        <c:auto val="1"/>
        <c:lblAlgn val="ctr"/>
        <c:lblOffset val="100"/>
        <c:noMultiLvlLbl val="0"/>
      </c:catAx>
      <c:valAx>
        <c:axId val="1248834239"/>
        <c:scaling>
          <c:orientation val="minMax"/>
        </c:scaling>
        <c:delete val="1"/>
        <c:axPos val="b"/>
        <c:numFmt formatCode="0%" sourceLinked="1"/>
        <c:majorTickMark val="none"/>
        <c:minorTickMark val="none"/>
        <c:tickLblPos val="nextTo"/>
        <c:crossAx val="1248834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42311482853145"/>
          <c:y val="4.4938228639101525E-2"/>
          <c:w val="0.43860058729476015"/>
          <c:h val="0.91738935990871595"/>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F-B8AE-4100-AB94-FC048FE8933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Pandemic concerns</c:v>
                </c:pt>
                <c:pt idx="1">
                  <c:v>Passport/Visa processing times and/or delays</c:v>
                </c:pt>
                <c:pt idx="2">
                  <c:v>Traveler confidence/willingness to travel</c:v>
                </c:pt>
                <c:pt idx="3">
                  <c:v>Workforce hiring/retention</c:v>
                </c:pt>
                <c:pt idx="4">
                  <c:v>Meeting &amp; event space availability and ease of booking</c:v>
                </c:pt>
                <c:pt idx="5">
                  <c:v>Remote work and hybrid office rules</c:v>
                </c:pt>
                <c:pt idx="6">
                  <c:v>Concerns of frequent travelers (such as entitlements, upgrades, and well being)</c:v>
                </c:pt>
                <c:pt idx="7">
                  <c:v>Technology advancements / artificial intelligence</c:v>
                </c:pt>
                <c:pt idx="8">
                  <c:v>Climate impact/sustainability concerns</c:v>
                </c:pt>
                <c:pt idx="9">
                  <c:v>Geo-political concerns</c:v>
                </c:pt>
                <c:pt idx="10">
                  <c:v>Travel disruptions (i.e. flight/rail delays and cancellations, long lines at check-in or security or strike action)</c:v>
                </c:pt>
                <c:pt idx="11">
                  <c:v>Corporate budgets not keeping pace with needs</c:v>
                </c:pt>
                <c:pt idx="12">
                  <c:v>Overall economic concerns (i.e. inflation/recession)</c:v>
                </c:pt>
                <c:pt idx="13">
                  <c:v>Rising costs of travel</c:v>
                </c:pt>
              </c:strCache>
            </c:strRef>
          </c:cat>
          <c:val>
            <c:numRef>
              <c:f>Sheet1!$B$2:$B$15</c:f>
              <c:numCache>
                <c:formatCode>0%</c:formatCode>
                <c:ptCount val="14"/>
                <c:pt idx="0">
                  <c:v>0.01</c:v>
                </c:pt>
                <c:pt idx="1">
                  <c:v>0.03</c:v>
                </c:pt>
                <c:pt idx="2">
                  <c:v>0.04</c:v>
                </c:pt>
                <c:pt idx="3">
                  <c:v>0.12</c:v>
                </c:pt>
                <c:pt idx="4">
                  <c:v>0.06</c:v>
                </c:pt>
                <c:pt idx="5">
                  <c:v>0.17</c:v>
                </c:pt>
                <c:pt idx="6">
                  <c:v>0.06</c:v>
                </c:pt>
                <c:pt idx="7">
                  <c:v>0.27</c:v>
                </c:pt>
                <c:pt idx="8">
                  <c:v>0.2</c:v>
                </c:pt>
                <c:pt idx="9">
                  <c:v>0.25</c:v>
                </c:pt>
                <c:pt idx="10">
                  <c:v>0.23</c:v>
                </c:pt>
                <c:pt idx="11">
                  <c:v>0.44</c:v>
                </c:pt>
                <c:pt idx="12">
                  <c:v>0.47</c:v>
                </c:pt>
                <c:pt idx="13">
                  <c:v>0.56999999999999995</c:v>
                </c:pt>
              </c:numCache>
            </c:numRef>
          </c:val>
          <c:extLst>
            <c:ext xmlns:c16="http://schemas.microsoft.com/office/drawing/2014/chart" uri="{C3380CC4-5D6E-409C-BE32-E72D297353CC}">
              <c16:uniqueId val="{0000000E-B8AE-4100-AB94-FC048FE89334}"/>
            </c:ext>
          </c:extLst>
        </c:ser>
        <c:dLbls>
          <c:showLegendKey val="0"/>
          <c:showVal val="0"/>
          <c:showCatName val="0"/>
          <c:showSerName val="0"/>
          <c:showPercent val="0"/>
          <c:showBubbleSize val="0"/>
        </c:dLbls>
        <c:gapWidth val="200"/>
        <c:axId val="1248834655"/>
        <c:axId val="1248834239"/>
      </c:barChart>
      <c:catAx>
        <c:axId val="1248834655"/>
        <c:scaling>
          <c:orientation val="minMax"/>
        </c:scaling>
        <c:delete val="1"/>
        <c:axPos val="l"/>
        <c:numFmt formatCode="General" sourceLinked="1"/>
        <c:majorTickMark val="out"/>
        <c:minorTickMark val="none"/>
        <c:tickLblPos val="nextTo"/>
        <c:crossAx val="1248834239"/>
        <c:crosses val="autoZero"/>
        <c:auto val="1"/>
        <c:lblAlgn val="ctr"/>
        <c:lblOffset val="100"/>
        <c:noMultiLvlLbl val="0"/>
      </c:catAx>
      <c:valAx>
        <c:axId val="1248834239"/>
        <c:scaling>
          <c:orientation val="minMax"/>
          <c:max val="0.8"/>
        </c:scaling>
        <c:delete val="1"/>
        <c:axPos val="b"/>
        <c:numFmt formatCode="0%" sourceLinked="1"/>
        <c:majorTickMark val="out"/>
        <c:minorTickMark val="none"/>
        <c:tickLblPos val="nextTo"/>
        <c:crossAx val="1248834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53CD1-E6C0-524C-AC7A-3CFBEAB04044}" type="datetimeFigureOut">
              <a:rPr lang="en-US" smtClean="0"/>
              <a:t>2/28/24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71321-6C20-A04D-B8CE-AA1F503D8BAA}" type="slidenum">
              <a:rPr lang="en-US" smtClean="0"/>
              <a:t>‹#›</a:t>
            </a:fld>
            <a:endParaRPr lang="en-US"/>
          </a:p>
        </p:txBody>
      </p:sp>
    </p:spTree>
    <p:extLst>
      <p:ext uri="{BB962C8B-B14F-4D97-AF65-F5344CB8AC3E}">
        <p14:creationId xmlns:p14="http://schemas.microsoft.com/office/powerpoint/2010/main" val="13239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71321-6C20-A04D-B8CE-AA1F503D8BAA}" type="slidenum">
              <a:rPr lang="en-US" smtClean="0"/>
              <a:t>4</a:t>
            </a:fld>
            <a:endParaRPr lang="en-US"/>
          </a:p>
        </p:txBody>
      </p:sp>
    </p:spTree>
    <p:extLst>
      <p:ext uri="{BB962C8B-B14F-4D97-AF65-F5344CB8AC3E}">
        <p14:creationId xmlns:p14="http://schemas.microsoft.com/office/powerpoint/2010/main" val="1424038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zoom down from a global view to a regional view, we can see the mix across regions in terms of business travel spending. This is the current state of the regional spending split.</a:t>
            </a:r>
            <a:endParaRPr lang="en-US" i="1" dirty="0">
              <a:cs typeface="Calibri"/>
            </a:endParaRPr>
          </a:p>
          <a:p>
            <a:endParaRPr lang="en-US" dirty="0"/>
          </a:p>
          <a:p>
            <a:r>
              <a:rPr lang="en-US" dirty="0"/>
              <a:t>Currently APAC accounts for 42% of global spend on managed business travel. Last out of the gates, in terms of the heavily imposed COVID restrictions, we certainly have seen a resurgence </a:t>
            </a:r>
          </a:p>
          <a:p>
            <a:r>
              <a:rPr lang="en-US" dirty="0"/>
              <a:t>North America accounts for 27%, Europe at 26% and other regions making up the difference.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31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drill down a bit further.  </a:t>
            </a:r>
          </a:p>
          <a:p>
            <a:endParaRPr lang="en-US" dirty="0">
              <a:cs typeface="Calibri"/>
            </a:endParaRPr>
          </a:p>
          <a:p>
            <a:r>
              <a:rPr lang="en-US" dirty="0">
                <a:cs typeface="Calibri"/>
              </a:rPr>
              <a:t>Interestingly, In 2022, China dropped back to the number 2 spot and the US was number 1. But with borders opening and the APAC region getting back to business into 2023, GBTA had forecast that China would be back to the top spot – from analysis back in June and July when our economist was evaluating the forecast.</a:t>
            </a:r>
          </a:p>
          <a:p>
            <a:endParaRPr lang="en-US" dirty="0">
              <a:cs typeface="Calibri"/>
            </a:endParaRPr>
          </a:p>
          <a:p>
            <a:pPr marL="171450" indent="-171450">
              <a:buFont typeface="Arial,Sans-Serif"/>
              <a:buChar char="•"/>
            </a:pPr>
            <a:r>
              <a:rPr lang="en-US" dirty="0">
                <a:cs typeface="Calibri"/>
              </a:rPr>
              <a:t>We also saw some new entrants in the top 15: </a:t>
            </a:r>
            <a:r>
              <a:rPr lang="en-US" dirty="0"/>
              <a:t>The Netherlands and Indonesia (on this list for the first time)</a:t>
            </a:r>
            <a:endParaRPr lang="en-US" dirty="0">
              <a:cs typeface="Calibri"/>
            </a:endParaRPr>
          </a:p>
          <a:p>
            <a:pPr marL="171450" indent="-171450">
              <a:buFont typeface="Arial,Sans-Serif"/>
              <a:buChar char="•"/>
            </a:pPr>
            <a:r>
              <a:rPr lang="en-US" dirty="0"/>
              <a:t>And moving up in their ranking from previous year: Japan, UK, Italy, South Korea and Australia</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75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is, of course, affected by pricing. And GBTA explores that annually – here with the CWT GBTA </a:t>
            </a:r>
            <a:r>
              <a:rPr lang="en-US" u="sng" dirty="0"/>
              <a:t>Global Business Travel Pricing Forecast.</a:t>
            </a:r>
            <a:endParaRPr lang="en-US" dirty="0"/>
          </a:p>
          <a:p>
            <a:endParaRPr lang="en-US" dirty="0"/>
          </a:p>
          <a:p>
            <a:r>
              <a:rPr lang="en-US" dirty="0"/>
              <a:t>The report analyzes pricing predictors and other factors to help business travel managers plan their annual programs and policies. </a:t>
            </a:r>
          </a:p>
          <a:p>
            <a:endParaRPr lang="en-US" dirty="0"/>
          </a:p>
          <a:p>
            <a:r>
              <a:rPr lang="en-US" dirty="0"/>
              <a:t>The good news is, ongoing economic stabilization and the easing of supply-side constraints, we expect price increases to subdue through 2024. We expect global business travel and event costs to climb a bit higher this year, but, at a moderate pace than seen in 2022 and 2023 – across all categories shown here.</a:t>
            </a:r>
          </a:p>
          <a:p>
            <a:endParaRPr lang="en-US" dirty="0"/>
          </a:p>
          <a:p>
            <a:endParaRPr lang="en-US" dirty="0"/>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64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let’s take a look at similar data specifically for the US to see how it stacks up</a:t>
            </a:r>
          </a:p>
        </p:txBody>
      </p:sp>
    </p:spTree>
    <p:extLst>
      <p:ext uri="{BB962C8B-B14F-4D97-AF65-F5344CB8AC3E}">
        <p14:creationId xmlns:p14="http://schemas.microsoft.com/office/powerpoint/2010/main" val="34605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20000"/>
              </a:lnSpc>
              <a:spcBef>
                <a:spcPts val="300"/>
              </a:spcBef>
            </a:pPr>
            <a:r>
              <a:rPr lang="en-US" dirty="0"/>
              <a:t>Business travel </a:t>
            </a:r>
            <a:r>
              <a:rPr lang="en-US" u="sng" dirty="0"/>
              <a:t>spend</a:t>
            </a:r>
            <a:r>
              <a:rPr lang="en-US" dirty="0"/>
              <a:t> in the U.S. fell off at the height of the pandemic, declining 61% in 2020, which actually exceeded the global decline of 54%. However, business travel spend grew 74% in 2022 in the U.S. </a:t>
            </a:r>
          </a:p>
          <a:p>
            <a:pPr>
              <a:lnSpc>
                <a:spcPct val="120000"/>
              </a:lnSpc>
              <a:spcBef>
                <a:spcPts val="300"/>
              </a:spcBef>
            </a:pPr>
            <a:endParaRPr lang="en-US" dirty="0"/>
          </a:p>
          <a:p>
            <a:pPr>
              <a:lnSpc>
                <a:spcPct val="120000"/>
              </a:lnSpc>
              <a:spcBef>
                <a:spcPts val="300"/>
              </a:spcBef>
            </a:pPr>
            <a:r>
              <a:rPr lang="en-US" dirty="0"/>
              <a:t>In 2023, U.S. business travel spend was expected to grow another 26% and start to level off at 9% in 2024, then getting back to a “normal” growth clip of 3-3.5% in the years following.</a:t>
            </a:r>
          </a:p>
        </p:txBody>
      </p:sp>
      <p:sp>
        <p:nvSpPr>
          <p:cNvPr id="4" name="Slide Number Placeholder 3"/>
          <p:cNvSpPr>
            <a:spLocks noGrp="1"/>
          </p:cNvSpPr>
          <p:nvPr>
            <p:ph type="sldNum" sz="quarter" idx="5"/>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D8FE1C67-D20F-D149-B411-A055C1037730}" type="slidenum">
              <a:rPr kumimoji="0" lang="en-US" sz="2400" b="0" i="0" u="none" strike="noStrike" kern="0" cap="none" spc="0" normalizeH="0" baseline="0" noProof="0" smtClean="0">
                <a:ln>
                  <a:noFill/>
                </a:ln>
                <a:solidFill>
                  <a:srgbClr val="5E5E5E"/>
                </a:solidFill>
                <a:effectLst/>
                <a:uLnTx/>
                <a:uFillTx/>
                <a:latin typeface="Helvetica Neue"/>
                <a:ea typeface="Helvetica Neue"/>
                <a:cs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20</a:t>
            </a:fld>
            <a:endParaRPr kumimoji="0" lang="en-US" sz="2400" b="0" i="0" u="none" strike="noStrike" kern="0" cap="none" spc="0" normalizeH="0" baseline="0" noProof="0">
              <a:ln>
                <a:noFill/>
              </a:ln>
              <a:solidFill>
                <a:srgbClr val="5E5E5E"/>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56934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And business travel plays a key role in commerce, as we all know. GBTA finds it interesting to compare how much sales activity is supported by a dollar spent on business travel.</a:t>
            </a:r>
          </a:p>
          <a:p>
            <a:endParaRPr lang="en-US" dirty="0">
              <a:ea typeface="Calibri"/>
              <a:cs typeface="Calibri"/>
            </a:endParaRPr>
          </a:p>
          <a:p>
            <a:r>
              <a:rPr lang="en-US" dirty="0">
                <a:ea typeface="Calibri"/>
                <a:cs typeface="Calibri"/>
              </a:rPr>
              <a:t>And you can see that it’s been a bit of a roller coaster… going from $1 spent on travel in 2019 supporting $120 in sales… to that same $1 supporting $178 in sales in 2022 – and getting closer to “normal” in 2023 with a dollar supporting $145 in sales.</a:t>
            </a:r>
          </a:p>
          <a:p>
            <a:br>
              <a:rPr lang="en-US" dirty="0">
                <a:ea typeface="Calibri"/>
                <a:cs typeface="Calibri"/>
              </a:rPr>
            </a:br>
            <a:r>
              <a:rPr lang="en-US" dirty="0">
                <a:ea typeface="Calibri"/>
                <a:cs typeface="Calibri"/>
              </a:rPr>
              <a:t>GBTA will continue to watch these trends to add some budgeting strength to those of you who need to provide your CFOs with supporting evidence for benchmarking travel spend against other companies in the future.</a:t>
            </a:r>
          </a:p>
        </p:txBody>
      </p:sp>
    </p:spTree>
    <p:extLst>
      <p:ext uri="{BB962C8B-B14F-4D97-AF65-F5344CB8AC3E}">
        <p14:creationId xmlns:p14="http://schemas.microsoft.com/office/powerpoint/2010/main" val="219284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state of the industry wouldn’t be complete without considering business travelers themselves.</a:t>
            </a:r>
            <a:endParaRPr lang="en-US" dirty="0"/>
          </a:p>
          <a:p>
            <a:r>
              <a:rPr lang="en" dirty="0"/>
              <a:t> </a:t>
            </a:r>
            <a:endParaRPr lang="en-US" dirty="0"/>
          </a:p>
          <a:p>
            <a:r>
              <a:rPr lang="en" dirty="0"/>
              <a:t>The BTI Report also includes insights from business travelers – this year we surveyed nearly 5,000 across 22 countries in 4 major regions. (</a:t>
            </a:r>
            <a:r>
              <a:rPr lang="en-US" dirty="0"/>
              <a:t>Keep in mind that the respondents are mostly </a:t>
            </a:r>
            <a:r>
              <a:rPr lang="en-US" u="sng" dirty="0"/>
              <a:t>not</a:t>
            </a:r>
            <a:r>
              <a:rPr lang="en-US" dirty="0"/>
              <a:t> road warriors, and travel mostly short-haul distances once or twice a year.</a:t>
            </a:r>
            <a:endParaRPr lang="en-US" dirty="0">
              <a:cs typeface="Calibri" panose="020F0502020204030204"/>
            </a:endParaRPr>
          </a:p>
          <a:p>
            <a:endParaRPr lang="en" dirty="0">
              <a:cs typeface="Calibri"/>
            </a:endParaRPr>
          </a:p>
          <a:p>
            <a:r>
              <a:rPr lang="en" dirty="0">
                <a:cs typeface="Calibri"/>
              </a:rPr>
              <a:t>For US business travelers:</a:t>
            </a:r>
            <a:endParaRPr lang="en" dirty="0"/>
          </a:p>
          <a:p>
            <a:pPr marL="171450" indent="-171450">
              <a:buFont typeface="Arial"/>
              <a:buChar char="•"/>
            </a:pPr>
            <a:r>
              <a:rPr lang="en-US" dirty="0"/>
              <a:t>84% say business travel continues to be important in achieving their business objectives.</a:t>
            </a:r>
            <a:endParaRPr lang="en-US" dirty="0">
              <a:cs typeface="Calibri" panose="020F0502020204030204"/>
            </a:endParaRPr>
          </a:p>
          <a:p>
            <a:pPr marL="171450" indent="-171450">
              <a:buFont typeface="Arial"/>
              <a:buChar char="•"/>
            </a:pPr>
            <a:r>
              <a:rPr lang="en-US" dirty="0">
                <a:cs typeface="Calibri" panose="020F0502020204030204"/>
              </a:rPr>
              <a:t>They are averaging 3.6 nights per business trip and </a:t>
            </a:r>
            <a:r>
              <a:rPr lang="en-US" dirty="0"/>
              <a:t>estimate their work-related spend at a little over $1,200 per person per trip - </a:t>
            </a:r>
            <a:r>
              <a:rPr lang="en-US" dirty="0">
                <a:cs typeface="Calibri"/>
              </a:rPr>
              <a:t>this is longer and pricier vs. global averages (3.5 nights and $1018 per trip global averages</a:t>
            </a:r>
          </a:p>
          <a:p>
            <a:pPr marL="171450" indent="-171450">
              <a:buFont typeface="Arial"/>
              <a:buChar char="•"/>
            </a:pPr>
            <a:r>
              <a:rPr lang="en-US" dirty="0">
                <a:cs typeface="Calibri"/>
              </a:rPr>
              <a:t>What gets the American business traveler out on the road for work? Primarily conferences (#1), training (#2) and sales meetings (#3).</a:t>
            </a:r>
            <a:endParaRPr lang="en-US" dirty="0"/>
          </a:p>
          <a:p>
            <a:pPr marL="171450" indent="-171450">
              <a:buFont typeface="Arial"/>
              <a:buChar char="•"/>
            </a:pPr>
            <a:r>
              <a:rPr lang="en-US" dirty="0"/>
              <a:t>In terms of behaviors, we learned that blended travel is still a thing according to these business travelers. 72% say they more frequently blend business and personal travel than they did in 2019</a:t>
            </a:r>
            <a:endParaRPr lang="en-US" dirty="0">
              <a:cs typeface="Calibri" panose="020F0502020204030204"/>
            </a:endParaRPr>
          </a:p>
          <a:p>
            <a:pPr marL="171450" indent="-171450">
              <a:buFont typeface="Arial"/>
              <a:buChar char="•"/>
            </a:pPr>
            <a:r>
              <a:rPr lang="en-US" dirty="0"/>
              <a:t>And 45% have added additional leisure days to their business trips</a:t>
            </a:r>
          </a:p>
          <a:p>
            <a:pPr marL="171450" indent="-171450">
              <a:buFont typeface="Arial"/>
              <a:buChar char="•"/>
            </a:pPr>
            <a:endParaRPr lang="en-US" dirty="0">
              <a:cs typeface="Calibri"/>
            </a:endParaRPr>
          </a:p>
          <a:p>
            <a:pPr marL="171450" indent="-171450">
              <a:buFont typeface="Arial"/>
              <a:buChar char="•"/>
            </a:pPr>
            <a:r>
              <a:rPr lang="en-US" dirty="0">
                <a:cs typeface="Calibri"/>
              </a:rPr>
              <a:t>From the global results – it’s interesting for all of you hoteliers to note, 79% prefer to stay at the same property where they’ve begun their work trip.</a:t>
            </a:r>
          </a:p>
          <a:p>
            <a:r>
              <a:rPr lang="en-US" dirty="0"/>
              <a:t> </a:t>
            </a:r>
            <a:endParaRPr lang="en"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93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fast-forward 6 months from the BTI to get the most current sentiment from travel buyers and suppliers on their outlook for 2024 and other topics. </a:t>
            </a:r>
          </a:p>
        </p:txBody>
      </p:sp>
      <p:sp>
        <p:nvSpPr>
          <p:cNvPr id="4" name="Slide Number Placeholder 3"/>
          <p:cNvSpPr>
            <a:spLocks noGrp="1"/>
          </p:cNvSpPr>
          <p:nvPr>
            <p:ph type="sldNum" sz="quarter" idx="5"/>
          </p:nvPr>
        </p:nvSpPr>
        <p:spPr/>
        <p:txBody>
          <a:bodyPr/>
          <a:lstStyle/>
          <a:p>
            <a:fld id="{D8FE1C67-D20F-D149-B411-A055C1037730}" type="slidenum">
              <a:rPr lang="en-US" smtClean="0"/>
              <a:t>23</a:t>
            </a:fld>
            <a:endParaRPr lang="en-US"/>
          </a:p>
        </p:txBody>
      </p:sp>
    </p:spTree>
    <p:extLst>
      <p:ext uri="{BB962C8B-B14F-4D97-AF65-F5344CB8AC3E}">
        <p14:creationId xmlns:p14="http://schemas.microsoft.com/office/powerpoint/2010/main" val="1466805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t>Back in October, considering 2024 budget expectations, one-quarter of buyers said they were unlikely to limit and </a:t>
            </a:r>
          </a:p>
          <a:p>
            <a:pPr>
              <a:lnSpc>
                <a:spcPct val="110000"/>
              </a:lnSpc>
            </a:pPr>
            <a:r>
              <a:rPr lang="en-US" dirty="0"/>
              <a:t>one-third of buyers would take a wait-and-see approach but were not seriously considering limiting business travel because of economic concerns.</a:t>
            </a:r>
          </a:p>
          <a:p>
            <a:pPr>
              <a:lnSpc>
                <a:spcPct val="110000"/>
              </a:lnSpc>
            </a:pPr>
            <a:endParaRPr lang="en-US" dirty="0"/>
          </a:p>
        </p:txBody>
      </p:sp>
      <p:sp>
        <p:nvSpPr>
          <p:cNvPr id="4" name="Slide Number Placeholder 3"/>
          <p:cNvSpPr>
            <a:spLocks noGrp="1"/>
          </p:cNvSpPr>
          <p:nvPr>
            <p:ph type="sldNum" sz="quarter" idx="5"/>
          </p:nvPr>
        </p:nvSpPr>
        <p:spPr/>
        <p:txBody>
          <a:bodyPr/>
          <a:lstStyle/>
          <a:p>
            <a:fld id="{D8FE1C67-D20F-D149-B411-A055C1037730}" type="slidenum">
              <a:rPr lang="en-US" smtClean="0"/>
              <a:t>24</a:t>
            </a:fld>
            <a:endParaRPr lang="en-US"/>
          </a:p>
        </p:txBody>
      </p:sp>
    </p:spTree>
    <p:extLst>
      <p:ext uri="{BB962C8B-B14F-4D97-AF65-F5344CB8AC3E}">
        <p14:creationId xmlns:p14="http://schemas.microsoft.com/office/powerpoint/2010/main" val="418229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from the October Pool,</a:t>
            </a:r>
          </a:p>
          <a:p>
            <a:r>
              <a:rPr lang="en-US" dirty="0"/>
              <a:t>67% of Buyers expected their company’s travel budget would increase (39%) or remain the same (28%) next year, with some expecting a significant increase (5%).</a:t>
            </a:r>
          </a:p>
          <a:p>
            <a:endParaRPr lang="en-US" dirty="0"/>
          </a:p>
          <a:p>
            <a:r>
              <a:rPr lang="en-US" dirty="0"/>
              <a:t>(One in five (20%) expected their company’s travel budget would decrease.)</a:t>
            </a:r>
          </a:p>
          <a:p>
            <a:endParaRPr lang="en-US" dirty="0">
              <a:cs typeface="Calibri"/>
            </a:endParaRPr>
          </a:p>
        </p:txBody>
      </p:sp>
      <p:sp>
        <p:nvSpPr>
          <p:cNvPr id="4" name="Slide Number Placeholder 3"/>
          <p:cNvSpPr>
            <a:spLocks noGrp="1"/>
          </p:cNvSpPr>
          <p:nvPr>
            <p:ph type="sldNum" sz="quarter" idx="5"/>
          </p:nvPr>
        </p:nvSpPr>
        <p:spPr/>
        <p:txBody>
          <a:bodyPr/>
          <a:lstStyle/>
          <a:p>
            <a:fld id="{D8FE1C67-D20F-D149-B411-A055C1037730}" type="slidenum">
              <a:rPr lang="en-US" smtClean="0"/>
              <a:t>25</a:t>
            </a:fld>
            <a:endParaRPr lang="en-US"/>
          </a:p>
        </p:txBody>
      </p:sp>
    </p:spTree>
    <p:extLst>
      <p:ext uri="{BB962C8B-B14F-4D97-AF65-F5344CB8AC3E}">
        <p14:creationId xmlns:p14="http://schemas.microsoft.com/office/powerpoint/2010/main" val="83527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truly lovely to be here with you all today – thanks so much to the Amy, Justin and the entire Michigan Board for inviting me!</a:t>
            </a:r>
          </a:p>
          <a:p>
            <a:endParaRPr lang="en-US" dirty="0"/>
          </a:p>
          <a:p>
            <a:r>
              <a:rPr lang="en-US" dirty="0"/>
              <a:t>It’s truly an honor to serve all of you as president of GBTA. </a:t>
            </a:r>
          </a:p>
          <a:p>
            <a:endParaRPr lang="en-US" dirty="0"/>
          </a:p>
          <a:p>
            <a:r>
              <a:rPr lang="en-US" dirty="0"/>
              <a:t>The first non-American ever elected as an officer of this 55-year-old association – first as vice president, then as president. </a:t>
            </a:r>
          </a:p>
          <a:p>
            <a:endParaRPr lang="en-US" dirty="0"/>
          </a:p>
          <a:p>
            <a:r>
              <a:rPr lang="en-US" dirty="0"/>
              <a:t>I started my two-year term as president last August at the end of our Dallas convention. And I’ll say again, I’m very honored to serve our global membership in this capacity.</a:t>
            </a:r>
          </a:p>
        </p:txBody>
      </p:sp>
      <p:sp>
        <p:nvSpPr>
          <p:cNvPr id="4" name="Slide Number Placeholder 3"/>
          <p:cNvSpPr>
            <a:spLocks noGrp="1"/>
          </p:cNvSpPr>
          <p:nvPr>
            <p:ph type="sldNum" sz="quarter" idx="5"/>
          </p:nvPr>
        </p:nvSpPr>
        <p:spPr/>
        <p:txBody>
          <a:bodyPr/>
          <a:lstStyle/>
          <a:p>
            <a:fld id="{61AEFE41-2712-C04D-ABC1-A3CEABAA2E3C}" type="slidenum">
              <a:rPr lang="en-US" smtClean="0"/>
              <a:t>8</a:t>
            </a:fld>
            <a:endParaRPr lang="en-US"/>
          </a:p>
        </p:txBody>
      </p:sp>
    </p:spTree>
    <p:extLst>
      <p:ext uri="{BB962C8B-B14F-4D97-AF65-F5344CB8AC3E}">
        <p14:creationId xmlns:p14="http://schemas.microsoft.com/office/powerpoint/2010/main" val="327191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And now we get to current date sentiment – and budgets that were set with more optimism than 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87% expect to spend as much or more on business travel than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Two-thirds of travel buyers (67%) expect their company’s business travel spend will increase this year. However,  these increases could be modest.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larger number expect their spend will will be somewhat higher (55%) than much higher (11%).</a:t>
            </a:r>
          </a:p>
          <a:p>
            <a:endParaRPr lang="en-US" dirty="0"/>
          </a:p>
          <a:p>
            <a:r>
              <a:rPr lang="en-US" dirty="0"/>
              <a:t>Far fewer expect a decrease in travel budgets than indicated as recently as October. </a:t>
            </a:r>
          </a:p>
          <a:p>
            <a:r>
              <a:rPr lang="en-US" dirty="0"/>
              <a:t>This is likely a combination of price increases as well as economic conditions settling CFOs’ 2023 biggest concerns. </a:t>
            </a:r>
          </a:p>
        </p:txBody>
      </p:sp>
      <p:sp>
        <p:nvSpPr>
          <p:cNvPr id="4" name="Slide Number Placeholder 3"/>
          <p:cNvSpPr>
            <a:spLocks noGrp="1"/>
          </p:cNvSpPr>
          <p:nvPr>
            <p:ph type="sldNum" sz="quarter" idx="5"/>
          </p:nvPr>
        </p:nvSpPr>
        <p:spPr/>
        <p:txBody>
          <a:bodyPr/>
          <a:lstStyle/>
          <a:p>
            <a:fld id="{D8FE1C67-D20F-D149-B411-A055C1037730}" type="slidenum">
              <a:rPr lang="en-US" smtClean="0"/>
              <a:t>26</a:t>
            </a:fld>
            <a:endParaRPr lang="en-US"/>
          </a:p>
        </p:txBody>
      </p:sp>
    </p:spTree>
    <p:extLst>
      <p:ext uri="{BB962C8B-B14F-4D97-AF65-F5344CB8AC3E}">
        <p14:creationId xmlns:p14="http://schemas.microsoft.com/office/powerpoint/2010/main" val="174544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spend. It’s a different picture in terms of volume</a:t>
            </a:r>
          </a:p>
          <a:p>
            <a:endParaRPr lang="en-US" dirty="0"/>
          </a:p>
          <a:p>
            <a:r>
              <a:rPr lang="en-US" dirty="0"/>
              <a:t>On a global basis while the same 87% expect their companies to have as many or more trips than in 2023, fewer expect an increase in volume vs. spend – 59% vs. the prior slide’s 66%. </a:t>
            </a:r>
          </a:p>
          <a:p>
            <a:r>
              <a:rPr lang="en-US" dirty="0"/>
              <a:t>More expect volume to be about the same vs. spend</a:t>
            </a:r>
          </a:p>
          <a:p>
            <a:endParaRPr lang="en-US" dirty="0"/>
          </a:p>
          <a:p>
            <a:r>
              <a:rPr lang="en-US" dirty="0"/>
              <a:t>Since sustainable solutions are still in development, this can serve to give the industry some lag time to get moving on innovations which can help to keep our industry viable and make it net-zero. </a:t>
            </a:r>
          </a:p>
          <a:p>
            <a:r>
              <a:rPr lang="en-US" dirty="0"/>
              <a:t>Making travel more sustainable is a critical task for us all</a:t>
            </a:r>
          </a:p>
        </p:txBody>
      </p:sp>
      <p:sp>
        <p:nvSpPr>
          <p:cNvPr id="4" name="Slide Number Placeholder 3"/>
          <p:cNvSpPr>
            <a:spLocks noGrp="1"/>
          </p:cNvSpPr>
          <p:nvPr>
            <p:ph type="sldNum" sz="quarter" idx="5"/>
          </p:nvPr>
        </p:nvSpPr>
        <p:spPr/>
        <p:txBody>
          <a:bodyPr/>
          <a:lstStyle/>
          <a:p>
            <a:fld id="{D8FE1C67-D20F-D149-B411-A055C1037730}" type="slidenum">
              <a:rPr lang="en-US" smtClean="0"/>
              <a:t>27</a:t>
            </a:fld>
            <a:endParaRPr lang="en-US"/>
          </a:p>
        </p:txBody>
      </p:sp>
    </p:spTree>
    <p:extLst>
      <p:ext uri="{BB962C8B-B14F-4D97-AF65-F5344CB8AC3E}">
        <p14:creationId xmlns:p14="http://schemas.microsoft.com/office/powerpoint/2010/main" val="2695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b="1" dirty="0">
                <a:latin typeface="Arial"/>
                <a:cs typeface="Arial"/>
              </a:rPr>
              <a:t>So – what are the current top reasons for corporate travelers to hit the road? </a:t>
            </a:r>
            <a:r>
              <a:rPr lang="en-US" sz="1200" dirty="0">
                <a:latin typeface="Arial"/>
                <a:cs typeface="Arial"/>
              </a:rPr>
              <a:t> </a:t>
            </a:r>
          </a:p>
          <a:p>
            <a:pPr>
              <a:lnSpc>
                <a:spcPct val="100000"/>
              </a:lnSpc>
              <a:spcBef>
                <a:spcPts val="0"/>
              </a:spcBef>
            </a:pPr>
            <a:endParaRPr lang="en-US" sz="1200" dirty="0">
              <a:latin typeface="Arial"/>
              <a:cs typeface="Arial"/>
            </a:endParaRPr>
          </a:p>
          <a:p>
            <a:pPr>
              <a:lnSpc>
                <a:spcPct val="100000"/>
              </a:lnSpc>
              <a:spcBef>
                <a:spcPts val="0"/>
              </a:spcBef>
            </a:pPr>
            <a:r>
              <a:rPr lang="en-US" sz="1200" dirty="0">
                <a:latin typeface="Arial"/>
                <a:cs typeface="Arial"/>
              </a:rPr>
              <a:t>According to the travel buyers who manage this travel and spend, Sales and account management trips still represent the largest category – and buyers expect this will continue in the future. </a:t>
            </a:r>
          </a:p>
          <a:p>
            <a:pPr>
              <a:lnSpc>
                <a:spcPct val="100000"/>
              </a:lnSpc>
              <a:spcBef>
                <a:spcPts val="0"/>
              </a:spcBef>
            </a:pPr>
            <a:r>
              <a:rPr lang="en-US" sz="1200" dirty="0">
                <a:latin typeface="Arial"/>
                <a:cs typeface="Arial"/>
              </a:rPr>
              <a:t>On average, buyers estimate these trips will account for 32% of their company’s business trips this year. Internal meetings – which hypothetically was going away – are still a powerful reason to travel – here garnering 2</a:t>
            </a:r>
            <a:r>
              <a:rPr lang="en-US" sz="1200" baseline="30000" dirty="0">
                <a:latin typeface="Arial"/>
                <a:cs typeface="Arial"/>
              </a:rPr>
              <a:t>nd</a:t>
            </a:r>
            <a:r>
              <a:rPr lang="en-US" sz="1200" dirty="0">
                <a:latin typeface="Arial"/>
                <a:cs typeface="Arial"/>
              </a:rPr>
              <a:t> place or 20% of all business trips.</a:t>
            </a:r>
          </a:p>
          <a:p>
            <a:pPr>
              <a:lnSpc>
                <a:spcPct val="100000"/>
              </a:lnSpc>
              <a:spcBef>
                <a:spcPts val="0"/>
              </a:spcBef>
            </a:pPr>
            <a:r>
              <a:rPr lang="en-US" sz="1200" dirty="0">
                <a:latin typeface="Arial"/>
                <a:cs typeface="Arial"/>
              </a:rPr>
              <a:t>Maybe due to the shift and rise of remote workplace, getting teams together </a:t>
            </a:r>
            <a:endParaRPr lang="en-US" sz="1200" dirty="0"/>
          </a:p>
          <a:p>
            <a:endParaRPr lang="en-US" dirty="0"/>
          </a:p>
        </p:txBody>
      </p:sp>
      <p:sp>
        <p:nvSpPr>
          <p:cNvPr id="4" name="Slide Number Placeholder 3"/>
          <p:cNvSpPr>
            <a:spLocks noGrp="1"/>
          </p:cNvSpPr>
          <p:nvPr>
            <p:ph type="sldNum" sz="quarter" idx="5"/>
          </p:nvPr>
        </p:nvSpPr>
        <p:spPr/>
        <p:txBody>
          <a:bodyPr/>
          <a:lstStyle/>
          <a:p>
            <a:fld id="{D8FE1C67-D20F-D149-B411-A055C1037730}" type="slidenum">
              <a:rPr lang="en-US" smtClean="0"/>
              <a:t>28</a:t>
            </a:fld>
            <a:endParaRPr lang="en-US"/>
          </a:p>
        </p:txBody>
      </p:sp>
    </p:spTree>
    <p:extLst>
      <p:ext uri="{BB962C8B-B14F-4D97-AF65-F5344CB8AC3E}">
        <p14:creationId xmlns:p14="http://schemas.microsoft.com/office/powerpoint/2010/main" val="1608705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Despite an improving economic outlook, falling inflation, and receding fears about a possible recession, </a:t>
            </a:r>
            <a:r>
              <a:rPr lang="en-US" sz="1200" b="1" dirty="0">
                <a:latin typeface="Arial"/>
                <a:cs typeface="Arial"/>
              </a:rPr>
              <a:t>financial concerns remain top of mind for business travel professionals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Asked to pick the three most significant issues facing the industry this year, buyers and suppliers commonly pick rising costs of travel and overall economic or budgeting concerns. </a:t>
            </a:r>
            <a:br>
              <a:rPr lang="en-US" sz="1200" dirty="0">
                <a:latin typeface="Arial"/>
                <a:cs typeface="Arial"/>
              </a:rPr>
            </a:br>
            <a:br>
              <a:rPr lang="en-US" sz="1200" dirty="0">
                <a:latin typeface="Arial"/>
                <a:cs typeface="Arial"/>
              </a:rPr>
            </a:br>
            <a:r>
              <a:rPr lang="en-US" sz="1200" dirty="0">
                <a:latin typeface="Arial"/>
                <a:cs typeface="Arial"/>
              </a:rPr>
              <a:t>Buyers are more likely than suppliers to pick rising costs and travel disruptions. Suppliers are more likely to pick technology advancements and remote work and hybrid office rules. </a:t>
            </a:r>
            <a:endParaRPr lang="en-US" dirty="0"/>
          </a:p>
          <a:p>
            <a:endParaRPr lang="en-US" dirty="0"/>
          </a:p>
        </p:txBody>
      </p:sp>
      <p:sp>
        <p:nvSpPr>
          <p:cNvPr id="4" name="Slide Number Placeholder 3"/>
          <p:cNvSpPr>
            <a:spLocks noGrp="1"/>
          </p:cNvSpPr>
          <p:nvPr>
            <p:ph type="sldNum" sz="quarter" idx="5"/>
          </p:nvPr>
        </p:nvSpPr>
        <p:spPr/>
        <p:txBody>
          <a:bodyPr/>
          <a:lstStyle/>
          <a:p>
            <a:fld id="{D8FE1C67-D20F-D149-B411-A055C1037730}" type="slidenum">
              <a:rPr lang="en-US" smtClean="0"/>
              <a:t>29</a:t>
            </a:fld>
            <a:endParaRPr lang="en-US"/>
          </a:p>
        </p:txBody>
      </p:sp>
    </p:spTree>
    <p:extLst>
      <p:ext uri="{BB962C8B-B14F-4D97-AF65-F5344CB8AC3E}">
        <p14:creationId xmlns:p14="http://schemas.microsoft.com/office/powerpoint/2010/main" val="3441818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84E0A-593D-A3D5-8C6B-A9415DB47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20453-0A6F-17CF-A7F2-729373006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88C93-0C66-B280-70AA-86D25301F3C7}"/>
              </a:ext>
            </a:extLst>
          </p:cNvPr>
          <p:cNvSpPr>
            <a:spLocks noGrp="1"/>
          </p:cNvSpPr>
          <p:nvPr>
            <p:ph type="body" idx="1"/>
          </p:nvPr>
        </p:nvSpPr>
        <p:spPr/>
        <p:txBody>
          <a:bodyPr/>
          <a:lstStyle/>
          <a:p>
            <a:r>
              <a:rPr lang="en-US" dirty="0"/>
              <a:t>So – back now to the association and GBTA – what’s new that you should know about?</a:t>
            </a:r>
          </a:p>
        </p:txBody>
      </p:sp>
      <p:sp>
        <p:nvSpPr>
          <p:cNvPr id="4" name="Slide Number Placeholder 3">
            <a:extLst>
              <a:ext uri="{FF2B5EF4-FFF2-40B4-BE49-F238E27FC236}">
                <a16:creationId xmlns:a16="http://schemas.microsoft.com/office/drawing/2014/main" id="{754E5B7D-1BE1-1626-1456-7D607933B918}"/>
              </a:ext>
            </a:extLst>
          </p:cNvPr>
          <p:cNvSpPr>
            <a:spLocks noGrp="1"/>
          </p:cNvSpPr>
          <p:nvPr>
            <p:ph type="sldNum" sz="quarter" idx="5"/>
          </p:nvPr>
        </p:nvSpPr>
        <p:spPr/>
        <p:txBody>
          <a:bodyPr/>
          <a:lstStyle/>
          <a:p>
            <a:fld id="{D8FE1C67-D20F-D149-B411-A055C1037730}" type="slidenum">
              <a:rPr lang="en-US" smtClean="0"/>
              <a:t>30</a:t>
            </a:fld>
            <a:endParaRPr lang="en-US"/>
          </a:p>
        </p:txBody>
      </p:sp>
    </p:spTree>
    <p:extLst>
      <p:ext uri="{BB962C8B-B14F-4D97-AF65-F5344CB8AC3E}">
        <p14:creationId xmlns:p14="http://schemas.microsoft.com/office/powerpoint/2010/main" val="3047487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and I have worked with Suzanne and her team on our overarching 3-year objectives </a:t>
            </a:r>
          </a:p>
          <a:p>
            <a:r>
              <a:rPr lang="en-US" dirty="0"/>
              <a:t>which reflect GBTA’s relevance within the industry, as well as, and importantly toward our membership, YOU</a:t>
            </a:r>
          </a:p>
          <a:p>
            <a:endParaRPr lang="en-US" dirty="0"/>
          </a:p>
          <a:p>
            <a:r>
              <a:rPr lang="en-US" dirty="0"/>
              <a:t>These objectives reflect our priorities – whether that’s in our advocacy, the learning we provide, or the events which we hold.</a:t>
            </a:r>
          </a:p>
          <a:p>
            <a:endParaRPr lang="en-US" dirty="0"/>
          </a:p>
          <a:p>
            <a:r>
              <a:rPr lang="en-US" dirty="0"/>
              <a:t>Travel is a force for good, but we need to do so sustainably and we need to continually advocate as such  </a:t>
            </a:r>
          </a:p>
          <a:p>
            <a:endParaRPr lang="en-US" dirty="0"/>
          </a:p>
          <a:p>
            <a:r>
              <a:rPr lang="en-US" dirty="0"/>
              <a:t>Our People are our greatest asset.  As our industry continues to evolve, the need for continuous learning becomes even more critical.</a:t>
            </a:r>
          </a:p>
          <a:p>
            <a:r>
              <a:rPr lang="en-US" dirty="0"/>
              <a:t>We need to shout about the great things this industry offers, to bring new talent into our industry</a:t>
            </a:r>
          </a:p>
        </p:txBody>
      </p:sp>
      <p:sp>
        <p:nvSpPr>
          <p:cNvPr id="4" name="Slide Number Placeholder 3"/>
          <p:cNvSpPr>
            <a:spLocks noGrp="1"/>
          </p:cNvSpPr>
          <p:nvPr>
            <p:ph type="sldNum" sz="quarter" idx="5"/>
          </p:nvPr>
        </p:nvSpPr>
        <p:spPr/>
        <p:txBody>
          <a:bodyPr/>
          <a:lstStyle/>
          <a:p>
            <a:fld id="{61AEFE41-2712-C04D-ABC1-A3CEABAA2E3C}" type="slidenum">
              <a:rPr lang="en-US" smtClean="0"/>
              <a:t>31</a:t>
            </a:fld>
            <a:endParaRPr lang="en-US"/>
          </a:p>
        </p:txBody>
      </p:sp>
    </p:spTree>
    <p:extLst>
      <p:ext uri="{BB962C8B-B14F-4D97-AF65-F5344CB8AC3E}">
        <p14:creationId xmlns:p14="http://schemas.microsoft.com/office/powerpoint/2010/main" val="65459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our objective to connect, educate and inspire</a:t>
            </a:r>
          </a:p>
          <a:p>
            <a:endParaRPr lang="en-US" dirty="0"/>
          </a:p>
          <a:p>
            <a:r>
              <a:rPr lang="en-US" dirty="0"/>
              <a:t>In the US, our 37 chapters are a strong, grassroots community that help professionals stay connected on a local level. </a:t>
            </a:r>
          </a:p>
          <a:p>
            <a:r>
              <a:rPr lang="en-US" dirty="0"/>
              <a:t>In Europe, we operate organizations in France and Italy, and operate via partnerships with several national associations</a:t>
            </a:r>
          </a:p>
          <a:p>
            <a:r>
              <a:rPr lang="en-US" dirty="0"/>
              <a:t>so whether it’s with the British, German, Nordics, Dutch, or Spanish – we also work in Europe to gather the local sentiment and priorities for our Community, Learning and Advocacy initiatives. </a:t>
            </a:r>
          </a:p>
          <a:p>
            <a:endParaRPr lang="en-US" dirty="0"/>
          </a:p>
          <a:p>
            <a:r>
              <a:rPr lang="en-US" dirty="0"/>
              <a:t>GBTA also continues to build its talent and team – today there are about 70 people at GBTA working around the world – all fully remote since we gave up the office in Alexandria, VA, in 2022.</a:t>
            </a:r>
          </a:p>
          <a:p>
            <a:r>
              <a:rPr lang="en-US" dirty="0"/>
              <a:t> </a:t>
            </a:r>
            <a:endParaRPr lang="en-US" dirty="0">
              <a:ea typeface="Calibri"/>
              <a:cs typeface="Calibri"/>
            </a:endParaRPr>
          </a:p>
          <a:p>
            <a:r>
              <a:rPr lang="en-US" dirty="0"/>
              <a:t>In partnership with you and your members, we look to serve national and international members with best practice learnings and great networking opportunities.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FE1C67-D20F-D149-B411-A055C1037730}" type="slidenum">
              <a:rPr lang="en-US" smtClean="0"/>
              <a:t>32</a:t>
            </a:fld>
            <a:endParaRPr lang="en-US"/>
          </a:p>
        </p:txBody>
      </p:sp>
    </p:spTree>
    <p:extLst>
      <p:ext uri="{BB962C8B-B14F-4D97-AF65-F5344CB8AC3E}">
        <p14:creationId xmlns:p14="http://schemas.microsoft.com/office/powerpoint/2010/main" val="394627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already, our greatest asset in this industry is the people within it, YOU</a:t>
            </a:r>
          </a:p>
          <a:p>
            <a:endParaRPr lang="en-US" dirty="0"/>
          </a:p>
          <a:p>
            <a:r>
              <a:rPr lang="en-US" dirty="0"/>
              <a:t>Our Academy for more than a decade has provided advanced learning opportunities for our members… and I like to think of this stair-step image as one of the huge values we provide to our business travel industry and community. </a:t>
            </a:r>
          </a:p>
          <a:p>
            <a:endParaRPr lang="en-US" dirty="0"/>
          </a:p>
          <a:p>
            <a:r>
              <a:rPr lang="en-US" dirty="0"/>
              <a:t>We cannot under-estimate the importance of Industry Education:</a:t>
            </a:r>
          </a:p>
          <a:p>
            <a:endParaRPr lang="en-US" dirty="0"/>
          </a:p>
          <a:p>
            <a:r>
              <a:rPr lang="en-US" dirty="0"/>
              <a:t>Think about the pace at which the industry is evolving, whether you’re an industry veteran or new to the industry. </a:t>
            </a:r>
          </a:p>
          <a:p>
            <a:r>
              <a:rPr lang="en-US" dirty="0"/>
              <a:t>We’re in a period of continuous learning and I’m sure there’s something in here that can help you and your teams with their own professional development and growth.</a:t>
            </a:r>
          </a:p>
          <a:p>
            <a:endParaRPr lang="en-US" dirty="0"/>
          </a:p>
        </p:txBody>
      </p:sp>
      <p:sp>
        <p:nvSpPr>
          <p:cNvPr id="4" name="Slide Number Placeholder 3"/>
          <p:cNvSpPr>
            <a:spLocks noGrp="1"/>
          </p:cNvSpPr>
          <p:nvPr>
            <p:ph type="sldNum" sz="quarter" idx="5"/>
          </p:nvPr>
        </p:nvSpPr>
        <p:spPr/>
        <p:txBody>
          <a:bodyPr/>
          <a:lstStyle/>
          <a:p>
            <a:fld id="{61AEFE41-2712-C04D-ABC1-A3CEABAA2E3C}" type="slidenum">
              <a:rPr lang="en-US" smtClean="0"/>
              <a:t>33</a:t>
            </a:fld>
            <a:endParaRPr lang="en-US"/>
          </a:p>
        </p:txBody>
      </p:sp>
    </p:spTree>
    <p:extLst>
      <p:ext uri="{BB962C8B-B14F-4D97-AF65-F5344CB8AC3E}">
        <p14:creationId xmlns:p14="http://schemas.microsoft.com/office/powerpoint/2010/main" val="115944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saw in the beginning, Advocacy is one of our 3 main pillars… and we’re actively advocating for this industry in Washington, Brussels, Ottawa and soon London.  </a:t>
            </a:r>
          </a:p>
          <a:p>
            <a:endParaRPr lang="en-US" dirty="0"/>
          </a:p>
          <a:p>
            <a:r>
              <a:rPr lang="en-US" dirty="0"/>
              <a:t>Our core focus areas are Travel Facilitation, Sustainable Travel, and Travel Infrastructure </a:t>
            </a:r>
          </a:p>
          <a:p>
            <a:endParaRPr lang="en-US" dirty="0"/>
          </a:p>
          <a:p>
            <a:r>
              <a:rPr lang="en-US" dirty="0"/>
              <a:t>There are times when it is absolutely necessary to seek government intervention, support for this industry.  Sustainable Travel is a force for good</a:t>
            </a:r>
          </a:p>
        </p:txBody>
      </p:sp>
      <p:sp>
        <p:nvSpPr>
          <p:cNvPr id="4" name="Slide Number Placeholder 3"/>
          <p:cNvSpPr>
            <a:spLocks noGrp="1"/>
          </p:cNvSpPr>
          <p:nvPr>
            <p:ph type="sldNum" sz="quarter" idx="5"/>
          </p:nvPr>
        </p:nvSpPr>
        <p:spPr/>
        <p:txBody>
          <a:bodyPr/>
          <a:lstStyle/>
          <a:p>
            <a:fld id="{61AEFE41-2712-C04D-ABC1-A3CEABAA2E3C}" type="slidenum">
              <a:rPr lang="en-US" smtClean="0"/>
              <a:t>34</a:t>
            </a:fld>
            <a:endParaRPr lang="en-US"/>
          </a:p>
        </p:txBody>
      </p:sp>
    </p:spTree>
    <p:extLst>
      <p:ext uri="{BB962C8B-B14F-4D97-AF65-F5344CB8AC3E}">
        <p14:creationId xmlns:p14="http://schemas.microsoft.com/office/powerpoint/2010/main" val="2415839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raise of hands, how many of you are familiar with the GBTA Foundation? </a:t>
            </a:r>
          </a:p>
          <a:p>
            <a:r>
              <a:rPr lang="en-US" dirty="0"/>
              <a:t>GBTA Foundation is the charitable arm of GBTA, re-established in 2022 to galvanize the business travel community around topics related to People and Planet.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how many of you are All Access members of GBTA? If you’ve been a member for a while – you know, like I do, that GBTA has been going through a lot of changes recently. It’s one of the reasons I’ve chosen to get involve / stay involved. Our association is evolving and changing for the better.</a:t>
            </a:r>
          </a:p>
          <a:p>
            <a:endParaRPr lang="en-US" dirty="0"/>
          </a:p>
          <a:p>
            <a:r>
              <a:rPr lang="en-US" dirty="0"/>
              <a:t>One of the biggest, visible changes we made was our new branding 18 months ago.</a:t>
            </a:r>
          </a:p>
          <a:p>
            <a:endParaRPr lang="en-US" dirty="0"/>
          </a:p>
          <a:p>
            <a:r>
              <a:rPr lang="en-US" dirty="0"/>
              <a:t>Through that process of self-evaluation, we recognized both our strengths and acknowledged our weaknesses. We came through that process with the realization that, at GBTA, our mission is to bring the many voices of our industry together with the one purpose of shaping the future of business travel – a 1.4 Trillion-Dollar industry. </a:t>
            </a:r>
          </a:p>
          <a:p>
            <a:endParaRPr lang="en-US" dirty="0"/>
          </a:p>
          <a:p>
            <a:r>
              <a:rPr lang="en-US" dirty="0"/>
              <a:t>We do this by delivering against our 3 platform pillars - community, learning and advocacy</a:t>
            </a:r>
          </a:p>
        </p:txBody>
      </p:sp>
      <p:sp>
        <p:nvSpPr>
          <p:cNvPr id="4" name="Slide Number Placeholder 3"/>
          <p:cNvSpPr>
            <a:spLocks noGrp="1"/>
          </p:cNvSpPr>
          <p:nvPr>
            <p:ph type="sldNum" sz="quarter" idx="5"/>
          </p:nvPr>
        </p:nvSpPr>
        <p:spPr/>
        <p:txBody>
          <a:bodyPr/>
          <a:lstStyle/>
          <a:p>
            <a:fld id="{61AEFE41-2712-C04D-ABC1-A3CEABAA2E3C}" type="slidenum">
              <a:rPr lang="en-US" smtClean="0"/>
              <a:t>9</a:t>
            </a:fld>
            <a:endParaRPr lang="en-US"/>
          </a:p>
        </p:txBody>
      </p:sp>
    </p:spTree>
    <p:extLst>
      <p:ext uri="{BB962C8B-B14F-4D97-AF65-F5344CB8AC3E}">
        <p14:creationId xmlns:p14="http://schemas.microsoft.com/office/powerpoint/2010/main" val="109263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panose="020F0502020204030204"/>
                <a:ea typeface="Calibri"/>
                <a:cs typeface="Calibri"/>
              </a:rPr>
              <a:t>On the People side, the Foundation advances careers and incubates programs to build a diverse, resilient workforce. </a:t>
            </a:r>
          </a:p>
          <a:p>
            <a:pPr>
              <a:defRPr/>
            </a:pPr>
            <a:r>
              <a:rPr lang="en-US" dirty="0">
                <a:latin typeface="Calibri" panose="020F0502020204030204"/>
                <a:ea typeface="Calibri"/>
                <a:cs typeface="Calibri"/>
              </a:rPr>
              <a:t>On the Planet side, we support the integration of sustainable practices across the business travel lifecycle. </a:t>
            </a:r>
            <a:endParaRPr lang="fr-FR" dirty="0">
              <a:latin typeface="Calibri" panose="020F0502020204030204"/>
              <a:ea typeface="Calibri"/>
              <a:cs typeface="Calibri"/>
            </a:endParaRPr>
          </a:p>
          <a:p>
            <a:pPr>
              <a:defRPr/>
            </a:pPr>
            <a:endParaRPr lang="en-US" dirty="0">
              <a:latin typeface="Arial"/>
              <a:ea typeface="Calibri"/>
              <a:cs typeface="Arial"/>
            </a:endParaRPr>
          </a:p>
          <a:p>
            <a:pPr marL="0" marR="0" lvl="0" indent="0" algn="l" defTabSz="914400">
              <a:lnSpc>
                <a:spcPct val="100000"/>
              </a:lnSpc>
              <a:spcBef>
                <a:spcPts val="0"/>
              </a:spcBef>
              <a:spcAft>
                <a:spcPts val="0"/>
              </a:spcAft>
              <a:buClrTx/>
              <a:buSzTx/>
              <a:buFontTx/>
              <a:buNone/>
              <a:tabLst/>
              <a:defRPr/>
            </a:pPr>
            <a:r>
              <a:rPr lang="en-US" b="0" dirty="0">
                <a:latin typeface="Arial"/>
                <a:ea typeface="Calibri"/>
                <a:cs typeface="Arial"/>
              </a:rPr>
              <a:t>You’ll likely recognize or are even involved in some of the core programs under the GBTA Foundation such as our amazing </a:t>
            </a:r>
            <a:r>
              <a:rPr lang="en-US" b="0" dirty="0" err="1">
                <a:latin typeface="Arial"/>
                <a:ea typeface="Calibri"/>
                <a:cs typeface="Arial"/>
              </a:rPr>
              <a:t>WINiT</a:t>
            </a:r>
            <a:r>
              <a:rPr lang="en-US" b="0" dirty="0">
                <a:latin typeface="Arial"/>
                <a:ea typeface="Calibri"/>
                <a:cs typeface="Arial"/>
              </a:rPr>
              <a:t> and Ladders and GBTA’s Sustainability and climate action initiatives. </a:t>
            </a:r>
          </a:p>
          <a:p>
            <a:pPr marL="0" marR="0" lvl="0" indent="0" algn="l" defTabSz="914400">
              <a:lnSpc>
                <a:spcPct val="100000"/>
              </a:lnSpc>
              <a:spcBef>
                <a:spcPts val="0"/>
              </a:spcBef>
              <a:spcAft>
                <a:spcPts val="0"/>
              </a:spcAft>
              <a:buClrTx/>
              <a:buSzTx/>
              <a:buFontTx/>
              <a:buNone/>
              <a:tabLst/>
              <a:defRPr/>
            </a:pPr>
            <a:r>
              <a:rPr lang="en-US" b="0" dirty="0">
                <a:latin typeface="Arial"/>
                <a:ea typeface="Calibri"/>
                <a:cs typeface="Arial"/>
              </a:rPr>
              <a:t>Maybe you’ve downloaded our sustainability toolkit or read one of our reports delivered since spring of 2022.</a:t>
            </a:r>
            <a:endParaRPr lang="en-US" b="0"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00000"/>
                </a:solidFill>
                <a:latin typeface="Arial"/>
                <a:ea typeface="Arial" panose="020B0604020202020204" pitchFamily="34" charset="0"/>
                <a:cs typeface="Arial"/>
              </a:rPr>
              <a:t>The GBTA</a:t>
            </a:r>
            <a:r>
              <a:rPr lang="en-US" sz="1800" dirty="0">
                <a:solidFill>
                  <a:srgbClr val="000000"/>
                </a:solidFill>
                <a:effectLst/>
                <a:latin typeface="Arial"/>
                <a:ea typeface="Arial" panose="020B0604020202020204" pitchFamily="34" charset="0"/>
                <a:cs typeface="Arial"/>
              </a:rPr>
              <a:t> Foundation </a:t>
            </a:r>
            <a:r>
              <a:rPr lang="en-US" sz="1800" dirty="0">
                <a:solidFill>
                  <a:srgbClr val="000000"/>
                </a:solidFill>
                <a:latin typeface="Arial"/>
                <a:ea typeface="Arial" panose="020B0604020202020204" pitchFamily="34" charset="0"/>
                <a:cs typeface="Arial"/>
              </a:rPr>
              <a:t>and the Association </a:t>
            </a:r>
            <a:r>
              <a:rPr lang="en-US" sz="1800" dirty="0">
                <a:solidFill>
                  <a:srgbClr val="000000"/>
                </a:solidFill>
                <a:effectLst/>
                <a:latin typeface="Arial"/>
                <a:ea typeface="Arial" panose="020B0604020202020204" pitchFamily="34" charset="0"/>
                <a:cs typeface="Arial"/>
              </a:rPr>
              <a:t>have committed to champion climate action through education, research, and advocacy.</a:t>
            </a:r>
          </a:p>
          <a:p>
            <a:pPr marL="342900" marR="0" indent="-342900">
              <a:lnSpc>
                <a:spcPct val="107000"/>
              </a:lnSpc>
              <a:spcBef>
                <a:spcPts val="0"/>
              </a:spcBef>
              <a:spcAft>
                <a:spcPts val="80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Arial"/>
                <a:ea typeface="Arial" panose="020B0604020202020204" pitchFamily="34" charset="0"/>
                <a:cs typeface="Arial"/>
              </a:rPr>
              <a:t>Individual companies can do great things, but working together and collaboratively across the industry, we can drive action and have a greater impact in creating a better and more sustainable future for people, the planet and global business travel.</a:t>
            </a:r>
          </a:p>
          <a:p>
            <a:pPr marL="0" marR="0" lvl="0"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Arial"/>
                <a:ea typeface="Calibri" panose="020F0502020204030204" pitchFamily="34" charset="0"/>
                <a:cs typeface="Arial"/>
              </a:rPr>
              <a:t>This is an industry play and we must come together on our collective journey to net zero.  Everyone is on their own journey, and that’s absolutely fine</a:t>
            </a:r>
          </a:p>
          <a:p>
            <a:pPr marL="0" marR="0" lvl="0" indent="0" defTabSz="45720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Arial"/>
                <a:ea typeface="Calibri" panose="020F0502020204030204" pitchFamily="34" charset="0"/>
                <a:cs typeface="Arial"/>
              </a:rPr>
              <a:t>As I say, what little we do today is more than what we did yesterday </a:t>
            </a:r>
            <a:endParaRPr lang="fr-FR" sz="1800" dirty="0">
              <a:effectLst/>
              <a:latin typeface="Arial"/>
              <a:ea typeface="Calibri" panose="020F0502020204030204" pitchFamily="34" charset="0"/>
              <a:cs typeface="Arial"/>
            </a:endParaRPr>
          </a:p>
          <a:p>
            <a:pPr marL="0" marR="0" lvl="0" indent="0">
              <a:lnSpc>
                <a:spcPct val="107000"/>
              </a:lnSpc>
              <a:spcBef>
                <a:spcPts val="0"/>
              </a:spcBef>
              <a:spcAft>
                <a:spcPts val="800"/>
              </a:spcAft>
              <a:buFont typeface="Symbol" panose="05050102010706020507" pitchFamily="18" charset="2"/>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455125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GBTA's long standing </a:t>
            </a:r>
            <a:r>
              <a:rPr lang="en-US" dirty="0" err="1">
                <a:ea typeface="Calibri"/>
                <a:cs typeface="Calibri"/>
              </a:rPr>
              <a:t>WINiT</a:t>
            </a:r>
            <a:r>
              <a:rPr lang="en-US" dirty="0">
                <a:ea typeface="Calibri"/>
                <a:cs typeface="Calibri"/>
              </a:rPr>
              <a:t> program empowers women in their careers through community, learning and advocacy programs</a:t>
            </a:r>
          </a:p>
          <a:p>
            <a:endParaRPr lang="en-US" dirty="0">
              <a:ea typeface="Calibri"/>
              <a:cs typeface="Calibri"/>
            </a:endParaRPr>
          </a:p>
          <a:p>
            <a:r>
              <a:rPr lang="en-US" dirty="0">
                <a:ea typeface="Calibri"/>
                <a:cs typeface="Calibri"/>
              </a:rPr>
              <a:t>The program offers access to resources, mentorship, and training programs to help women excel in their careers and overcome challenges they may 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09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finally, </a:t>
            </a:r>
          </a:p>
          <a:p>
            <a:r>
              <a:rPr lang="en-US" dirty="0">
                <a:ea typeface="Calibri"/>
                <a:cs typeface="Calibri"/>
              </a:rPr>
              <a:t>the GBTA Ladders Program celebrates its 10</a:t>
            </a:r>
            <a:r>
              <a:rPr lang="en-US" baseline="30000" dirty="0">
                <a:ea typeface="Calibri"/>
                <a:cs typeface="Calibri"/>
              </a:rPr>
              <a:t>th</a:t>
            </a:r>
            <a:r>
              <a:rPr lang="en-US" dirty="0">
                <a:ea typeface="Calibri"/>
                <a:cs typeface="Calibri"/>
              </a:rPr>
              <a:t> year this year – focusing on developing the next generation of professional through mentoring, project collaboration and professional development – all the while giving valuable peer to peer networking opportunities.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217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program near and dear to my heart and I’m honored to serve on its board of directors these next two years. You can read more about the progress of the Foundation here – </a:t>
            </a:r>
          </a:p>
          <a:p>
            <a:br>
              <a:rPr lang="en-US" dirty="0"/>
            </a:br>
            <a:r>
              <a:rPr lang="en-US" dirty="0"/>
              <a:t>We’ll publish our 2023-24 version of the progress report in the coming weeks – please keep an eye out for it as we strive to make a difference not just within managed travel, but also throughout the broader travel industry.</a:t>
            </a:r>
          </a:p>
        </p:txBody>
      </p:sp>
      <p:sp>
        <p:nvSpPr>
          <p:cNvPr id="4" name="Slide Number Placeholder 3"/>
          <p:cNvSpPr>
            <a:spLocks noGrp="1"/>
          </p:cNvSpPr>
          <p:nvPr>
            <p:ph type="sldNum" sz="quarter" idx="5"/>
          </p:nvPr>
        </p:nvSpPr>
        <p:spPr/>
        <p:txBody>
          <a:bodyPr/>
          <a:lstStyle/>
          <a:p>
            <a:fld id="{61AEFE41-2712-C04D-ABC1-A3CEABAA2E3C}" type="slidenum">
              <a:rPr lang="en-US" smtClean="0"/>
              <a:t>40</a:t>
            </a:fld>
            <a:endParaRPr lang="en-US"/>
          </a:p>
        </p:txBody>
      </p:sp>
    </p:spTree>
    <p:extLst>
      <p:ext uri="{BB962C8B-B14F-4D97-AF65-F5344CB8AC3E}">
        <p14:creationId xmlns:p14="http://schemas.microsoft.com/office/powerpoint/2010/main" val="3550836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got involved in the GBTA board because I’m passionate about this industry and governance is an area I feel is incredibly important. Smart governance makes an organization stronger – enabling them to thrive for years to come.</a:t>
            </a:r>
          </a:p>
          <a:p>
            <a:endParaRPr lang="en-US" dirty="0"/>
          </a:p>
          <a:p>
            <a:r>
              <a:rPr lang="en-US" dirty="0"/>
              <a:t>During my tenure, its been about resetting the board, not just for the period of time that myself and my fellow directors are serving.  We want to establish an association that’s fit for purpose, but will not be front and facing.  Our priority is to be that sounding board, establishing strong governance, and supporting Suzanne and the amazing GBTA team in delivering against our strategy.</a:t>
            </a:r>
          </a:p>
          <a:p>
            <a:endParaRPr lang="en-US" dirty="0"/>
          </a:p>
          <a:p>
            <a:r>
              <a:rPr lang="en-US" dirty="0"/>
              <a:t>A very important part of GBTA’s governance are the volunteers who step forward to take leadership roles, including those serving on the GBTA Board of Directors.</a:t>
            </a:r>
          </a:p>
          <a:p>
            <a:endParaRPr lang="en-US" dirty="0"/>
          </a:p>
          <a:p>
            <a:r>
              <a:rPr lang="en-US" dirty="0"/>
              <a:t>For our 2024 Elections, there will be 6 open seats. And now is the time to start thinking about if you want to run – nominations can be submitted starting March 1</a:t>
            </a:r>
            <a:r>
              <a:rPr lang="en-US" baseline="30000" dirty="0"/>
              <a:t>st</a:t>
            </a:r>
            <a:r>
              <a:rPr lang="en-US" dirty="0"/>
              <a:t>.</a:t>
            </a:r>
          </a:p>
          <a:p>
            <a:endParaRPr lang="en-US" dirty="0"/>
          </a:p>
          <a:p>
            <a:r>
              <a:rPr lang="en-US" dirty="0"/>
              <a:t>Voting for the GBTA Board is exclusive to GBTA and GBTA All Access members – so make sure you join or renew your GBTA membership by May 14</a:t>
            </a:r>
            <a:r>
              <a:rPr lang="en-US" baseline="30000" dirty="0"/>
              <a:t>th</a:t>
            </a:r>
            <a:r>
              <a:rPr lang="en-US" dirty="0"/>
              <a:t> to be eligible to vote.  Your vote is extremely important</a:t>
            </a:r>
          </a:p>
        </p:txBody>
      </p:sp>
      <p:sp>
        <p:nvSpPr>
          <p:cNvPr id="4" name="Slide Number Placeholder 3"/>
          <p:cNvSpPr>
            <a:spLocks noGrp="1"/>
          </p:cNvSpPr>
          <p:nvPr>
            <p:ph type="sldNum" sz="quarter" idx="5"/>
          </p:nvPr>
        </p:nvSpPr>
        <p:spPr/>
        <p:txBody>
          <a:bodyPr/>
          <a:lstStyle/>
          <a:p>
            <a:fld id="{61AEFE41-2712-C04D-ABC1-A3CEABAA2E3C}" type="slidenum">
              <a:rPr lang="en-US" smtClean="0"/>
              <a:t>41</a:t>
            </a:fld>
            <a:endParaRPr lang="en-US"/>
          </a:p>
        </p:txBody>
      </p:sp>
    </p:spTree>
    <p:extLst>
      <p:ext uri="{BB962C8B-B14F-4D97-AF65-F5344CB8AC3E}">
        <p14:creationId xmlns:p14="http://schemas.microsoft.com/office/powerpoint/2010/main" val="4101684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new for Convention this year. In Atlanta, scheduled for July 22-24.</a:t>
            </a:r>
          </a:p>
          <a:p>
            <a:endParaRPr lang="en-US" dirty="0"/>
          </a:p>
          <a:p>
            <a:r>
              <a:rPr lang="en-US" dirty="0"/>
              <a:t>Every year we solicit feedback, we try to mix it up, try new things and all focused on making sure you get the most out convention</a:t>
            </a:r>
          </a:p>
          <a:p>
            <a:r>
              <a:rPr lang="en-US" dirty="0"/>
              <a:t>Here are just a few of the new features for 2024…</a:t>
            </a:r>
          </a:p>
          <a:p>
            <a:endParaRPr lang="en-US" dirty="0"/>
          </a:p>
          <a:p>
            <a:r>
              <a:rPr lang="en-US" dirty="0"/>
              <a:t>As I always say, if you can come away from any event with one new nugget of information and one new connection, that’s got to be a great outcome.</a:t>
            </a:r>
          </a:p>
          <a:p>
            <a:endParaRPr lang="en-US" dirty="0"/>
          </a:p>
          <a:p>
            <a:r>
              <a:rPr lang="en-US" dirty="0"/>
              <a:t>Stay tuned for more and follow our GBTA channels for more updates</a:t>
            </a:r>
          </a:p>
          <a:p>
            <a:endParaRPr lang="en-US" dirty="0"/>
          </a:p>
          <a:p>
            <a:r>
              <a:rPr lang="en-US" dirty="0"/>
              <a:t>I really look forward to seeing you in Atlanta in July</a:t>
            </a:r>
          </a:p>
          <a:p>
            <a:endParaRPr lang="en-US" dirty="0"/>
          </a:p>
        </p:txBody>
      </p:sp>
      <p:sp>
        <p:nvSpPr>
          <p:cNvPr id="4" name="Slide Number Placeholder 3"/>
          <p:cNvSpPr>
            <a:spLocks noGrp="1"/>
          </p:cNvSpPr>
          <p:nvPr>
            <p:ph type="sldNum" sz="quarter" idx="5"/>
          </p:nvPr>
        </p:nvSpPr>
        <p:spPr/>
        <p:txBody>
          <a:bodyPr/>
          <a:lstStyle/>
          <a:p>
            <a:fld id="{61AEFE41-2712-C04D-ABC1-A3CEABAA2E3C}" type="slidenum">
              <a:rPr lang="en-US" smtClean="0"/>
              <a:t>42</a:t>
            </a:fld>
            <a:endParaRPr lang="en-US"/>
          </a:p>
        </p:txBody>
      </p:sp>
    </p:spTree>
    <p:extLst>
      <p:ext uri="{BB962C8B-B14F-4D97-AF65-F5344CB8AC3E}">
        <p14:creationId xmlns:p14="http://schemas.microsoft.com/office/powerpoint/2010/main" val="755135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we talk about the value of connecting.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 lot in store and a lot of opportunity to connect in the coming year - we run nearly 60 in-person events a year, around the globe, </a:t>
            </a:r>
          </a:p>
          <a:p>
            <a:endParaRPr lang="en-US" dirty="0"/>
          </a:p>
          <a:p>
            <a:r>
              <a:rPr lang="en-US" dirty="0"/>
              <a:t>Here’s a look at the calendar of key events happening in the coming months in the America’s region and beyond.</a:t>
            </a:r>
          </a:p>
          <a:p>
            <a:endParaRPr lang="en-US" dirty="0"/>
          </a:p>
          <a:p>
            <a:r>
              <a:rPr lang="en-US" dirty="0"/>
              <a:t>I do hope you can join us for one or more of these!</a:t>
            </a:r>
          </a:p>
        </p:txBody>
      </p:sp>
      <p:sp>
        <p:nvSpPr>
          <p:cNvPr id="4" name="Slide Number Placeholder 3"/>
          <p:cNvSpPr>
            <a:spLocks noGrp="1"/>
          </p:cNvSpPr>
          <p:nvPr>
            <p:ph type="sldNum" sz="quarter" idx="5"/>
          </p:nvPr>
        </p:nvSpPr>
        <p:spPr/>
        <p:txBody>
          <a:bodyPr/>
          <a:lstStyle/>
          <a:p>
            <a:fld id="{61AEFE41-2712-C04D-ABC1-A3CEABAA2E3C}" type="slidenum">
              <a:rPr lang="en-US" smtClean="0"/>
              <a:t>43</a:t>
            </a:fld>
            <a:endParaRPr lang="en-US"/>
          </a:p>
        </p:txBody>
      </p:sp>
    </p:spTree>
    <p:extLst>
      <p:ext uri="{BB962C8B-B14F-4D97-AF65-F5344CB8AC3E}">
        <p14:creationId xmlns:p14="http://schemas.microsoft.com/office/powerpoint/2010/main" val="3187258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many voices to build this industry’s collective future.</a:t>
            </a:r>
            <a:endParaRPr lang="en-US" dirty="0">
              <a:cs typeface="Calibri" panose="020F0502020204030204"/>
            </a:endParaRPr>
          </a:p>
          <a:p>
            <a:endParaRPr lang="en-US" dirty="0">
              <a:cs typeface="Calibri" panose="020F0502020204030204"/>
            </a:endParaRPr>
          </a:p>
          <a:p>
            <a:r>
              <a:rPr lang="en-US" dirty="0">
                <a:cs typeface="Calibri" panose="020F0502020204030204"/>
              </a:rPr>
              <a:t>It's only by listening to and bringing together the many voices – like yours here today – along with those of the GBTA community around the world, that we'll achieve our common purpose to build a strong collective future for global business travel.</a:t>
            </a:r>
            <a:endParaRPr lang="en-US" dirty="0">
              <a:ea typeface="Calibri"/>
              <a:cs typeface="Calibri"/>
            </a:endParaRPr>
          </a:p>
          <a:p>
            <a:endParaRPr lang="en-US" dirty="0"/>
          </a:p>
          <a:p>
            <a:r>
              <a:rPr lang="en-US" dirty="0">
                <a:ea typeface="Calibri"/>
                <a:cs typeface="Calibri"/>
              </a:rPr>
              <a:t>And with that...again, I’m very excited and so appreciative to be here and look forward to connecting with you throughout the day….especially our Q&amp;A session – Ask Anything!  Scary!</a:t>
            </a:r>
          </a:p>
          <a:p>
            <a:endParaRPr lang="en-US" dirty="0">
              <a:ea typeface="Calibri"/>
              <a:cs typeface="Calibri"/>
            </a:endParaRPr>
          </a:p>
          <a:p>
            <a:r>
              <a:rPr lang="en-US" dirty="0">
                <a:ea typeface="Calibri"/>
                <a:cs typeface="Calibri"/>
              </a:rPr>
              <a:t>Thank you!</a:t>
            </a:r>
          </a:p>
          <a:p>
            <a:endParaRPr lang="en-US" dirty="0"/>
          </a:p>
        </p:txBody>
      </p:sp>
      <p:sp>
        <p:nvSpPr>
          <p:cNvPr id="4" name="Slide Number Placeholder 3"/>
          <p:cNvSpPr>
            <a:spLocks noGrp="1"/>
          </p:cNvSpPr>
          <p:nvPr>
            <p:ph type="sldNum" sz="quarter" idx="5"/>
          </p:nvPr>
        </p:nvSpPr>
        <p:spPr/>
        <p:txBody>
          <a:bodyPr/>
          <a:lstStyle/>
          <a:p>
            <a:fld id="{61AEFE41-2712-C04D-ABC1-A3CEABAA2E3C}" type="slidenum">
              <a:rPr lang="en-US" smtClean="0"/>
              <a:t>44</a:t>
            </a:fld>
            <a:endParaRPr lang="en-US"/>
          </a:p>
        </p:txBody>
      </p:sp>
    </p:spTree>
    <p:extLst>
      <p:ext uri="{BB962C8B-B14F-4D97-AF65-F5344CB8AC3E}">
        <p14:creationId xmlns:p14="http://schemas.microsoft.com/office/powerpoint/2010/main" val="992945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9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GO LIVE ON FACEBOOK!</a:t>
            </a:r>
            <a:endParaRPr lang="en-US" sz="19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420927-7FEA-4390-8E67-0059B97DEB49}" type="slidenum">
              <a:rPr lang="en-US" smtClean="0"/>
              <a:t>55</a:t>
            </a:fld>
            <a:endParaRPr lang="en-US" dirty="0"/>
          </a:p>
        </p:txBody>
      </p:sp>
    </p:spTree>
    <p:extLst>
      <p:ext uri="{BB962C8B-B14F-4D97-AF65-F5344CB8AC3E}">
        <p14:creationId xmlns:p14="http://schemas.microsoft.com/office/powerpoint/2010/main" val="313651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aligned with those pillars and principles, today it is my pleasure to share some of the long-term forecasts for our global industry as well as for the U.S. </a:t>
            </a:r>
          </a:p>
          <a:p>
            <a:endParaRPr lang="en-US" dirty="0"/>
          </a:p>
          <a:p>
            <a:r>
              <a:rPr lang="en-US" dirty="0"/>
              <a:t>Additionally, I’ll be sharing some industry sentiments from our latest GBTA polls on timely topics for business travel professionals.</a:t>
            </a:r>
          </a:p>
          <a:p>
            <a:endParaRPr lang="en-US" dirty="0"/>
          </a:p>
          <a:p>
            <a:r>
              <a:rPr lang="en-US" dirty="0"/>
              <a:t>And I’ll also be revealing the outlook and focus areas for GBTA as well as news on upcoming events and initiatives you won’t want to miss.</a:t>
            </a:r>
          </a:p>
        </p:txBody>
      </p:sp>
      <p:sp>
        <p:nvSpPr>
          <p:cNvPr id="4" name="Slide Number Placeholder 3"/>
          <p:cNvSpPr>
            <a:spLocks noGrp="1"/>
          </p:cNvSpPr>
          <p:nvPr>
            <p:ph type="sldNum" sz="quarter" idx="5"/>
          </p:nvPr>
        </p:nvSpPr>
        <p:spPr/>
        <p:txBody>
          <a:bodyPr/>
          <a:lstStyle/>
          <a:p>
            <a:fld id="{61AEFE41-2712-C04D-ABC1-A3CEABAA2E3C}" type="slidenum">
              <a:rPr lang="en-US" smtClean="0"/>
              <a:t>10</a:t>
            </a:fld>
            <a:endParaRPr lang="en-US"/>
          </a:p>
        </p:txBody>
      </p:sp>
    </p:spTree>
    <p:extLst>
      <p:ext uri="{BB962C8B-B14F-4D97-AF65-F5344CB8AC3E}">
        <p14:creationId xmlns:p14="http://schemas.microsoft.com/office/powerpoint/2010/main" val="137274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dive into what the data, trends, and recent sentiments have to tell us about the state of our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041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plenty of things continue to change within the global business travel industry:</a:t>
            </a:r>
          </a:p>
          <a:p>
            <a:endParaRPr lang="en-US" dirty="0"/>
          </a:p>
          <a:p>
            <a:r>
              <a:rPr lang="en-US" dirty="0">
                <a:cs typeface="Calibri" panose="020F0502020204030204"/>
              </a:rPr>
              <a:t>- the evolving way people work (from where and when)</a:t>
            </a:r>
          </a:p>
          <a:p>
            <a:r>
              <a:rPr lang="en-US" dirty="0">
                <a:cs typeface="Calibri" panose="020F0502020204030204"/>
              </a:rPr>
              <a:t>- advances in tech and automation</a:t>
            </a:r>
          </a:p>
          <a:p>
            <a:r>
              <a:rPr lang="en-US" dirty="0">
                <a:cs typeface="Calibri" panose="020F0502020204030204"/>
              </a:rPr>
              <a:t>- an increased focus on sustainability</a:t>
            </a:r>
          </a:p>
          <a:p>
            <a:r>
              <a:rPr lang="en-US" dirty="0">
                <a:cs typeface="Calibri" panose="020F0502020204030204"/>
              </a:rPr>
              <a:t>- fragmentation likely getting worse within managed travel distribution ecosystems before they get better,</a:t>
            </a:r>
          </a:p>
          <a:p>
            <a:endParaRPr lang="en-US" dirty="0">
              <a:cs typeface="Calibri" panose="020F0502020204030204"/>
            </a:endParaRPr>
          </a:p>
          <a:p>
            <a:r>
              <a:rPr lang="en-US" dirty="0">
                <a:cs typeface="Calibri" panose="020F0502020204030204"/>
              </a:rPr>
              <a:t>And</a:t>
            </a:r>
          </a:p>
          <a:p>
            <a:r>
              <a:rPr lang="en-US" dirty="0">
                <a:cs typeface="Calibri" panose="020F0502020204030204"/>
              </a:rPr>
              <a:t>- a focus on the overall traveler experience.</a:t>
            </a:r>
          </a:p>
          <a:p>
            <a:endParaRPr lang="en-US" dirty="0"/>
          </a:p>
          <a:p>
            <a:r>
              <a:rPr lang="en-US" dirty="0"/>
              <a:t>But what remains consistent is </a:t>
            </a:r>
            <a:r>
              <a:rPr lang="en-US" b="1" dirty="0"/>
              <a:t>that </a:t>
            </a:r>
            <a:r>
              <a:rPr lang="en-US" b="1" u="sng" dirty="0"/>
              <a:t>sustainably</a:t>
            </a:r>
            <a:r>
              <a:rPr lang="en-US" b="1" dirty="0"/>
              <a:t> managed business travel is a driving force for good </a:t>
            </a:r>
            <a:r>
              <a:rPr lang="en-US" dirty="0"/>
              <a:t>… </a:t>
            </a:r>
            <a:r>
              <a:rPr lang="en-US" b="1" dirty="0"/>
              <a:t>for business, government, economies and people.</a:t>
            </a:r>
            <a:endParaRPr lang="en-US" b="1" dirty="0">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p>
          <a:p>
            <a:r>
              <a:rPr lang="en-US" dirty="0"/>
              <a:t> </a:t>
            </a:r>
          </a:p>
        </p:txBody>
      </p:sp>
    </p:spTree>
    <p:extLst>
      <p:ext uri="{BB962C8B-B14F-4D97-AF65-F5344CB8AC3E}">
        <p14:creationId xmlns:p14="http://schemas.microsoft.com/office/powerpoint/2010/main" val="389664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So, what does GBTA’s research tell us about the state of our industry beyond these trends? </a:t>
            </a:r>
            <a:endParaRPr lang="en-US" dirty="0"/>
          </a:p>
          <a:p>
            <a:endParaRPr lang="en-US" dirty="0"/>
          </a:p>
          <a:p>
            <a:r>
              <a:rPr lang="en-US" dirty="0"/>
              <a:t>Let’s review the most recent GBTA annual Business Travel Index, or BTI, (from August 2023), along with other key insights from the most recent Pricing Forecast, GBTA sentiment polls and other sponsored thought leadership reports.</a:t>
            </a:r>
            <a:endParaRPr lang="en-US" dirty="0">
              <a:ea typeface="Calibri"/>
              <a:cs typeface="Calibri"/>
            </a:endParaRPr>
          </a:p>
          <a:p>
            <a:endParaRPr lang="en-US" dirty="0">
              <a:ea typeface="Calibri"/>
              <a:cs typeface="Calibri"/>
            </a:endParaRPr>
          </a:p>
          <a:p>
            <a:r>
              <a:rPr lang="en-US" dirty="0">
                <a:ea typeface="Calibri"/>
                <a:cs typeface="Calibri"/>
              </a:rPr>
              <a:t>Access to all of GBTA’s full research reports is a benefit for GBTA members, available on the GBTA Hub.</a:t>
            </a:r>
            <a:endParaRPr lang="en-US" dirty="0"/>
          </a:p>
        </p:txBody>
      </p:sp>
    </p:spTree>
    <p:extLst>
      <p:ext uri="{BB962C8B-B14F-4D97-AF65-F5344CB8AC3E}">
        <p14:creationId xmlns:p14="http://schemas.microsoft.com/office/powerpoint/2010/main" val="125795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According to last August’s BTI forecast, </a:t>
            </a:r>
            <a:r>
              <a:rPr lang="en-US" u="sng" dirty="0"/>
              <a:t>global</a:t>
            </a:r>
            <a:r>
              <a:rPr lang="en-US" dirty="0"/>
              <a:t> business travel </a:t>
            </a:r>
            <a:r>
              <a:rPr lang="en-US" u="sng" dirty="0"/>
              <a:t>spending</a:t>
            </a:r>
            <a:r>
              <a:rPr lang="en-US" dirty="0"/>
              <a:t> was expected to get close to a full recovery to pre-pandemic level of $1.4 Trillion in 2023. </a:t>
            </a:r>
          </a:p>
          <a:p>
            <a:pPr>
              <a:defRPr/>
            </a:pPr>
            <a:endParaRPr lang="en-US" dirty="0"/>
          </a:p>
          <a:p>
            <a:pPr>
              <a:defRPr/>
            </a:pPr>
            <a:r>
              <a:rPr lang="en-US" dirty="0"/>
              <a:t>More favorable economic conditions in 2022 and 2023 lifted the baseline of expectations for recovery. </a:t>
            </a:r>
          </a:p>
          <a:p>
            <a:pPr>
              <a:defRPr/>
            </a:pPr>
            <a:r>
              <a:rPr lang="en-US" dirty="0"/>
              <a:t>Spending on global business surged 47% in 2022, finishing the year at $1.03 trillion</a:t>
            </a:r>
            <a:r>
              <a:rPr lang="en-US" b="1" dirty="0"/>
              <a:t>. </a:t>
            </a:r>
          </a:p>
          <a:p>
            <a:pPr>
              <a:defRPr/>
            </a:pPr>
            <a:r>
              <a:rPr lang="en-US" dirty="0"/>
              <a:t>Gains were fueled by pent-up demand from the Covid downturn in 2020 and 2021 — as well as by inflation driving up prices. </a:t>
            </a:r>
          </a:p>
          <a:p>
            <a:pPr>
              <a:defRPr/>
            </a:pPr>
            <a:endParaRPr lang="en-US" dirty="0"/>
          </a:p>
          <a:p>
            <a:pPr>
              <a:defRPr/>
            </a:pPr>
            <a:r>
              <a:rPr lang="en-US" dirty="0"/>
              <a:t>Overall, the global economy performed better than expected – even with that inflation.</a:t>
            </a:r>
            <a:endParaRPr lang="en-US" dirty="0">
              <a:ea typeface="Calibri"/>
              <a:cs typeface="Calibri"/>
            </a:endParaRPr>
          </a:p>
          <a:p>
            <a:pPr>
              <a:defRPr/>
            </a:pPr>
            <a:endParaRPr lang="en-US" dirty="0">
              <a:ea typeface="Calibri"/>
              <a:cs typeface="Calibri"/>
            </a:endParaRPr>
          </a:p>
          <a:p>
            <a:pPr>
              <a:defRPr/>
            </a:pPr>
            <a:r>
              <a:rPr lang="en-US" sz="1800" dirty="0"/>
              <a:t>So -- more favorable economic conditions in 2022 and 2023 lifted the baseline of our expectations moving forward.</a:t>
            </a:r>
          </a:p>
          <a:p>
            <a:pPr>
              <a:defRPr/>
            </a:pPr>
            <a:r>
              <a:rPr lang="en-US" dirty="0"/>
              <a:t>Just to stress, this is spend, not volume.  </a:t>
            </a:r>
          </a:p>
          <a:p>
            <a:pPr>
              <a:defRPr/>
            </a:pPr>
            <a:endParaRPr lang="en-US" dirty="0"/>
          </a:p>
          <a:p>
            <a:pPr>
              <a:defRPr/>
            </a:pPr>
            <a:r>
              <a:rPr lang="en-US" dirty="0"/>
              <a:t>Some of you might be questioning why are we comparing against pre-pandemic.  This is purely from a research perspective, there are many companies that have zero desire to go back to pre-pandemic volumes for sure, and many organizations are certainly significantly below those levels.  We’ll pick that up when we share some sentiment analysis </a:t>
            </a:r>
          </a:p>
          <a:p>
            <a:pPr algn="l"/>
            <a:endParaRPr lang="en-US" sz="1800" b="0" i="0" u="none" strike="noStrike" baseline="0" dirty="0">
              <a:solidFill>
                <a:srgbClr val="000000"/>
              </a:solidFill>
              <a:latin typeface="Lato Black" panose="020F0502020204030203" pitchFamily="34" charset="0"/>
            </a:endParaRPr>
          </a:p>
          <a:p>
            <a:endParaRPr lang="en-US" b="0" i="0" u="none" strike="noStrike" baseline="0" dirty="0">
              <a:solidFill>
                <a:srgbClr val="000000"/>
              </a:solidFill>
              <a:latin typeface="Calibri" panose="020F0502020204030204"/>
              <a:ea typeface="Calibri" panose="020F0502020204030204"/>
              <a:cs typeface="Calibri" panose="020F0502020204030204"/>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61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this year – 2024 -- GBTA expects that we will not only be back at pre-COVID global spending levels, but even exceed them – reaching $1.5T. </a:t>
            </a:r>
            <a:endParaRPr lang="en-US" dirty="0">
              <a:ea typeface="Calibri"/>
              <a:cs typeface="Calibri"/>
            </a:endParaRPr>
          </a:p>
          <a:p>
            <a:endParaRPr lang="en-US" dirty="0"/>
          </a:p>
          <a:p>
            <a:r>
              <a:rPr lang="en-US" dirty="0"/>
              <a:t>Obviously, there are many factors that can affect actual outcomes but currently, the coming years beyond 2024 look set for future spending gains as well.</a:t>
            </a:r>
            <a:endParaRPr lang="en-US" dirty="0">
              <a:ea typeface="Calibri"/>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E1C67-D20F-D149-B411-A055C1037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14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6B46-DF7E-AFE9-FBEB-C04327C6AC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631CA-D19A-2E72-E14D-AE78BC742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321704-E9F6-A002-1B61-EF0112A2CA38}"/>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971F15FA-E662-A414-B9E4-31672BD71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8CBD5-E364-E330-D1D6-88EB71A271E4}"/>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29087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51D4-5A2C-1403-4732-BB6D0F258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D2A04E-B7F0-E5C1-8F0A-9929814C9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42312-6F97-B3A8-A4B7-9FDE097BFC57}"/>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83908E16-DD25-F0EB-41B0-06DD96B19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85971-4468-68F1-D29D-8542417F928A}"/>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283664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1F6300-A230-D7F6-95B9-A8926632C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A7878B-568E-DAC3-B71F-9C1048C4F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18C9C-BD84-BB36-6163-8E8BD452A533}"/>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96D01873-B1FC-AFD1-8684-896A936AD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BF5BB-7E56-85F4-D429-4BBEC0CA843A}"/>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1876228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EB4FCA-E3A4-8128-AE2B-9F93A5843EF8}"/>
              </a:ext>
            </a:extLst>
          </p:cNvPr>
          <p:cNvPicPr>
            <a:picLocks noChangeAspect="1"/>
          </p:cNvPicPr>
          <p:nvPr userDrawn="1"/>
        </p:nvPicPr>
        <p:blipFill>
          <a:blip r:embed="rId2"/>
          <a:stretch>
            <a:fillRect/>
          </a:stretch>
        </p:blipFill>
        <p:spPr>
          <a:xfrm>
            <a:off x="7398872" y="703615"/>
            <a:ext cx="6795427" cy="6858000"/>
          </a:xfrm>
          <a:prstGeom prst="rect">
            <a:avLst/>
          </a:prstGeom>
        </p:spPr>
      </p:pic>
      <p:sp>
        <p:nvSpPr>
          <p:cNvPr id="6" name="Text Placeholder 5">
            <a:extLst>
              <a:ext uri="{FF2B5EF4-FFF2-40B4-BE49-F238E27FC236}">
                <a16:creationId xmlns:a16="http://schemas.microsoft.com/office/drawing/2014/main" id="{375D6E2D-B636-AC9A-A449-955035C920F6}"/>
              </a:ext>
            </a:extLst>
          </p:cNvPr>
          <p:cNvSpPr>
            <a:spLocks noGrp="1"/>
          </p:cNvSpPr>
          <p:nvPr>
            <p:ph type="body" sz="quarter" idx="10" hasCustomPrompt="1"/>
          </p:nvPr>
        </p:nvSpPr>
        <p:spPr>
          <a:xfrm>
            <a:off x="552450" y="5018313"/>
            <a:ext cx="4565650" cy="438150"/>
          </a:xfrm>
        </p:spPr>
        <p:txBody>
          <a:bodyPr>
            <a:normAutofit/>
          </a:bodyPr>
          <a:lstStyle>
            <a:lvl1pPr>
              <a:defRPr sz="1800">
                <a:solidFill>
                  <a:schemeClr val="bg1"/>
                </a:solidFill>
              </a:defRPr>
            </a:lvl1pPr>
          </a:lstStyle>
          <a:p>
            <a:pPr lvl="0"/>
            <a:r>
              <a:rPr lang="en-US" dirty="0"/>
              <a:t>July 2022</a:t>
            </a:r>
          </a:p>
        </p:txBody>
      </p:sp>
      <p:sp>
        <p:nvSpPr>
          <p:cNvPr id="10" name="Title 9">
            <a:extLst>
              <a:ext uri="{FF2B5EF4-FFF2-40B4-BE49-F238E27FC236}">
                <a16:creationId xmlns:a16="http://schemas.microsoft.com/office/drawing/2014/main" id="{29CE70C3-A3B6-0559-795C-768EE5737CAB}"/>
              </a:ext>
            </a:extLst>
          </p:cNvPr>
          <p:cNvSpPr>
            <a:spLocks noGrp="1"/>
          </p:cNvSpPr>
          <p:nvPr>
            <p:ph type="title" hasCustomPrompt="1"/>
          </p:nvPr>
        </p:nvSpPr>
        <p:spPr>
          <a:xfrm>
            <a:off x="552966" y="3607069"/>
            <a:ext cx="6502742" cy="1174998"/>
          </a:xfrm>
        </p:spPr>
        <p:txBody>
          <a:bodyPr>
            <a:normAutofit/>
          </a:bodyPr>
          <a:lstStyle>
            <a:lvl1pPr>
              <a:lnSpc>
                <a:spcPts val="4400"/>
              </a:lnSpc>
              <a:defRPr sz="3600">
                <a:solidFill>
                  <a:schemeClr val="accent6"/>
                </a:solidFill>
              </a:defRPr>
            </a:lvl1pPr>
          </a:lstStyle>
          <a:p>
            <a:r>
              <a:rPr lang="en-US" dirty="0"/>
              <a:t>Headline in yellow must</a:t>
            </a:r>
            <a:br>
              <a:rPr lang="en-US" dirty="0"/>
            </a:br>
            <a:r>
              <a:rPr lang="en-US" dirty="0"/>
              <a:t>36pt. or larger</a:t>
            </a:r>
          </a:p>
        </p:txBody>
      </p:sp>
      <p:pic>
        <p:nvPicPr>
          <p:cNvPr id="4" name="Picture 4">
            <a:extLst>
              <a:ext uri="{FF2B5EF4-FFF2-40B4-BE49-F238E27FC236}">
                <a16:creationId xmlns:a16="http://schemas.microsoft.com/office/drawing/2014/main" id="{F2A7CBC5-C829-B6A0-0DDE-6A8F176DEC83}"/>
              </a:ext>
            </a:extLst>
          </p:cNvPr>
          <p:cNvPicPr>
            <a:picLocks noChangeAspect="1"/>
          </p:cNvPicPr>
          <p:nvPr userDrawn="1"/>
        </p:nvPicPr>
        <p:blipFill>
          <a:blip r:embed="rId3"/>
          <a:srcRect/>
          <a:stretch/>
        </p:blipFill>
        <p:spPr>
          <a:xfrm>
            <a:off x="247214" y="368001"/>
            <a:ext cx="3596879" cy="1035349"/>
          </a:xfrm>
          <a:prstGeom prst="rect">
            <a:avLst/>
          </a:prstGeom>
        </p:spPr>
      </p:pic>
    </p:spTree>
    <p:extLst>
      <p:ext uri="{BB962C8B-B14F-4D97-AF65-F5344CB8AC3E}">
        <p14:creationId xmlns:p14="http://schemas.microsoft.com/office/powerpoint/2010/main" val="415506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4">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ED4DD2-8F5F-F8F0-3F5C-45718AA38479}"/>
              </a:ext>
            </a:extLst>
          </p:cNvPr>
          <p:cNvSpPr>
            <a:spLocks noGrp="1"/>
          </p:cNvSpPr>
          <p:nvPr>
            <p:ph type="pic" sz="quarter" idx="10"/>
          </p:nvPr>
        </p:nvSpPr>
        <p:spPr>
          <a:xfrm>
            <a:off x="6604076" y="0"/>
            <a:ext cx="5587923"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dirty="0"/>
          </a:p>
        </p:txBody>
      </p:sp>
      <p:sp>
        <p:nvSpPr>
          <p:cNvPr id="4" name="Text Placeholder 5">
            <a:extLst>
              <a:ext uri="{FF2B5EF4-FFF2-40B4-BE49-F238E27FC236}">
                <a16:creationId xmlns:a16="http://schemas.microsoft.com/office/drawing/2014/main" id="{5F7678E5-256E-1540-E4C8-F5B0586D0EFA}"/>
              </a:ext>
            </a:extLst>
          </p:cNvPr>
          <p:cNvSpPr>
            <a:spLocks noGrp="1"/>
          </p:cNvSpPr>
          <p:nvPr>
            <p:ph type="body" sz="quarter" idx="11" hasCustomPrompt="1"/>
          </p:nvPr>
        </p:nvSpPr>
        <p:spPr>
          <a:xfrm>
            <a:off x="552450" y="5018313"/>
            <a:ext cx="4565650" cy="438150"/>
          </a:xfrm>
        </p:spPr>
        <p:txBody>
          <a:bodyPr>
            <a:normAutofit/>
          </a:bodyPr>
          <a:lstStyle>
            <a:lvl1pPr>
              <a:defRPr sz="1800">
                <a:solidFill>
                  <a:schemeClr val="bg1"/>
                </a:solidFill>
              </a:defRPr>
            </a:lvl1pPr>
          </a:lstStyle>
          <a:p>
            <a:pPr lvl="0"/>
            <a:r>
              <a:rPr lang="en-US" dirty="0"/>
              <a:t>July 2022</a:t>
            </a:r>
          </a:p>
        </p:txBody>
      </p:sp>
      <p:sp>
        <p:nvSpPr>
          <p:cNvPr id="7" name="Title 9">
            <a:extLst>
              <a:ext uri="{FF2B5EF4-FFF2-40B4-BE49-F238E27FC236}">
                <a16:creationId xmlns:a16="http://schemas.microsoft.com/office/drawing/2014/main" id="{1B973793-56B0-E2C0-53E2-E8C142251A09}"/>
              </a:ext>
            </a:extLst>
          </p:cNvPr>
          <p:cNvSpPr>
            <a:spLocks noGrp="1"/>
          </p:cNvSpPr>
          <p:nvPr>
            <p:ph type="title" hasCustomPrompt="1"/>
          </p:nvPr>
        </p:nvSpPr>
        <p:spPr>
          <a:xfrm>
            <a:off x="552966" y="3607069"/>
            <a:ext cx="5328850" cy="1174998"/>
          </a:xfrm>
        </p:spPr>
        <p:txBody>
          <a:bodyPr>
            <a:normAutofit/>
          </a:bodyPr>
          <a:lstStyle>
            <a:lvl1pPr>
              <a:lnSpc>
                <a:spcPts val="4400"/>
              </a:lnSpc>
              <a:defRPr sz="3600">
                <a:solidFill>
                  <a:schemeClr val="bg1"/>
                </a:solidFill>
              </a:defRPr>
            </a:lvl1pPr>
          </a:lstStyle>
          <a:p>
            <a:r>
              <a:rPr lang="en-US" dirty="0"/>
              <a:t>Headline in white must</a:t>
            </a:r>
            <a:br>
              <a:rPr lang="en-US" dirty="0"/>
            </a:br>
            <a:r>
              <a:rPr lang="en-US" dirty="0"/>
              <a:t>36pt. or larger</a:t>
            </a:r>
          </a:p>
        </p:txBody>
      </p:sp>
      <p:pic>
        <p:nvPicPr>
          <p:cNvPr id="3" name="Picture 4">
            <a:extLst>
              <a:ext uri="{FF2B5EF4-FFF2-40B4-BE49-F238E27FC236}">
                <a16:creationId xmlns:a16="http://schemas.microsoft.com/office/drawing/2014/main" id="{3ADD3B7A-A022-8BF9-029F-557A24A1BCA2}"/>
              </a:ext>
            </a:extLst>
          </p:cNvPr>
          <p:cNvPicPr>
            <a:picLocks noChangeAspect="1"/>
          </p:cNvPicPr>
          <p:nvPr userDrawn="1"/>
        </p:nvPicPr>
        <p:blipFill>
          <a:blip r:embed="rId2"/>
          <a:srcRect/>
          <a:stretch/>
        </p:blipFill>
        <p:spPr>
          <a:xfrm>
            <a:off x="247214" y="368001"/>
            <a:ext cx="3596879" cy="1035349"/>
          </a:xfrm>
          <a:prstGeom prst="rect">
            <a:avLst/>
          </a:prstGeom>
        </p:spPr>
      </p:pic>
    </p:spTree>
    <p:extLst>
      <p:ext uri="{BB962C8B-B14F-4D97-AF65-F5344CB8AC3E}">
        <p14:creationId xmlns:p14="http://schemas.microsoft.com/office/powerpoint/2010/main" val="2126104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E99272-7F5F-8427-C7AA-95C8E9746B36}"/>
              </a:ext>
            </a:extLst>
          </p:cNvPr>
          <p:cNvSpPr>
            <a:spLocks noGrp="1"/>
          </p:cNvSpPr>
          <p:nvPr>
            <p:ph type="pic" sz="quarter" idx="10"/>
          </p:nvPr>
        </p:nvSpPr>
        <p:spPr>
          <a:xfrm>
            <a:off x="6094413" y="0"/>
            <a:ext cx="6094412" cy="5835575"/>
          </a:xfrm>
          <a:custGeom>
            <a:avLst/>
            <a:gdLst>
              <a:gd name="connsiteX0" fmla="*/ 201800 w 6094412"/>
              <a:gd name="connsiteY0" fmla="*/ 0 h 5835575"/>
              <a:gd name="connsiteX1" fmla="*/ 6094412 w 6094412"/>
              <a:gd name="connsiteY1" fmla="*/ 0 h 5835575"/>
              <a:gd name="connsiteX2" fmla="*/ 6094412 w 6094412"/>
              <a:gd name="connsiteY2" fmla="*/ 5551073 h 5835575"/>
              <a:gd name="connsiteX3" fmla="*/ 6065469 w 6094412"/>
              <a:gd name="connsiteY3" fmla="*/ 5562453 h 5835575"/>
              <a:gd name="connsiteX4" fmla="*/ 4513557 w 6094412"/>
              <a:gd name="connsiteY4" fmla="*/ 5835575 h 5835575"/>
              <a:gd name="connsiteX5" fmla="*/ 0 w 6094412"/>
              <a:gd name="connsiteY5" fmla="*/ 1334535 h 5835575"/>
              <a:gd name="connsiteX6" fmla="*/ 142099 w 6094412"/>
              <a:gd name="connsiteY6" fmla="*/ 209655 h 58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4412" h="5835575">
                <a:moveTo>
                  <a:pt x="201800" y="0"/>
                </a:moveTo>
                <a:lnTo>
                  <a:pt x="6094412" y="0"/>
                </a:lnTo>
                <a:lnTo>
                  <a:pt x="6094412" y="5551073"/>
                </a:lnTo>
                <a:lnTo>
                  <a:pt x="6065469" y="5562453"/>
                </a:lnTo>
                <a:cubicBezTo>
                  <a:pt x="5581558" y="5739146"/>
                  <a:pt x="5058850" y="5835575"/>
                  <a:pt x="4513557" y="5835575"/>
                </a:cubicBezTo>
                <a:cubicBezTo>
                  <a:pt x="2020788" y="5835575"/>
                  <a:pt x="0" y="3820391"/>
                  <a:pt x="0" y="1334535"/>
                </a:cubicBezTo>
                <a:cubicBezTo>
                  <a:pt x="0" y="946120"/>
                  <a:pt x="49336" y="569196"/>
                  <a:pt x="142099" y="209655"/>
                </a:cubicBezTo>
                <a:close/>
              </a:path>
            </a:pathLst>
          </a:custGeom>
          <a:solidFill>
            <a:schemeClr val="bg1"/>
          </a:solidFill>
        </p:spPr>
        <p:txBody>
          <a:bodyPr wrap="square">
            <a:noAutofit/>
          </a:bodyPr>
          <a:lstStyle/>
          <a:p>
            <a:endParaRPr lang="en-US"/>
          </a:p>
        </p:txBody>
      </p:sp>
      <p:sp>
        <p:nvSpPr>
          <p:cNvPr id="4" name="Text Placeholder 5">
            <a:extLst>
              <a:ext uri="{FF2B5EF4-FFF2-40B4-BE49-F238E27FC236}">
                <a16:creationId xmlns:a16="http://schemas.microsoft.com/office/drawing/2014/main" id="{E5755511-568D-BF78-EC7D-43CD5398AB5A}"/>
              </a:ext>
            </a:extLst>
          </p:cNvPr>
          <p:cNvSpPr>
            <a:spLocks noGrp="1"/>
          </p:cNvSpPr>
          <p:nvPr>
            <p:ph type="body" sz="quarter" idx="11" hasCustomPrompt="1"/>
          </p:nvPr>
        </p:nvSpPr>
        <p:spPr>
          <a:xfrm>
            <a:off x="552450" y="5018313"/>
            <a:ext cx="4565650" cy="438150"/>
          </a:xfrm>
        </p:spPr>
        <p:txBody>
          <a:bodyPr>
            <a:normAutofit/>
          </a:bodyPr>
          <a:lstStyle>
            <a:lvl1pPr>
              <a:defRPr sz="1800">
                <a:solidFill>
                  <a:schemeClr val="bg1"/>
                </a:solidFill>
              </a:defRPr>
            </a:lvl1pPr>
          </a:lstStyle>
          <a:p>
            <a:pPr lvl="0"/>
            <a:r>
              <a:rPr lang="en-US" dirty="0"/>
              <a:t>July 2022</a:t>
            </a:r>
          </a:p>
        </p:txBody>
      </p:sp>
      <p:sp>
        <p:nvSpPr>
          <p:cNvPr id="7" name="Title 9">
            <a:extLst>
              <a:ext uri="{FF2B5EF4-FFF2-40B4-BE49-F238E27FC236}">
                <a16:creationId xmlns:a16="http://schemas.microsoft.com/office/drawing/2014/main" id="{C2108185-5CCE-182D-5DA6-822DAD27DC58}"/>
              </a:ext>
            </a:extLst>
          </p:cNvPr>
          <p:cNvSpPr>
            <a:spLocks noGrp="1"/>
          </p:cNvSpPr>
          <p:nvPr>
            <p:ph type="title" hasCustomPrompt="1"/>
          </p:nvPr>
        </p:nvSpPr>
        <p:spPr>
          <a:xfrm>
            <a:off x="552966" y="3607069"/>
            <a:ext cx="5328850" cy="1174998"/>
          </a:xfrm>
        </p:spPr>
        <p:txBody>
          <a:bodyPr>
            <a:normAutofit/>
          </a:bodyPr>
          <a:lstStyle>
            <a:lvl1pPr>
              <a:lnSpc>
                <a:spcPts val="4400"/>
              </a:lnSpc>
              <a:defRPr sz="3600">
                <a:solidFill>
                  <a:schemeClr val="bg1"/>
                </a:solidFill>
              </a:defRPr>
            </a:lvl1pPr>
          </a:lstStyle>
          <a:p>
            <a:r>
              <a:rPr lang="en-US" dirty="0"/>
              <a:t>Headline in white must</a:t>
            </a:r>
            <a:br>
              <a:rPr lang="en-US" dirty="0"/>
            </a:br>
            <a:r>
              <a:rPr lang="en-US" dirty="0"/>
              <a:t>36pt. or larger</a:t>
            </a:r>
          </a:p>
        </p:txBody>
      </p:sp>
      <p:pic>
        <p:nvPicPr>
          <p:cNvPr id="2" name="Picture 4">
            <a:extLst>
              <a:ext uri="{FF2B5EF4-FFF2-40B4-BE49-F238E27FC236}">
                <a16:creationId xmlns:a16="http://schemas.microsoft.com/office/drawing/2014/main" id="{B69E1FD4-7945-5365-97F7-E223C8AFA238}"/>
              </a:ext>
            </a:extLst>
          </p:cNvPr>
          <p:cNvPicPr>
            <a:picLocks noChangeAspect="1"/>
          </p:cNvPicPr>
          <p:nvPr userDrawn="1"/>
        </p:nvPicPr>
        <p:blipFill>
          <a:blip r:embed="rId2"/>
          <a:srcRect/>
          <a:stretch/>
        </p:blipFill>
        <p:spPr>
          <a:xfrm>
            <a:off x="247214" y="368001"/>
            <a:ext cx="3596879" cy="1035349"/>
          </a:xfrm>
          <a:prstGeom prst="rect">
            <a:avLst/>
          </a:prstGeom>
        </p:spPr>
      </p:pic>
    </p:spTree>
    <p:extLst>
      <p:ext uri="{BB962C8B-B14F-4D97-AF65-F5344CB8AC3E}">
        <p14:creationId xmlns:p14="http://schemas.microsoft.com/office/powerpoint/2010/main" val="27348870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ll-out or big quote slide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31699" y="1454535"/>
            <a:ext cx="4847709" cy="1867479"/>
          </a:xfrm>
        </p:spPr>
        <p:txBody>
          <a:bodyPr>
            <a:noAutofit/>
          </a:bodyPr>
          <a:lstStyle>
            <a:lvl1pPr>
              <a:lnSpc>
                <a:spcPts val="4400"/>
              </a:lnSpc>
              <a:defRPr sz="4000">
                <a:solidFill>
                  <a:schemeClr val="accent6"/>
                </a:solidFill>
              </a:defRPr>
            </a:lvl1pPr>
          </a:lstStyle>
          <a:p>
            <a:r>
              <a:rPr lang="en-US" dirty="0"/>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45987" y="958446"/>
            <a:ext cx="4276725" cy="385763"/>
          </a:xfrm>
        </p:spPr>
        <p:txBody>
          <a:bodyPr/>
          <a:lstStyle>
            <a:lvl1pPr>
              <a:defRPr b="1">
                <a:solidFill>
                  <a:schemeClr val="bg1"/>
                </a:solidFill>
              </a:defRPr>
            </a:lvl1pPr>
          </a:lstStyle>
          <a:p>
            <a:pPr lvl="0"/>
            <a:r>
              <a:rPr lang="en-US" dirty="0"/>
              <a:t>This is a call-out or big quote:</a:t>
            </a:r>
          </a:p>
        </p:txBody>
      </p:sp>
      <p:sp>
        <p:nvSpPr>
          <p:cNvPr id="24" name="Picture Placeholder 23">
            <a:extLst>
              <a:ext uri="{FF2B5EF4-FFF2-40B4-BE49-F238E27FC236}">
                <a16:creationId xmlns:a16="http://schemas.microsoft.com/office/drawing/2014/main" id="{45C0C9F2-CB4C-A40E-823E-3E9D3083755A}"/>
              </a:ext>
            </a:extLst>
          </p:cNvPr>
          <p:cNvSpPr>
            <a:spLocks noGrp="1"/>
          </p:cNvSpPr>
          <p:nvPr>
            <p:ph type="pic" sz="quarter" idx="11"/>
          </p:nvPr>
        </p:nvSpPr>
        <p:spPr>
          <a:xfrm>
            <a:off x="5677858" y="0"/>
            <a:ext cx="6514143" cy="6858000"/>
          </a:xfrm>
          <a:custGeom>
            <a:avLst/>
            <a:gdLst>
              <a:gd name="connsiteX0" fmla="*/ 947612 w 6514143"/>
              <a:gd name="connsiteY0" fmla="*/ 0 h 6858000"/>
              <a:gd name="connsiteX1" fmla="*/ 6514143 w 6514143"/>
              <a:gd name="connsiteY1" fmla="*/ 0 h 6858000"/>
              <a:gd name="connsiteX2" fmla="*/ 6514143 w 6514143"/>
              <a:gd name="connsiteY2" fmla="*/ 6858000 h 6858000"/>
              <a:gd name="connsiteX3" fmla="*/ 2206094 w 6514143"/>
              <a:gd name="connsiteY3" fmla="*/ 6858000 h 6858000"/>
              <a:gd name="connsiteX4" fmla="*/ 2086109 w 6514143"/>
              <a:gd name="connsiteY4" fmla="*/ 6780889 h 6858000"/>
              <a:gd name="connsiteX5" fmla="*/ 0 w 6514143"/>
              <a:gd name="connsiteY5" fmla="*/ 2847690 h 6858000"/>
              <a:gd name="connsiteX6" fmla="*/ 939998 w 6514143"/>
              <a:gd name="connsiteY6" fmla="*/ 97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143" h="6858000">
                <a:moveTo>
                  <a:pt x="947612" y="0"/>
                </a:moveTo>
                <a:lnTo>
                  <a:pt x="6514143" y="0"/>
                </a:lnTo>
                <a:lnTo>
                  <a:pt x="6514143" y="6858000"/>
                </a:lnTo>
                <a:lnTo>
                  <a:pt x="2206094" y="6858000"/>
                </a:lnTo>
                <a:lnTo>
                  <a:pt x="2086109" y="6780889"/>
                </a:lnTo>
                <a:cubicBezTo>
                  <a:pt x="827501" y="5928488"/>
                  <a:pt x="0" y="4484965"/>
                  <a:pt x="0" y="2847690"/>
                </a:cubicBezTo>
                <a:cubicBezTo>
                  <a:pt x="0" y="1783462"/>
                  <a:pt x="349619" y="801093"/>
                  <a:pt x="939998" y="9712"/>
                </a:cubicBezTo>
                <a:close/>
              </a:path>
            </a:pathLst>
          </a:custGeom>
          <a:solidFill>
            <a:schemeClr val="bg1"/>
          </a:solidFill>
        </p:spPr>
        <p:txBody>
          <a:bodyPr wrap="square">
            <a:noAutofit/>
          </a:bodyPr>
          <a:lstStyle/>
          <a:p>
            <a:endParaRPr lang="en-US"/>
          </a:p>
        </p:txBody>
      </p:sp>
      <p:pic>
        <p:nvPicPr>
          <p:cNvPr id="3" name="Picture 2">
            <a:extLst>
              <a:ext uri="{FF2B5EF4-FFF2-40B4-BE49-F238E27FC236}">
                <a16:creationId xmlns:a16="http://schemas.microsoft.com/office/drawing/2014/main" id="{C5E70024-E3D6-DAC4-24D8-E3E46D15422D}"/>
              </a:ext>
            </a:extLst>
          </p:cNvPr>
          <p:cNvPicPr>
            <a:picLocks noChangeAspect="1"/>
          </p:cNvPicPr>
          <p:nvPr userDrawn="1"/>
        </p:nvPicPr>
        <p:blipFill>
          <a:blip r:embed="rId2"/>
          <a:srcRect/>
          <a:stretch/>
        </p:blipFill>
        <p:spPr>
          <a:xfrm>
            <a:off x="355986" y="6053011"/>
            <a:ext cx="2528267" cy="727752"/>
          </a:xfrm>
          <a:prstGeom prst="rect">
            <a:avLst/>
          </a:prstGeom>
        </p:spPr>
      </p:pic>
    </p:spTree>
    <p:extLst>
      <p:ext uri="{BB962C8B-B14F-4D97-AF65-F5344CB8AC3E}">
        <p14:creationId xmlns:p14="http://schemas.microsoft.com/office/powerpoint/2010/main" val="3759408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lumn with graphic sideba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69B4CE-B5E8-E308-7F06-729093B20BC8}"/>
              </a:ext>
            </a:extLst>
          </p:cNvPr>
          <p:cNvSpPr/>
          <p:nvPr userDrawn="1"/>
        </p:nvSpPr>
        <p:spPr>
          <a:xfrm>
            <a:off x="8107358" y="0"/>
            <a:ext cx="4081467" cy="6858000"/>
          </a:xfrm>
          <a:prstGeom prst="rect">
            <a:avLst/>
          </a:prstGeom>
          <a:solidFill>
            <a:srgbClr val="4F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58F3F9-4C3A-3CB8-1620-FB1DB0BCC95C}"/>
              </a:ext>
            </a:extLst>
          </p:cNvPr>
          <p:cNvPicPr>
            <a:picLocks noChangeAspect="1"/>
          </p:cNvPicPr>
          <p:nvPr userDrawn="1"/>
        </p:nvPicPr>
        <p:blipFill>
          <a:blip r:embed="rId2"/>
          <a:stretch>
            <a:fillRect/>
          </a:stretch>
        </p:blipFill>
        <p:spPr>
          <a:xfrm>
            <a:off x="8117297" y="-2114273"/>
            <a:ext cx="4889500" cy="4089400"/>
          </a:xfrm>
          <a:prstGeom prst="rect">
            <a:avLst/>
          </a:prstGeom>
        </p:spPr>
      </p:pic>
      <p:sp>
        <p:nvSpPr>
          <p:cNvPr id="2" name="Title 1">
            <a:extLst>
              <a:ext uri="{FF2B5EF4-FFF2-40B4-BE49-F238E27FC236}">
                <a16:creationId xmlns:a16="http://schemas.microsoft.com/office/drawing/2014/main" id="{EFEFD77F-4CB9-1E67-D39D-9B5ABC44E8B7}"/>
              </a:ext>
            </a:extLst>
          </p:cNvPr>
          <p:cNvSpPr>
            <a:spLocks noGrp="1"/>
          </p:cNvSpPr>
          <p:nvPr>
            <p:ph type="title" hasCustomPrompt="1"/>
          </p:nvPr>
        </p:nvSpPr>
        <p:spPr>
          <a:xfrm>
            <a:off x="552966" y="589971"/>
            <a:ext cx="7008297" cy="698543"/>
          </a:xfrm>
        </p:spPr>
        <p:txBody>
          <a:bodyPr/>
          <a:lstStyle/>
          <a:p>
            <a:r>
              <a:rPr lang="en-US" dirty="0"/>
              <a:t>One column with graphic sidebar</a:t>
            </a:r>
          </a:p>
        </p:txBody>
      </p:sp>
      <p:sp>
        <p:nvSpPr>
          <p:cNvPr id="6" name="Footer Placeholder 5">
            <a:extLst>
              <a:ext uri="{FF2B5EF4-FFF2-40B4-BE49-F238E27FC236}">
                <a16:creationId xmlns:a16="http://schemas.microsoft.com/office/drawing/2014/main" id="{D277CA1C-30FD-D843-7612-BA47F7030993}"/>
              </a:ext>
            </a:extLst>
          </p:cNvPr>
          <p:cNvSpPr>
            <a:spLocks noGrp="1"/>
          </p:cNvSpPr>
          <p:nvPr>
            <p:ph type="ftr" sz="quarter" idx="10"/>
          </p:nvPr>
        </p:nvSpPr>
        <p:spPr/>
        <p:txBody>
          <a:bodyPr/>
          <a:lstStyle>
            <a:lvl1pPr>
              <a:defRPr>
                <a:solidFill>
                  <a:schemeClr val="bg1"/>
                </a:solidFill>
              </a:defRPr>
            </a:lvl1pPr>
          </a:lstStyle>
          <a:p>
            <a:r>
              <a:rPr lang="en-US"/>
              <a:t>Presentation Title Goes Here</a:t>
            </a:r>
            <a:endParaRPr lang="en-US" dirty="0"/>
          </a:p>
        </p:txBody>
      </p:sp>
      <p:sp>
        <p:nvSpPr>
          <p:cNvPr id="7" name="Slide Number Placeholder 6">
            <a:extLst>
              <a:ext uri="{FF2B5EF4-FFF2-40B4-BE49-F238E27FC236}">
                <a16:creationId xmlns:a16="http://schemas.microsoft.com/office/drawing/2014/main" id="{556A6815-232A-2334-6526-FC5074C00235}"/>
              </a:ext>
            </a:extLst>
          </p:cNvPr>
          <p:cNvSpPr>
            <a:spLocks noGrp="1"/>
          </p:cNvSpPr>
          <p:nvPr>
            <p:ph type="sldNum" sz="quarter" idx="11"/>
          </p:nvPr>
        </p:nvSpPr>
        <p:spPr/>
        <p:txBody>
          <a:bodyPr/>
          <a:lstStyle>
            <a:lvl1pPr>
              <a:defRPr>
                <a:solidFill>
                  <a:schemeClr val="bg1"/>
                </a:solidFill>
              </a:defRPr>
            </a:lvl1pPr>
          </a:lstStyle>
          <a:p>
            <a:fld id="{8EE07FC3-56A4-9244-A054-7A234EAC9748}" type="slidenum">
              <a:rPr lang="en-US" smtClean="0"/>
              <a:pPr/>
              <a:t>‹#›</a:t>
            </a:fld>
            <a:endParaRPr lang="en-US" dirty="0"/>
          </a:p>
        </p:txBody>
      </p:sp>
      <p:sp>
        <p:nvSpPr>
          <p:cNvPr id="12" name="Text Placeholder 11">
            <a:extLst>
              <a:ext uri="{FF2B5EF4-FFF2-40B4-BE49-F238E27FC236}">
                <a16:creationId xmlns:a16="http://schemas.microsoft.com/office/drawing/2014/main" id="{62D3D442-2402-99F9-539E-551154DCDF6E}"/>
              </a:ext>
            </a:extLst>
          </p:cNvPr>
          <p:cNvSpPr>
            <a:spLocks noGrp="1"/>
          </p:cNvSpPr>
          <p:nvPr>
            <p:ph type="body" sz="quarter" idx="12" hasCustomPrompt="1"/>
          </p:nvPr>
        </p:nvSpPr>
        <p:spPr>
          <a:xfrm>
            <a:off x="552450" y="1913654"/>
            <a:ext cx="7008813" cy="3514253"/>
          </a:xfrm>
        </p:spPr>
        <p:txBody>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13">
            <a:extLst>
              <a:ext uri="{FF2B5EF4-FFF2-40B4-BE49-F238E27FC236}">
                <a16:creationId xmlns:a16="http://schemas.microsoft.com/office/drawing/2014/main" id="{C63C6CDE-383B-DECE-A77A-E15FFDCAA8B7}"/>
              </a:ext>
            </a:extLst>
          </p:cNvPr>
          <p:cNvSpPr>
            <a:spLocks noGrp="1"/>
          </p:cNvSpPr>
          <p:nvPr>
            <p:ph type="body" sz="quarter" idx="13" hasCustomPrompt="1"/>
          </p:nvPr>
        </p:nvSpPr>
        <p:spPr>
          <a:xfrm>
            <a:off x="552450" y="1529975"/>
            <a:ext cx="5730875" cy="471488"/>
          </a:xfrm>
        </p:spPr>
        <p:txBody>
          <a:bodyPr>
            <a:normAutofit/>
          </a:bodyPr>
          <a:lstStyle>
            <a:lvl1pPr>
              <a:defRPr sz="1800" b="1">
                <a:solidFill>
                  <a:schemeClr val="accent1"/>
                </a:solidFill>
              </a:defRPr>
            </a:lvl1pPr>
          </a:lstStyle>
          <a:p>
            <a:pPr lvl="0"/>
            <a:r>
              <a:rPr lang="en-US" dirty="0"/>
              <a:t>Subhead in orange must be 18 pt. or larger</a:t>
            </a:r>
          </a:p>
        </p:txBody>
      </p:sp>
      <p:sp>
        <p:nvSpPr>
          <p:cNvPr id="17" name="Text Placeholder 16">
            <a:extLst>
              <a:ext uri="{FF2B5EF4-FFF2-40B4-BE49-F238E27FC236}">
                <a16:creationId xmlns:a16="http://schemas.microsoft.com/office/drawing/2014/main" id="{BE51793E-24CC-B5D0-131D-9489BCBBAFB3}"/>
              </a:ext>
            </a:extLst>
          </p:cNvPr>
          <p:cNvSpPr>
            <a:spLocks noGrp="1"/>
          </p:cNvSpPr>
          <p:nvPr>
            <p:ph type="body" sz="quarter" idx="14" hasCustomPrompt="1"/>
          </p:nvPr>
        </p:nvSpPr>
        <p:spPr>
          <a:xfrm>
            <a:off x="8609427" y="2196007"/>
            <a:ext cx="3187700" cy="500464"/>
          </a:xfrm>
        </p:spPr>
        <p:txBody>
          <a:bodyPr anchor="b">
            <a:normAutofit/>
          </a:bodyPr>
          <a:lstStyle>
            <a:lvl1pPr>
              <a:defRPr sz="2200" b="1" i="0">
                <a:solidFill>
                  <a:schemeClr val="bg1"/>
                </a:solidFill>
                <a:latin typeface="Arial" panose="020B0604020202020204" pitchFamily="34" charset="0"/>
                <a:cs typeface="Arial" panose="020B0604020202020204" pitchFamily="34" charset="0"/>
              </a:defRPr>
            </a:lvl1pPr>
          </a:lstStyle>
          <a:p>
            <a:pPr lvl="0"/>
            <a:r>
              <a:rPr lang="en-US" dirty="0"/>
              <a:t>Key Takeaway:</a:t>
            </a:r>
          </a:p>
        </p:txBody>
      </p:sp>
      <p:sp>
        <p:nvSpPr>
          <p:cNvPr id="18" name="Text Placeholder 16">
            <a:extLst>
              <a:ext uri="{FF2B5EF4-FFF2-40B4-BE49-F238E27FC236}">
                <a16:creationId xmlns:a16="http://schemas.microsoft.com/office/drawing/2014/main" id="{00AA8BD3-FF25-A15A-918D-C30696B82D5F}"/>
              </a:ext>
            </a:extLst>
          </p:cNvPr>
          <p:cNvSpPr>
            <a:spLocks noGrp="1"/>
          </p:cNvSpPr>
          <p:nvPr>
            <p:ph type="body" sz="quarter" idx="15" hasCustomPrompt="1"/>
          </p:nvPr>
        </p:nvSpPr>
        <p:spPr>
          <a:xfrm>
            <a:off x="8632873" y="2724286"/>
            <a:ext cx="3187700" cy="2722734"/>
          </a:xfrm>
        </p:spPr>
        <p:txBody>
          <a:bodyPr anchor="t">
            <a:normAutofit/>
          </a:bodyPr>
          <a:lstStyle>
            <a:lvl1pPr>
              <a:lnSpc>
                <a:spcPts val="3100"/>
              </a:lnSpc>
              <a:defRPr sz="22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pic>
        <p:nvPicPr>
          <p:cNvPr id="4" name="Picture 3">
            <a:extLst>
              <a:ext uri="{FF2B5EF4-FFF2-40B4-BE49-F238E27FC236}">
                <a16:creationId xmlns:a16="http://schemas.microsoft.com/office/drawing/2014/main" id="{69700155-BBF8-061A-90F0-BD73B72865DE}"/>
              </a:ext>
            </a:extLst>
          </p:cNvPr>
          <p:cNvPicPr>
            <a:picLocks noChangeAspect="1"/>
          </p:cNvPicPr>
          <p:nvPr userDrawn="1"/>
        </p:nvPicPr>
        <p:blipFill>
          <a:blip r:embed="rId3"/>
          <a:srcRect/>
          <a:stretch/>
        </p:blipFill>
        <p:spPr>
          <a:xfrm>
            <a:off x="355986" y="6053011"/>
            <a:ext cx="2528267" cy="727753"/>
          </a:xfrm>
          <a:prstGeom prst="rect">
            <a:avLst/>
          </a:prstGeom>
        </p:spPr>
      </p:pic>
    </p:spTree>
    <p:extLst>
      <p:ext uri="{BB962C8B-B14F-4D97-AF65-F5344CB8AC3E}">
        <p14:creationId xmlns:p14="http://schemas.microsoft.com/office/powerpoint/2010/main" val="374885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lumn with graphic sidebar - gradien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2FAACE-80A5-C1CD-0A93-8D4C4BDA42C0}"/>
              </a:ext>
            </a:extLst>
          </p:cNvPr>
          <p:cNvPicPr>
            <a:picLocks noChangeAspect="1"/>
          </p:cNvPicPr>
          <p:nvPr userDrawn="1"/>
        </p:nvPicPr>
        <p:blipFill>
          <a:blip r:embed="rId2"/>
          <a:stretch>
            <a:fillRect/>
          </a:stretch>
        </p:blipFill>
        <p:spPr>
          <a:xfrm>
            <a:off x="8112125" y="0"/>
            <a:ext cx="4076700" cy="6858000"/>
          </a:xfrm>
          <a:prstGeom prst="rect">
            <a:avLst/>
          </a:prstGeom>
        </p:spPr>
      </p:pic>
      <p:pic>
        <p:nvPicPr>
          <p:cNvPr id="15" name="Picture 14">
            <a:extLst>
              <a:ext uri="{FF2B5EF4-FFF2-40B4-BE49-F238E27FC236}">
                <a16:creationId xmlns:a16="http://schemas.microsoft.com/office/drawing/2014/main" id="{6A6C3CF7-6449-AE1C-2945-B37419C9F9E7}"/>
              </a:ext>
            </a:extLst>
          </p:cNvPr>
          <p:cNvPicPr>
            <a:picLocks noChangeAspect="1"/>
          </p:cNvPicPr>
          <p:nvPr userDrawn="1"/>
        </p:nvPicPr>
        <p:blipFill>
          <a:blip r:embed="rId3"/>
          <a:stretch>
            <a:fillRect/>
          </a:stretch>
        </p:blipFill>
        <p:spPr>
          <a:xfrm>
            <a:off x="8107358" y="-2114273"/>
            <a:ext cx="4889500" cy="4089400"/>
          </a:xfrm>
          <a:prstGeom prst="rect">
            <a:avLst/>
          </a:prstGeom>
        </p:spPr>
      </p:pic>
      <p:sp>
        <p:nvSpPr>
          <p:cNvPr id="2" name="Title 1">
            <a:extLst>
              <a:ext uri="{FF2B5EF4-FFF2-40B4-BE49-F238E27FC236}">
                <a16:creationId xmlns:a16="http://schemas.microsoft.com/office/drawing/2014/main" id="{EFEFD77F-4CB9-1E67-D39D-9B5ABC44E8B7}"/>
              </a:ext>
            </a:extLst>
          </p:cNvPr>
          <p:cNvSpPr>
            <a:spLocks noGrp="1"/>
          </p:cNvSpPr>
          <p:nvPr>
            <p:ph type="title" hasCustomPrompt="1"/>
          </p:nvPr>
        </p:nvSpPr>
        <p:spPr>
          <a:xfrm>
            <a:off x="552966" y="589971"/>
            <a:ext cx="7008297" cy="698543"/>
          </a:xfrm>
        </p:spPr>
        <p:txBody>
          <a:bodyPr/>
          <a:lstStyle/>
          <a:p>
            <a:r>
              <a:rPr lang="en-US" dirty="0"/>
              <a:t>One column with graphic sidebar</a:t>
            </a:r>
          </a:p>
        </p:txBody>
      </p:sp>
      <p:sp>
        <p:nvSpPr>
          <p:cNvPr id="6" name="Footer Placeholder 5">
            <a:extLst>
              <a:ext uri="{FF2B5EF4-FFF2-40B4-BE49-F238E27FC236}">
                <a16:creationId xmlns:a16="http://schemas.microsoft.com/office/drawing/2014/main" id="{D277CA1C-30FD-D843-7612-BA47F7030993}"/>
              </a:ext>
            </a:extLst>
          </p:cNvPr>
          <p:cNvSpPr>
            <a:spLocks noGrp="1"/>
          </p:cNvSpPr>
          <p:nvPr>
            <p:ph type="ftr" sz="quarter" idx="10"/>
          </p:nvPr>
        </p:nvSpPr>
        <p:spPr/>
        <p:txBody>
          <a:bodyPr/>
          <a:lstStyle>
            <a:lvl1pPr>
              <a:defRPr>
                <a:solidFill>
                  <a:schemeClr val="bg1"/>
                </a:solidFill>
              </a:defRPr>
            </a:lvl1pPr>
          </a:lstStyle>
          <a:p>
            <a:r>
              <a:rPr lang="en-US"/>
              <a:t>Presentation Title Goes Here</a:t>
            </a:r>
            <a:endParaRPr lang="en-US" dirty="0"/>
          </a:p>
        </p:txBody>
      </p:sp>
      <p:sp>
        <p:nvSpPr>
          <p:cNvPr id="7" name="Slide Number Placeholder 6">
            <a:extLst>
              <a:ext uri="{FF2B5EF4-FFF2-40B4-BE49-F238E27FC236}">
                <a16:creationId xmlns:a16="http://schemas.microsoft.com/office/drawing/2014/main" id="{556A6815-232A-2334-6526-FC5074C00235}"/>
              </a:ext>
            </a:extLst>
          </p:cNvPr>
          <p:cNvSpPr>
            <a:spLocks noGrp="1"/>
          </p:cNvSpPr>
          <p:nvPr>
            <p:ph type="sldNum" sz="quarter" idx="11"/>
          </p:nvPr>
        </p:nvSpPr>
        <p:spPr/>
        <p:txBody>
          <a:bodyPr/>
          <a:lstStyle>
            <a:lvl1pPr>
              <a:defRPr>
                <a:solidFill>
                  <a:schemeClr val="bg1"/>
                </a:solidFill>
              </a:defRPr>
            </a:lvl1pPr>
          </a:lstStyle>
          <a:p>
            <a:fld id="{8EE07FC3-56A4-9244-A054-7A234EAC9748}" type="slidenum">
              <a:rPr lang="en-US" smtClean="0"/>
              <a:pPr/>
              <a:t>‹#›</a:t>
            </a:fld>
            <a:endParaRPr lang="en-US" dirty="0"/>
          </a:p>
        </p:txBody>
      </p:sp>
      <p:sp>
        <p:nvSpPr>
          <p:cNvPr id="12" name="Text Placeholder 11">
            <a:extLst>
              <a:ext uri="{FF2B5EF4-FFF2-40B4-BE49-F238E27FC236}">
                <a16:creationId xmlns:a16="http://schemas.microsoft.com/office/drawing/2014/main" id="{62D3D442-2402-99F9-539E-551154DCDF6E}"/>
              </a:ext>
            </a:extLst>
          </p:cNvPr>
          <p:cNvSpPr>
            <a:spLocks noGrp="1"/>
          </p:cNvSpPr>
          <p:nvPr>
            <p:ph type="body" sz="quarter" idx="12" hasCustomPrompt="1"/>
          </p:nvPr>
        </p:nvSpPr>
        <p:spPr>
          <a:xfrm>
            <a:off x="552450" y="1913654"/>
            <a:ext cx="7008813" cy="3514253"/>
          </a:xfrm>
        </p:spPr>
        <p:txBody>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13">
            <a:extLst>
              <a:ext uri="{FF2B5EF4-FFF2-40B4-BE49-F238E27FC236}">
                <a16:creationId xmlns:a16="http://schemas.microsoft.com/office/drawing/2014/main" id="{C63C6CDE-383B-DECE-A77A-E15FFDCAA8B7}"/>
              </a:ext>
            </a:extLst>
          </p:cNvPr>
          <p:cNvSpPr>
            <a:spLocks noGrp="1"/>
          </p:cNvSpPr>
          <p:nvPr>
            <p:ph type="body" sz="quarter" idx="13" hasCustomPrompt="1"/>
          </p:nvPr>
        </p:nvSpPr>
        <p:spPr>
          <a:xfrm>
            <a:off x="552450" y="1529975"/>
            <a:ext cx="5730875" cy="471488"/>
          </a:xfrm>
        </p:spPr>
        <p:txBody>
          <a:bodyPr>
            <a:normAutofit/>
          </a:bodyPr>
          <a:lstStyle>
            <a:lvl1pPr>
              <a:defRPr sz="1800" b="1">
                <a:solidFill>
                  <a:schemeClr val="accent1"/>
                </a:solidFill>
              </a:defRPr>
            </a:lvl1pPr>
          </a:lstStyle>
          <a:p>
            <a:pPr lvl="0"/>
            <a:r>
              <a:rPr lang="en-US" dirty="0"/>
              <a:t>Subhead in orange must be 18 pt. or larger</a:t>
            </a:r>
          </a:p>
        </p:txBody>
      </p:sp>
      <p:sp>
        <p:nvSpPr>
          <p:cNvPr id="17" name="Text Placeholder 16">
            <a:extLst>
              <a:ext uri="{FF2B5EF4-FFF2-40B4-BE49-F238E27FC236}">
                <a16:creationId xmlns:a16="http://schemas.microsoft.com/office/drawing/2014/main" id="{BE51793E-24CC-B5D0-131D-9489BCBBAFB3}"/>
              </a:ext>
            </a:extLst>
          </p:cNvPr>
          <p:cNvSpPr>
            <a:spLocks noGrp="1"/>
          </p:cNvSpPr>
          <p:nvPr>
            <p:ph type="body" sz="quarter" idx="14" hasCustomPrompt="1"/>
          </p:nvPr>
        </p:nvSpPr>
        <p:spPr>
          <a:xfrm>
            <a:off x="8609427" y="2196007"/>
            <a:ext cx="3187700" cy="500464"/>
          </a:xfrm>
        </p:spPr>
        <p:txBody>
          <a:bodyPr anchor="b">
            <a:normAutofit/>
          </a:bodyPr>
          <a:lstStyle>
            <a:lvl1pPr>
              <a:defRPr sz="2200" b="1" i="0">
                <a:solidFill>
                  <a:schemeClr val="bg1"/>
                </a:solidFill>
                <a:latin typeface="Arial" panose="020B0604020202020204" pitchFamily="34" charset="0"/>
                <a:cs typeface="Arial" panose="020B0604020202020204" pitchFamily="34" charset="0"/>
              </a:defRPr>
            </a:lvl1pPr>
          </a:lstStyle>
          <a:p>
            <a:pPr lvl="0"/>
            <a:r>
              <a:rPr lang="en-US" dirty="0"/>
              <a:t>Key Takeaway:</a:t>
            </a:r>
          </a:p>
        </p:txBody>
      </p:sp>
      <p:sp>
        <p:nvSpPr>
          <p:cNvPr id="18" name="Text Placeholder 16">
            <a:extLst>
              <a:ext uri="{FF2B5EF4-FFF2-40B4-BE49-F238E27FC236}">
                <a16:creationId xmlns:a16="http://schemas.microsoft.com/office/drawing/2014/main" id="{00AA8BD3-FF25-A15A-918D-C30696B82D5F}"/>
              </a:ext>
            </a:extLst>
          </p:cNvPr>
          <p:cNvSpPr>
            <a:spLocks noGrp="1"/>
          </p:cNvSpPr>
          <p:nvPr>
            <p:ph type="body" sz="quarter" idx="15" hasCustomPrompt="1"/>
          </p:nvPr>
        </p:nvSpPr>
        <p:spPr>
          <a:xfrm>
            <a:off x="8622934" y="2724286"/>
            <a:ext cx="3187700" cy="2722734"/>
          </a:xfrm>
        </p:spPr>
        <p:txBody>
          <a:bodyPr anchor="t">
            <a:normAutofit/>
          </a:bodyPr>
          <a:lstStyle>
            <a:lvl1pPr>
              <a:lnSpc>
                <a:spcPts val="3100"/>
              </a:lnSpc>
              <a:defRPr sz="22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pic>
        <p:nvPicPr>
          <p:cNvPr id="4" name="Picture 3">
            <a:extLst>
              <a:ext uri="{FF2B5EF4-FFF2-40B4-BE49-F238E27FC236}">
                <a16:creationId xmlns:a16="http://schemas.microsoft.com/office/drawing/2014/main" id="{24D6A924-8DE4-A77E-8B70-A3C286803B40}"/>
              </a:ext>
            </a:extLst>
          </p:cNvPr>
          <p:cNvPicPr>
            <a:picLocks noChangeAspect="1"/>
          </p:cNvPicPr>
          <p:nvPr userDrawn="1"/>
        </p:nvPicPr>
        <p:blipFill>
          <a:blip r:embed="rId4"/>
          <a:srcRect/>
          <a:stretch/>
        </p:blipFill>
        <p:spPr>
          <a:xfrm>
            <a:off x="355986" y="6053011"/>
            <a:ext cx="2528267" cy="727753"/>
          </a:xfrm>
          <a:prstGeom prst="rect">
            <a:avLst/>
          </a:prstGeom>
        </p:spPr>
      </p:pic>
    </p:spTree>
    <p:extLst>
      <p:ext uri="{BB962C8B-B14F-4D97-AF65-F5344CB8AC3E}">
        <p14:creationId xmlns:p14="http://schemas.microsoft.com/office/powerpoint/2010/main" val="3176905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F4D0-89A7-BB85-73BD-3594EBEE22B5}"/>
              </a:ext>
            </a:extLst>
          </p:cNvPr>
          <p:cNvSpPr>
            <a:spLocks noGrp="1"/>
          </p:cNvSpPr>
          <p:nvPr>
            <p:ph type="title" hasCustomPrompt="1"/>
          </p:nvPr>
        </p:nvSpPr>
        <p:spPr>
          <a:xfrm>
            <a:off x="552966" y="2300237"/>
            <a:ext cx="5162035" cy="1933096"/>
          </a:xfrm>
        </p:spPr>
        <p:txBody>
          <a:bodyPr>
            <a:noAutofit/>
          </a:bodyPr>
          <a:lstStyle>
            <a:lvl1pPr>
              <a:lnSpc>
                <a:spcPts val="5200"/>
              </a:lnSpc>
              <a:defRPr sz="4800">
                <a:solidFill>
                  <a:schemeClr val="bg1"/>
                </a:solidFill>
              </a:defRPr>
            </a:lvl1pPr>
          </a:lstStyle>
          <a:p>
            <a:r>
              <a:rPr lang="en-US" dirty="0"/>
              <a:t>Section Title Goes Here</a:t>
            </a:r>
          </a:p>
        </p:txBody>
      </p:sp>
      <p:pic>
        <p:nvPicPr>
          <p:cNvPr id="5" name="Picture 4">
            <a:extLst>
              <a:ext uri="{FF2B5EF4-FFF2-40B4-BE49-F238E27FC236}">
                <a16:creationId xmlns:a16="http://schemas.microsoft.com/office/drawing/2014/main" id="{EE74BDAC-75E2-1FA5-3AB8-D9346437A365}"/>
              </a:ext>
            </a:extLst>
          </p:cNvPr>
          <p:cNvPicPr>
            <a:picLocks noChangeAspect="1"/>
          </p:cNvPicPr>
          <p:nvPr userDrawn="1"/>
        </p:nvPicPr>
        <p:blipFill>
          <a:blip r:embed="rId2"/>
          <a:stretch>
            <a:fillRect/>
          </a:stretch>
        </p:blipFill>
        <p:spPr>
          <a:xfrm>
            <a:off x="5715001" y="-850107"/>
            <a:ext cx="9167905" cy="8658577"/>
          </a:xfrm>
          <a:prstGeom prst="rect">
            <a:avLst/>
          </a:prstGeom>
        </p:spPr>
      </p:pic>
      <p:pic>
        <p:nvPicPr>
          <p:cNvPr id="3" name="Picture 2">
            <a:extLst>
              <a:ext uri="{FF2B5EF4-FFF2-40B4-BE49-F238E27FC236}">
                <a16:creationId xmlns:a16="http://schemas.microsoft.com/office/drawing/2014/main" id="{3DB387A5-14CF-29F2-1FA8-73384A2AA1FF}"/>
              </a:ext>
            </a:extLst>
          </p:cNvPr>
          <p:cNvPicPr>
            <a:picLocks noChangeAspect="1"/>
          </p:cNvPicPr>
          <p:nvPr userDrawn="1"/>
        </p:nvPicPr>
        <p:blipFill>
          <a:blip r:embed="rId3"/>
          <a:srcRect/>
          <a:stretch/>
        </p:blipFill>
        <p:spPr>
          <a:xfrm>
            <a:off x="355986" y="6053011"/>
            <a:ext cx="2528267" cy="727752"/>
          </a:xfrm>
          <a:prstGeom prst="rect">
            <a:avLst/>
          </a:prstGeom>
        </p:spPr>
      </p:pic>
    </p:spTree>
    <p:extLst>
      <p:ext uri="{BB962C8B-B14F-4D97-AF65-F5344CB8AC3E}">
        <p14:creationId xmlns:p14="http://schemas.microsoft.com/office/powerpoint/2010/main" val="399377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C32B-6EB8-DF9E-BC41-0E63DE457900}"/>
              </a:ext>
            </a:extLst>
          </p:cNvPr>
          <p:cNvSpPr>
            <a:spLocks noGrp="1"/>
          </p:cNvSpPr>
          <p:nvPr>
            <p:ph type="title"/>
          </p:nvPr>
        </p:nvSpPr>
        <p:spPr>
          <a:xfrm>
            <a:off x="552966" y="589971"/>
            <a:ext cx="10515600" cy="698543"/>
          </a:xfrm>
        </p:spPr>
        <p:txBody>
          <a:bodyPr>
            <a:noAutofit/>
          </a:bodyPr>
          <a:lstStyle/>
          <a:p>
            <a:r>
              <a:rPr lang="en-US"/>
              <a:t>Click to edit Master title style</a:t>
            </a:r>
          </a:p>
        </p:txBody>
      </p:sp>
      <p:sp>
        <p:nvSpPr>
          <p:cNvPr id="3" name="Slide Number Placeholder 2">
            <a:extLst>
              <a:ext uri="{FF2B5EF4-FFF2-40B4-BE49-F238E27FC236}">
                <a16:creationId xmlns:a16="http://schemas.microsoft.com/office/drawing/2014/main" id="{80FAB23F-A5EF-79F0-CC39-1D01E4057AFB}"/>
              </a:ext>
            </a:extLst>
          </p:cNvPr>
          <p:cNvSpPr>
            <a:spLocks noGrp="1"/>
          </p:cNvSpPr>
          <p:nvPr>
            <p:ph type="sldNum" sz="quarter" idx="10"/>
          </p:nvPr>
        </p:nvSpPr>
        <p:spPr/>
        <p:txBody>
          <a:bodyPr/>
          <a:lstStyle/>
          <a:p>
            <a:fld id="{8EE07FC3-56A4-9244-A054-7A234EAC9748}" type="slidenum">
              <a:rPr lang="en-US" smtClean="0"/>
              <a:pPr/>
              <a:t>‹#›</a:t>
            </a:fld>
            <a:endParaRPr lang="en-US"/>
          </a:p>
        </p:txBody>
      </p:sp>
      <p:pic>
        <p:nvPicPr>
          <p:cNvPr id="5" name="Picture 3">
            <a:extLst>
              <a:ext uri="{FF2B5EF4-FFF2-40B4-BE49-F238E27FC236}">
                <a16:creationId xmlns:a16="http://schemas.microsoft.com/office/drawing/2014/main" id="{89836650-1030-8E1A-A5C1-C027132D8A8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155110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E313-1D4B-C142-D15B-86F8CF9EF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31E62-2D85-3BB4-9EAD-013B05620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6EB3-5603-DBC1-8503-59AD8A89C027}"/>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A6D5BE90-C2EF-2B9B-1F3C-7620F0E7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50D0C-311F-0F6C-B93C-001BD74EA2DC}"/>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461839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ED4DD2-8F5F-F8F0-3F5C-45718AA38479}"/>
              </a:ext>
            </a:extLst>
          </p:cNvPr>
          <p:cNvSpPr>
            <a:spLocks noGrp="1"/>
          </p:cNvSpPr>
          <p:nvPr>
            <p:ph type="pic" sz="quarter" idx="10"/>
          </p:nvPr>
        </p:nvSpPr>
        <p:spPr>
          <a:xfrm>
            <a:off x="6096001" y="0"/>
            <a:ext cx="6092825"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a:p>
        </p:txBody>
      </p:sp>
      <p:sp>
        <p:nvSpPr>
          <p:cNvPr id="2" name="Title 1">
            <a:extLst>
              <a:ext uri="{FF2B5EF4-FFF2-40B4-BE49-F238E27FC236}">
                <a16:creationId xmlns:a16="http://schemas.microsoft.com/office/drawing/2014/main" id="{7C2EC3D4-EEB1-867A-7969-8510CC7F2829}"/>
              </a:ext>
            </a:extLst>
          </p:cNvPr>
          <p:cNvSpPr>
            <a:spLocks noGrp="1"/>
          </p:cNvSpPr>
          <p:nvPr>
            <p:ph type="title" hasCustomPrompt="1"/>
          </p:nvPr>
        </p:nvSpPr>
        <p:spPr>
          <a:xfrm>
            <a:off x="552966" y="589971"/>
            <a:ext cx="5543034" cy="698543"/>
          </a:xfrm>
        </p:spPr>
        <p:txBody>
          <a:bodyPr>
            <a:noAutofit/>
          </a:bodyPr>
          <a:lstStyle/>
          <a:p>
            <a:r>
              <a:rPr lang="en-US"/>
              <a:t>Circular image crop – preferred</a:t>
            </a:r>
          </a:p>
        </p:txBody>
      </p:sp>
      <p:sp>
        <p:nvSpPr>
          <p:cNvPr id="8" name="Text Placeholder 8">
            <a:extLst>
              <a:ext uri="{FF2B5EF4-FFF2-40B4-BE49-F238E27FC236}">
                <a16:creationId xmlns:a16="http://schemas.microsoft.com/office/drawing/2014/main" id="{5E27B9B9-E0A9-31CD-DEAE-346925EBDDE7}"/>
              </a:ext>
            </a:extLst>
          </p:cNvPr>
          <p:cNvSpPr>
            <a:spLocks noGrp="1"/>
          </p:cNvSpPr>
          <p:nvPr>
            <p:ph type="body" sz="quarter" idx="13" hasCustomPrompt="1"/>
          </p:nvPr>
        </p:nvSpPr>
        <p:spPr>
          <a:xfrm>
            <a:off x="545143" y="1900239"/>
            <a:ext cx="4569782" cy="3800475"/>
          </a:xfrm>
        </p:spPr>
        <p:txBody>
          <a:bodyPr>
            <a:noAutofit/>
          </a:bodyPr>
          <a:lstStyle>
            <a:lvl1pPr>
              <a:spcBef>
                <a:spcPts val="0"/>
              </a:spcBef>
              <a:spcAft>
                <a:spcPts val="1400"/>
              </a:spcAf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ext Placeholder 10">
            <a:extLst>
              <a:ext uri="{FF2B5EF4-FFF2-40B4-BE49-F238E27FC236}">
                <a16:creationId xmlns:a16="http://schemas.microsoft.com/office/drawing/2014/main" id="{D2CD9048-DC03-7852-0E37-51DD363FACC4}"/>
              </a:ext>
            </a:extLst>
          </p:cNvPr>
          <p:cNvSpPr>
            <a:spLocks noGrp="1"/>
          </p:cNvSpPr>
          <p:nvPr>
            <p:ph type="body" sz="quarter" idx="14" hasCustomPrompt="1"/>
          </p:nvPr>
        </p:nvSpPr>
        <p:spPr>
          <a:xfrm>
            <a:off x="545144" y="1521436"/>
            <a:ext cx="3929062" cy="300038"/>
          </a:xfrm>
        </p:spPr>
        <p:txBody>
          <a:bodyPr>
            <a:noAutofit/>
          </a:bodyPr>
          <a:lstStyle>
            <a:lvl1pPr>
              <a:defRPr sz="1800" b="1">
                <a:solidFill>
                  <a:schemeClr val="accent1"/>
                </a:solidFill>
              </a:defRPr>
            </a:lvl1pPr>
          </a:lstStyle>
          <a:p>
            <a:pPr lvl="0"/>
            <a:r>
              <a:rPr lang="en-US"/>
              <a:t>Lorem ipsum dolor sit </a:t>
            </a:r>
            <a:r>
              <a:rPr lang="en-US" err="1"/>
              <a:t>amet</a:t>
            </a:r>
            <a:endParaRPr lang="en-US"/>
          </a:p>
        </p:txBody>
      </p:sp>
      <p:sp>
        <p:nvSpPr>
          <p:cNvPr id="3" name="Footer Placeholder 2">
            <a:extLst>
              <a:ext uri="{FF2B5EF4-FFF2-40B4-BE49-F238E27FC236}">
                <a16:creationId xmlns:a16="http://schemas.microsoft.com/office/drawing/2014/main" id="{C333D691-9F32-F408-1234-0CBA98E365B2}"/>
              </a:ext>
            </a:extLst>
          </p:cNvPr>
          <p:cNvSpPr>
            <a:spLocks noGrp="1"/>
          </p:cNvSpPr>
          <p:nvPr>
            <p:ph type="ftr" sz="quarter" idx="15"/>
          </p:nvPr>
        </p:nvSpPr>
        <p:spPr/>
        <p:txBody>
          <a:bodyPr/>
          <a:lstStyle>
            <a:lvl1pPr>
              <a:defRPr>
                <a:solidFill>
                  <a:schemeClr val="bg1"/>
                </a:solidFill>
              </a:defRPr>
            </a:lvl1pPr>
          </a:lstStyle>
          <a:p>
            <a:r>
              <a:rPr lang="en-US"/>
              <a:t>Presentation Title Goes Here</a:t>
            </a:r>
          </a:p>
        </p:txBody>
      </p:sp>
      <p:sp>
        <p:nvSpPr>
          <p:cNvPr id="13" name="Slide Number Placeholder 12">
            <a:extLst>
              <a:ext uri="{FF2B5EF4-FFF2-40B4-BE49-F238E27FC236}">
                <a16:creationId xmlns:a16="http://schemas.microsoft.com/office/drawing/2014/main" id="{B7816186-2B14-BE70-3A7D-D7CB482F6C69}"/>
              </a:ext>
            </a:extLst>
          </p:cNvPr>
          <p:cNvSpPr>
            <a:spLocks noGrp="1"/>
          </p:cNvSpPr>
          <p:nvPr>
            <p:ph type="sldNum" sz="quarter" idx="16"/>
          </p:nvPr>
        </p:nvSpPr>
        <p:spPr/>
        <p:txBody>
          <a:bodyPr/>
          <a:lstStyle>
            <a:lvl1pPr>
              <a:defRPr>
                <a:solidFill>
                  <a:schemeClr val="bg1"/>
                </a:solidFill>
              </a:defRPr>
            </a:lvl1pPr>
          </a:lstStyle>
          <a:p>
            <a:fld id="{8EE07FC3-56A4-9244-A054-7A234EAC9748}" type="slidenum">
              <a:rPr lang="en-US" smtClean="0"/>
              <a:pPr/>
              <a:t>‹#›</a:t>
            </a:fld>
            <a:endParaRPr lang="en-US"/>
          </a:p>
        </p:txBody>
      </p:sp>
    </p:spTree>
    <p:extLst>
      <p:ext uri="{BB962C8B-B14F-4D97-AF65-F5344CB8AC3E}">
        <p14:creationId xmlns:p14="http://schemas.microsoft.com/office/powerpoint/2010/main" val="2447926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lumns w/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7F9A-C531-CB59-5089-EF837B51BDBC}"/>
              </a:ext>
            </a:extLst>
          </p:cNvPr>
          <p:cNvSpPr>
            <a:spLocks noGrp="1"/>
          </p:cNvSpPr>
          <p:nvPr>
            <p:ph type="title" hasCustomPrompt="1"/>
          </p:nvPr>
        </p:nvSpPr>
        <p:spPr>
          <a:xfrm>
            <a:off x="543226" y="600074"/>
            <a:ext cx="10515600" cy="524391"/>
          </a:xfrm>
        </p:spPr>
        <p:txBody>
          <a:bodyPr>
            <a:noAutofit/>
          </a:bodyPr>
          <a:lstStyle/>
          <a:p>
            <a:r>
              <a:rPr lang="en-US" dirty="0"/>
              <a:t>Two columns with subheads</a:t>
            </a:r>
          </a:p>
        </p:txBody>
      </p:sp>
      <p:sp>
        <p:nvSpPr>
          <p:cNvPr id="3" name="Text Placeholder 2">
            <a:extLst>
              <a:ext uri="{FF2B5EF4-FFF2-40B4-BE49-F238E27FC236}">
                <a16:creationId xmlns:a16="http://schemas.microsoft.com/office/drawing/2014/main" id="{72D24D83-48FB-65B4-E1EE-9D93391BAE54}"/>
              </a:ext>
            </a:extLst>
          </p:cNvPr>
          <p:cNvSpPr>
            <a:spLocks noGrp="1"/>
          </p:cNvSpPr>
          <p:nvPr>
            <p:ph type="body" idx="1" hasCustomPrompt="1"/>
          </p:nvPr>
        </p:nvSpPr>
        <p:spPr>
          <a:xfrm>
            <a:off x="543226" y="1535197"/>
            <a:ext cx="5157787" cy="365125"/>
          </a:xfrm>
        </p:spPr>
        <p:txBody>
          <a:bodyPr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in orange must be 18 pt. or larger</a:t>
            </a:r>
          </a:p>
        </p:txBody>
      </p:sp>
      <p:sp>
        <p:nvSpPr>
          <p:cNvPr id="4" name="Content Placeholder 3">
            <a:extLst>
              <a:ext uri="{FF2B5EF4-FFF2-40B4-BE49-F238E27FC236}">
                <a16:creationId xmlns:a16="http://schemas.microsoft.com/office/drawing/2014/main" id="{0D983F6A-610B-B514-E0F1-1C28D4015239}"/>
              </a:ext>
            </a:extLst>
          </p:cNvPr>
          <p:cNvSpPr>
            <a:spLocks noGrp="1"/>
          </p:cNvSpPr>
          <p:nvPr>
            <p:ph sz="half" idx="2" hasCustomPrompt="1"/>
          </p:nvPr>
        </p:nvSpPr>
        <p:spPr>
          <a:xfrm>
            <a:off x="543225" y="1895904"/>
            <a:ext cx="5157787" cy="3684588"/>
          </a:xfrm>
        </p:spPr>
        <p:txBody>
          <a:bodyPr>
            <a:noAutofit/>
          </a:bodyPr>
          <a:lstStyle>
            <a:lvl1pPr marL="0" marR="0" indent="0" algn="l" defTabSz="914400" rtl="0" eaLnBrk="1" fontAlgn="auto" latinLnBrk="0" hangingPunct="1">
              <a:lnSpc>
                <a:spcPts val="2300"/>
              </a:lnSpc>
              <a:spcBef>
                <a:spcPts val="600"/>
              </a:spcBef>
              <a:spcAft>
                <a:spcPts val="0"/>
              </a:spcAft>
              <a:buClrTx/>
              <a:buSzTx/>
              <a:buFontTx/>
              <a:buNone/>
              <a:tabLst/>
              <a:defRPr/>
            </a:lvl1pPr>
          </a:lstStyle>
          <a:p>
            <a:pPr marL="0" marR="0" lvl="0" indent="0" algn="l" defTabSz="914400" rtl="0" eaLnBrk="1" fontAlgn="auto" latinLnBrk="0" hangingPunct="1">
              <a:lnSpc>
                <a:spcPts val="2300"/>
              </a:lnSpc>
              <a:spcBef>
                <a:spcPts val="6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5" name="Text Placeholder 4">
            <a:extLst>
              <a:ext uri="{FF2B5EF4-FFF2-40B4-BE49-F238E27FC236}">
                <a16:creationId xmlns:a16="http://schemas.microsoft.com/office/drawing/2014/main" id="{01046706-A336-BCAD-2424-092E9BBCF6C6}"/>
              </a:ext>
            </a:extLst>
          </p:cNvPr>
          <p:cNvSpPr>
            <a:spLocks noGrp="1"/>
          </p:cNvSpPr>
          <p:nvPr>
            <p:ph type="body" sz="quarter" idx="3" hasCustomPrompt="1"/>
          </p:nvPr>
        </p:nvSpPr>
        <p:spPr>
          <a:xfrm>
            <a:off x="6466275" y="1535197"/>
            <a:ext cx="5183188" cy="365125"/>
          </a:xfrm>
        </p:spPr>
        <p:txBody>
          <a:bodyPr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in orange must be 18 pt. or larger</a:t>
            </a:r>
          </a:p>
        </p:txBody>
      </p:sp>
      <p:sp>
        <p:nvSpPr>
          <p:cNvPr id="6" name="Content Placeholder 5">
            <a:extLst>
              <a:ext uri="{FF2B5EF4-FFF2-40B4-BE49-F238E27FC236}">
                <a16:creationId xmlns:a16="http://schemas.microsoft.com/office/drawing/2014/main" id="{DC672502-0DA7-CBA3-F355-7020475E1A8B}"/>
              </a:ext>
            </a:extLst>
          </p:cNvPr>
          <p:cNvSpPr>
            <a:spLocks noGrp="1"/>
          </p:cNvSpPr>
          <p:nvPr>
            <p:ph sz="quarter" idx="4" hasCustomPrompt="1"/>
          </p:nvPr>
        </p:nvSpPr>
        <p:spPr>
          <a:xfrm>
            <a:off x="6466275" y="1895904"/>
            <a:ext cx="5183188" cy="3684588"/>
          </a:xfrm>
        </p:spPr>
        <p:txBody>
          <a:bodyPr>
            <a:noAutofit/>
          </a:bodyPr>
          <a:lstStyle>
            <a:lvl1pPr marL="0" marR="0" indent="0" algn="l" defTabSz="914400" rtl="0" eaLnBrk="1" fontAlgn="auto" latinLnBrk="0" hangingPunct="1">
              <a:lnSpc>
                <a:spcPts val="2300"/>
              </a:lnSpc>
              <a:spcBef>
                <a:spcPts val="600"/>
              </a:spcBef>
              <a:spcAft>
                <a:spcPts val="0"/>
              </a:spcAft>
              <a:buClrTx/>
              <a:buSzTx/>
              <a:buFontTx/>
              <a:buNone/>
              <a:tabLst/>
              <a:defRPr/>
            </a:lvl1pPr>
          </a:lstStyle>
          <a:p>
            <a:pPr marL="0" marR="0" lvl="0" indent="0" algn="l" defTabSz="914400" rtl="0" eaLnBrk="1" fontAlgn="auto" latinLnBrk="0" hangingPunct="1">
              <a:lnSpc>
                <a:spcPts val="2300"/>
              </a:lnSpc>
              <a:spcBef>
                <a:spcPts val="6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Footer Placeholder 9">
            <a:extLst>
              <a:ext uri="{FF2B5EF4-FFF2-40B4-BE49-F238E27FC236}">
                <a16:creationId xmlns:a16="http://schemas.microsoft.com/office/drawing/2014/main" id="{1BCB976B-7102-C5D2-00FA-0EAF675120B0}"/>
              </a:ext>
            </a:extLst>
          </p:cNvPr>
          <p:cNvSpPr>
            <a:spLocks noGrp="1"/>
          </p:cNvSpPr>
          <p:nvPr>
            <p:ph type="ftr" sz="quarter" idx="10"/>
          </p:nvPr>
        </p:nvSpPr>
        <p:spPr/>
        <p:txBody>
          <a:bodyPr/>
          <a:lstStyle/>
          <a:p>
            <a:r>
              <a:rPr lang="en-US"/>
              <a:t>Presentation Title Goes Here</a:t>
            </a:r>
            <a:endParaRPr lang="en-US" dirty="0"/>
          </a:p>
        </p:txBody>
      </p:sp>
      <p:sp>
        <p:nvSpPr>
          <p:cNvPr id="11" name="Slide Number Placeholder 10">
            <a:extLst>
              <a:ext uri="{FF2B5EF4-FFF2-40B4-BE49-F238E27FC236}">
                <a16:creationId xmlns:a16="http://schemas.microsoft.com/office/drawing/2014/main" id="{463DAEE2-9C0E-7936-51B2-05F16BBAB2BF}"/>
              </a:ext>
            </a:extLst>
          </p:cNvPr>
          <p:cNvSpPr>
            <a:spLocks noGrp="1"/>
          </p:cNvSpPr>
          <p:nvPr>
            <p:ph type="sldNum" sz="quarter" idx="11"/>
          </p:nvPr>
        </p:nvSpPr>
        <p:spPr/>
        <p:txBody>
          <a:bodyPr/>
          <a:lstStyle/>
          <a:p>
            <a:fld id="{8EE07FC3-56A4-9244-A054-7A234EAC9748}" type="slidenum">
              <a:rPr lang="en-US" smtClean="0"/>
              <a:pPr/>
              <a:t>‹#›</a:t>
            </a:fld>
            <a:endParaRPr lang="en-US" dirty="0"/>
          </a:p>
        </p:txBody>
      </p:sp>
      <p:pic>
        <p:nvPicPr>
          <p:cNvPr id="7" name="Picture 3">
            <a:extLst>
              <a:ext uri="{FF2B5EF4-FFF2-40B4-BE49-F238E27FC236}">
                <a16:creationId xmlns:a16="http://schemas.microsoft.com/office/drawing/2014/main" id="{91F07F2F-4920-C6FE-F055-A9CA7479A3BE}"/>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1304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all-out or big quote 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31699" y="1454535"/>
            <a:ext cx="4847709" cy="1867479"/>
          </a:xfrm>
        </p:spPr>
        <p:txBody>
          <a:bodyPr>
            <a:noAutofit/>
          </a:bodyPr>
          <a:lstStyle>
            <a:lvl1pPr>
              <a:lnSpc>
                <a:spcPts val="4400"/>
              </a:lnSpc>
              <a:defRPr sz="4000">
                <a:solidFill>
                  <a:schemeClr val="accent1"/>
                </a:solidFill>
              </a:defRPr>
            </a:lvl1pPr>
          </a:lstStyle>
          <a:p>
            <a:r>
              <a:rPr lang="en-US"/>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45987" y="958446"/>
            <a:ext cx="4276725" cy="385763"/>
          </a:xfrm>
        </p:spPr>
        <p:txBody>
          <a:bodyPr/>
          <a:lstStyle>
            <a:lvl1pPr>
              <a:defRPr b="1">
                <a:solidFill>
                  <a:schemeClr val="tx1"/>
                </a:solidFill>
              </a:defRPr>
            </a:lvl1pPr>
          </a:lstStyle>
          <a:p>
            <a:pPr lvl="0"/>
            <a:r>
              <a:rPr lang="en-US"/>
              <a:t>This is a call-out or big quote:</a:t>
            </a:r>
          </a:p>
        </p:txBody>
      </p:sp>
      <p:sp>
        <p:nvSpPr>
          <p:cNvPr id="24" name="Picture Placeholder 23">
            <a:extLst>
              <a:ext uri="{FF2B5EF4-FFF2-40B4-BE49-F238E27FC236}">
                <a16:creationId xmlns:a16="http://schemas.microsoft.com/office/drawing/2014/main" id="{45C0C9F2-CB4C-A40E-823E-3E9D3083755A}"/>
              </a:ext>
            </a:extLst>
          </p:cNvPr>
          <p:cNvSpPr>
            <a:spLocks noGrp="1"/>
          </p:cNvSpPr>
          <p:nvPr>
            <p:ph type="pic" sz="quarter" idx="11"/>
          </p:nvPr>
        </p:nvSpPr>
        <p:spPr>
          <a:xfrm>
            <a:off x="5677858" y="0"/>
            <a:ext cx="6514143" cy="6858000"/>
          </a:xfrm>
          <a:custGeom>
            <a:avLst/>
            <a:gdLst>
              <a:gd name="connsiteX0" fmla="*/ 947612 w 6514143"/>
              <a:gd name="connsiteY0" fmla="*/ 0 h 6858000"/>
              <a:gd name="connsiteX1" fmla="*/ 6514143 w 6514143"/>
              <a:gd name="connsiteY1" fmla="*/ 0 h 6858000"/>
              <a:gd name="connsiteX2" fmla="*/ 6514143 w 6514143"/>
              <a:gd name="connsiteY2" fmla="*/ 6858000 h 6858000"/>
              <a:gd name="connsiteX3" fmla="*/ 2206094 w 6514143"/>
              <a:gd name="connsiteY3" fmla="*/ 6858000 h 6858000"/>
              <a:gd name="connsiteX4" fmla="*/ 2086109 w 6514143"/>
              <a:gd name="connsiteY4" fmla="*/ 6780889 h 6858000"/>
              <a:gd name="connsiteX5" fmla="*/ 0 w 6514143"/>
              <a:gd name="connsiteY5" fmla="*/ 2847690 h 6858000"/>
              <a:gd name="connsiteX6" fmla="*/ 939998 w 6514143"/>
              <a:gd name="connsiteY6" fmla="*/ 97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143" h="6858000">
                <a:moveTo>
                  <a:pt x="947612" y="0"/>
                </a:moveTo>
                <a:lnTo>
                  <a:pt x="6514143" y="0"/>
                </a:lnTo>
                <a:lnTo>
                  <a:pt x="6514143" y="6858000"/>
                </a:lnTo>
                <a:lnTo>
                  <a:pt x="2206094" y="6858000"/>
                </a:lnTo>
                <a:lnTo>
                  <a:pt x="2086109" y="6780889"/>
                </a:lnTo>
                <a:cubicBezTo>
                  <a:pt x="827501" y="5928488"/>
                  <a:pt x="0" y="4484965"/>
                  <a:pt x="0" y="2847690"/>
                </a:cubicBezTo>
                <a:cubicBezTo>
                  <a:pt x="0" y="1783462"/>
                  <a:pt x="349619" y="801093"/>
                  <a:pt x="939998" y="9712"/>
                </a:cubicBez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617272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all-out or big quote 1">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51BB97-2FC2-230B-E2BA-353DCFACE966}"/>
              </a:ext>
            </a:extLst>
          </p:cNvPr>
          <p:cNvSpPr>
            <a:spLocks noGrp="1"/>
          </p:cNvSpPr>
          <p:nvPr>
            <p:ph type="pic" sz="quarter" idx="11"/>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81540" y="1447221"/>
            <a:ext cx="4847709" cy="1867479"/>
          </a:xfrm>
        </p:spPr>
        <p:txBody>
          <a:bodyPr>
            <a:noAutofit/>
          </a:bodyPr>
          <a:lstStyle>
            <a:lvl1pPr>
              <a:lnSpc>
                <a:spcPts val="4400"/>
              </a:lnSpc>
              <a:defRPr sz="4000">
                <a:solidFill>
                  <a:schemeClr val="bg1"/>
                </a:solidFill>
              </a:defRPr>
            </a:lvl1pPr>
          </a:lstStyle>
          <a:p>
            <a:r>
              <a:rPr lang="en-US" dirty="0"/>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81540" y="942975"/>
            <a:ext cx="4276725" cy="385763"/>
          </a:xfrm>
        </p:spPr>
        <p:txBody>
          <a:bodyPr/>
          <a:lstStyle>
            <a:lvl1pPr>
              <a:defRPr b="1">
                <a:solidFill>
                  <a:schemeClr val="bg1"/>
                </a:solidFill>
              </a:defRPr>
            </a:lvl1pPr>
          </a:lstStyle>
          <a:p>
            <a:pPr lvl="0"/>
            <a:r>
              <a:rPr lang="en-US" dirty="0"/>
              <a:t>This is a call-out or big quote:</a:t>
            </a:r>
          </a:p>
        </p:txBody>
      </p:sp>
    </p:spTree>
    <p:extLst>
      <p:ext uri="{BB962C8B-B14F-4D97-AF65-F5344CB8AC3E}">
        <p14:creationId xmlns:p14="http://schemas.microsoft.com/office/powerpoint/2010/main" val="2862189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all-out or big quote 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D4E8-7CA4-6C65-1700-488186D4A473}"/>
              </a:ext>
            </a:extLst>
          </p:cNvPr>
          <p:cNvSpPr>
            <a:spLocks noGrp="1"/>
          </p:cNvSpPr>
          <p:nvPr>
            <p:ph type="title" hasCustomPrompt="1"/>
          </p:nvPr>
        </p:nvSpPr>
        <p:spPr>
          <a:xfrm>
            <a:off x="564607" y="1466566"/>
            <a:ext cx="4814901" cy="3240901"/>
          </a:xfrm>
        </p:spPr>
        <p:txBody>
          <a:bodyPr>
            <a:normAutofit/>
          </a:bodyPr>
          <a:lstStyle>
            <a:lvl1pPr>
              <a:lnSpc>
                <a:spcPts val="3900"/>
              </a:lnSpc>
              <a:defRPr sz="3600">
                <a:solidFill>
                  <a:schemeClr val="bg1"/>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a:t>
            </a:r>
          </a:p>
        </p:txBody>
      </p:sp>
      <p:pic>
        <p:nvPicPr>
          <p:cNvPr id="6" name="Picture 5">
            <a:extLst>
              <a:ext uri="{FF2B5EF4-FFF2-40B4-BE49-F238E27FC236}">
                <a16:creationId xmlns:a16="http://schemas.microsoft.com/office/drawing/2014/main" id="{3B186415-031E-9BAC-EC18-8EFD7E715C90}"/>
              </a:ext>
            </a:extLst>
          </p:cNvPr>
          <p:cNvPicPr>
            <a:picLocks noChangeAspect="1"/>
          </p:cNvPicPr>
          <p:nvPr userDrawn="1"/>
        </p:nvPicPr>
        <p:blipFill>
          <a:blip r:embed="rId2"/>
          <a:stretch>
            <a:fillRect/>
          </a:stretch>
        </p:blipFill>
        <p:spPr>
          <a:xfrm>
            <a:off x="5715001" y="-850106"/>
            <a:ext cx="9167905" cy="8639440"/>
          </a:xfrm>
          <a:prstGeom prst="rect">
            <a:avLst/>
          </a:prstGeom>
        </p:spPr>
      </p:pic>
      <p:sp>
        <p:nvSpPr>
          <p:cNvPr id="8" name="Text Placeholder 5">
            <a:extLst>
              <a:ext uri="{FF2B5EF4-FFF2-40B4-BE49-F238E27FC236}">
                <a16:creationId xmlns:a16="http://schemas.microsoft.com/office/drawing/2014/main" id="{DE6AF651-B705-CD85-6A62-54C8A520FEC5}"/>
              </a:ext>
            </a:extLst>
          </p:cNvPr>
          <p:cNvSpPr>
            <a:spLocks noGrp="1"/>
          </p:cNvSpPr>
          <p:nvPr>
            <p:ph type="body" sz="quarter" idx="10" hasCustomPrompt="1"/>
          </p:nvPr>
        </p:nvSpPr>
        <p:spPr>
          <a:xfrm>
            <a:off x="581540" y="942975"/>
            <a:ext cx="4276725" cy="385763"/>
          </a:xfrm>
        </p:spPr>
        <p:txBody>
          <a:bodyPr/>
          <a:lstStyle>
            <a:lvl1pPr>
              <a:defRPr b="1">
                <a:solidFill>
                  <a:schemeClr val="bg1"/>
                </a:solidFill>
              </a:defRPr>
            </a:lvl1pPr>
          </a:lstStyle>
          <a:p>
            <a:pPr lvl="0"/>
            <a:r>
              <a:rPr lang="en-US" dirty="0"/>
              <a:t>This is a call-out or big quote:</a:t>
            </a:r>
          </a:p>
        </p:txBody>
      </p:sp>
      <p:pic>
        <p:nvPicPr>
          <p:cNvPr id="3" name="Picture 2">
            <a:extLst>
              <a:ext uri="{FF2B5EF4-FFF2-40B4-BE49-F238E27FC236}">
                <a16:creationId xmlns:a16="http://schemas.microsoft.com/office/drawing/2014/main" id="{231672EA-A2AE-24A2-A7BC-9ED2F87DFA0D}"/>
              </a:ext>
            </a:extLst>
          </p:cNvPr>
          <p:cNvPicPr>
            <a:picLocks noChangeAspect="1"/>
          </p:cNvPicPr>
          <p:nvPr userDrawn="1"/>
        </p:nvPicPr>
        <p:blipFill>
          <a:blip r:embed="rId3"/>
          <a:srcRect/>
          <a:stretch/>
        </p:blipFill>
        <p:spPr>
          <a:xfrm>
            <a:off x="355986" y="6053011"/>
            <a:ext cx="2528267" cy="727752"/>
          </a:xfrm>
          <a:prstGeom prst="rect">
            <a:avLst/>
          </a:prstGeom>
        </p:spPr>
      </p:pic>
    </p:spTree>
    <p:extLst>
      <p:ext uri="{BB962C8B-B14F-4D97-AF65-F5344CB8AC3E}">
        <p14:creationId xmlns:p14="http://schemas.microsoft.com/office/powerpoint/2010/main" val="4177140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IMAGEN">
    <p:spTree>
      <p:nvGrpSpPr>
        <p:cNvPr id="1" name=""/>
        <p:cNvGrpSpPr/>
        <p:nvPr/>
      </p:nvGrpSpPr>
      <p:grpSpPr>
        <a:xfrm>
          <a:off x="0" y="0"/>
          <a:ext cx="0" cy="0"/>
          <a:chOff x="0" y="0"/>
          <a:chExt cx="0" cy="0"/>
        </a:xfrm>
      </p:grpSpPr>
      <p:sp>
        <p:nvSpPr>
          <p:cNvPr id="5" name="Marcador de posición de imagen 4"/>
          <p:cNvSpPr>
            <a:spLocks noGrp="1"/>
          </p:cNvSpPr>
          <p:nvPr>
            <p:ph type="pic" sz="quarter" idx="18"/>
          </p:nvPr>
        </p:nvSpPr>
        <p:spPr>
          <a:xfrm>
            <a:off x="0" y="0"/>
            <a:ext cx="12192000" cy="6858000"/>
          </a:xfrm>
        </p:spPr>
        <p:txBody>
          <a:bodyPr/>
          <a:lstStyle/>
          <a:p>
            <a:endParaRPr lang="es-ES" dirty="0"/>
          </a:p>
        </p:txBody>
      </p:sp>
      <p:sp>
        <p:nvSpPr>
          <p:cNvPr id="14" name="Marcador de fecha 13"/>
          <p:cNvSpPr>
            <a:spLocks noGrp="1"/>
          </p:cNvSpPr>
          <p:nvPr>
            <p:ph type="dt" sz="half" idx="14"/>
          </p:nvPr>
        </p:nvSpPr>
        <p:spPr>
          <a:xfrm>
            <a:off x="609601" y="6356351"/>
            <a:ext cx="1753607" cy="365125"/>
          </a:xfrm>
        </p:spPr>
        <p:txBody>
          <a:bodyPr/>
          <a:lstStyle/>
          <a:p>
            <a:fld id="{D439638C-0845-EE47-9E03-8AB412100622}" type="datetime1">
              <a:rPr lang="en-US" smtClean="0"/>
              <a:t>2/28/24</a:t>
            </a:fld>
            <a:endParaRPr lang="es-ES" dirty="0"/>
          </a:p>
        </p:txBody>
      </p:sp>
      <p:sp>
        <p:nvSpPr>
          <p:cNvPr id="15" name="Marcador de pie de página 14"/>
          <p:cNvSpPr>
            <a:spLocks noGrp="1"/>
          </p:cNvSpPr>
          <p:nvPr>
            <p:ph type="ftr" sz="quarter" idx="15"/>
          </p:nvPr>
        </p:nvSpPr>
        <p:spPr>
          <a:xfrm>
            <a:off x="4400210" y="6356351"/>
            <a:ext cx="3391581" cy="365125"/>
          </a:xfrm>
        </p:spPr>
        <p:txBody>
          <a:bodyPr/>
          <a:lstStyle/>
          <a:p>
            <a:r>
              <a:rPr lang="es-ES" dirty="0"/>
              <a:t>INFORMACIÓN CONFIDENCIAL</a:t>
            </a:r>
          </a:p>
        </p:txBody>
      </p:sp>
      <p:sp>
        <p:nvSpPr>
          <p:cNvPr id="16" name="Marcador de número de diapositiva 15"/>
          <p:cNvSpPr>
            <a:spLocks noGrp="1"/>
          </p:cNvSpPr>
          <p:nvPr>
            <p:ph type="sldNum" sz="quarter" idx="16"/>
          </p:nvPr>
        </p:nvSpPr>
        <p:spPr/>
        <p:txBody>
          <a:bodyPr/>
          <a:lstStyle>
            <a:lvl1pPr>
              <a:defRPr>
                <a:solidFill>
                  <a:schemeClr val="bg1">
                    <a:lumMod val="85000"/>
                  </a:schemeClr>
                </a:solidFill>
              </a:defRPr>
            </a:lvl1pPr>
          </a:lstStyle>
          <a:p>
            <a:fld id="{43D0B11F-EE50-9048-A7DB-C6AD2FD31193}" type="slidenum">
              <a:rPr lang="es-ES" smtClean="0"/>
              <a:pPr/>
              <a:t>‹#›</a:t>
            </a:fld>
            <a:endParaRPr lang="es-ES" dirty="0"/>
          </a:p>
        </p:txBody>
      </p:sp>
      <p:sp>
        <p:nvSpPr>
          <p:cNvPr id="18" name="Marcador de contenido 17"/>
          <p:cNvSpPr>
            <a:spLocks noGrp="1"/>
          </p:cNvSpPr>
          <p:nvPr>
            <p:ph sz="quarter" idx="17" hasCustomPrompt="1"/>
          </p:nvPr>
        </p:nvSpPr>
        <p:spPr>
          <a:xfrm>
            <a:off x="8026400" y="239184"/>
            <a:ext cx="3818467" cy="304800"/>
          </a:xfrm>
        </p:spPr>
        <p:txBody>
          <a:bodyPr>
            <a:noAutofit/>
          </a:bodyPr>
          <a:lstStyle>
            <a:lvl1pPr marL="0" indent="0" algn="r">
              <a:buNone/>
              <a:defRPr sz="933" b="1">
                <a:solidFill>
                  <a:srgbClr val="D9D9D9"/>
                </a:solidFill>
              </a:defRPr>
            </a:lvl1pPr>
            <a:lvl2pPr marL="609585" indent="0" algn="r">
              <a:buNone/>
              <a:defRPr/>
            </a:lvl2pPr>
            <a:lvl3pPr marL="1219170" indent="0" algn="r">
              <a:buNone/>
              <a:defRPr/>
            </a:lvl3pPr>
            <a:lvl4pPr marL="1828754" indent="0" algn="r">
              <a:buNone/>
              <a:defRPr/>
            </a:lvl4pPr>
            <a:lvl5pPr marL="2438339" indent="0" algn="r">
              <a:buNone/>
              <a:defRPr/>
            </a:lvl5pPr>
          </a:lstStyle>
          <a:p>
            <a:pPr lvl="0"/>
            <a:r>
              <a:rPr lang="x-none" dirty="0"/>
              <a:t>INSERTAR T</a:t>
            </a:r>
            <a:r>
              <a:rPr lang="es-ES" dirty="0"/>
              <a:t>I</a:t>
            </a:r>
            <a:r>
              <a:rPr lang="x-none" dirty="0"/>
              <a:t>TULO DE LA PRESENTACIÓN  |  SECCIÓN</a:t>
            </a:r>
            <a:endParaRPr lang="es-ES" dirty="0"/>
          </a:p>
        </p:txBody>
      </p:sp>
      <p:sp>
        <p:nvSpPr>
          <p:cNvPr id="9" name="Elipse 8"/>
          <p:cNvSpPr/>
          <p:nvPr userDrawn="1"/>
        </p:nvSpPr>
        <p:spPr>
          <a:xfrm>
            <a:off x="10156531" y="2265055"/>
            <a:ext cx="2327891" cy="2327891"/>
          </a:xfrm>
          <a:prstGeom prst="ellipse">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  </a:t>
            </a:r>
          </a:p>
        </p:txBody>
      </p:sp>
      <p:sp>
        <p:nvSpPr>
          <p:cNvPr id="13" name="Elipse 12"/>
          <p:cNvSpPr/>
          <p:nvPr userDrawn="1"/>
        </p:nvSpPr>
        <p:spPr>
          <a:xfrm>
            <a:off x="10156531" y="2299909"/>
            <a:ext cx="2327891" cy="2327891"/>
          </a:xfrm>
          <a:prstGeom prst="ellipse">
            <a:avLst/>
          </a:prstGeom>
          <a:noFill/>
          <a:ln w="381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  </a:t>
            </a:r>
          </a:p>
        </p:txBody>
      </p:sp>
      <p:pic>
        <p:nvPicPr>
          <p:cNvPr id="10" name="Imagen 9" descr="logo_gris-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4394" y="3335752"/>
            <a:ext cx="1410473" cy="335601"/>
          </a:xfrm>
          <a:prstGeom prst="rect">
            <a:avLst/>
          </a:prstGeom>
        </p:spPr>
      </p:pic>
    </p:spTree>
    <p:extLst>
      <p:ext uri="{BB962C8B-B14F-4D97-AF65-F5344CB8AC3E}">
        <p14:creationId xmlns:p14="http://schemas.microsoft.com/office/powerpoint/2010/main" val="2900589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TEXTO e IMAGEN">
    <p:spTree>
      <p:nvGrpSpPr>
        <p:cNvPr id="1" name=""/>
        <p:cNvGrpSpPr/>
        <p:nvPr/>
      </p:nvGrpSpPr>
      <p:grpSpPr>
        <a:xfrm>
          <a:off x="0" y="0"/>
          <a:ext cx="0" cy="0"/>
          <a:chOff x="0" y="0"/>
          <a:chExt cx="0" cy="0"/>
        </a:xfrm>
      </p:grpSpPr>
      <p:sp>
        <p:nvSpPr>
          <p:cNvPr id="5" name="Marcador de posición de imagen 4"/>
          <p:cNvSpPr>
            <a:spLocks noGrp="1"/>
          </p:cNvSpPr>
          <p:nvPr>
            <p:ph type="pic" sz="quarter" idx="18"/>
          </p:nvPr>
        </p:nvSpPr>
        <p:spPr>
          <a:xfrm>
            <a:off x="6369051" y="0"/>
            <a:ext cx="5822949" cy="6858000"/>
          </a:xfrm>
        </p:spPr>
        <p:txBody>
          <a:bodyPr/>
          <a:lstStyle/>
          <a:p>
            <a:endParaRPr lang="es-ES" dirty="0"/>
          </a:p>
        </p:txBody>
      </p:sp>
      <p:sp>
        <p:nvSpPr>
          <p:cNvPr id="2" name="Título 1"/>
          <p:cNvSpPr>
            <a:spLocks noGrp="1"/>
          </p:cNvSpPr>
          <p:nvPr>
            <p:ph type="title" hasCustomPrompt="1"/>
          </p:nvPr>
        </p:nvSpPr>
        <p:spPr>
          <a:xfrm>
            <a:off x="609600" y="720775"/>
            <a:ext cx="5486400" cy="671592"/>
          </a:xfrm>
        </p:spPr>
        <p:txBody>
          <a:bodyPr>
            <a:normAutofit/>
          </a:bodyPr>
          <a:lstStyle>
            <a:lvl1pPr>
              <a:defRPr sz="2133"/>
            </a:lvl1pPr>
          </a:lstStyle>
          <a:p>
            <a:r>
              <a:rPr lang="x-none" dirty="0"/>
              <a:t>CLIC PARA EDITAR TÍTULO</a:t>
            </a:r>
            <a:endParaRPr lang="es-ES" dirty="0"/>
          </a:p>
        </p:txBody>
      </p:sp>
      <p:sp>
        <p:nvSpPr>
          <p:cNvPr id="3" name="Marcador de contenido 2"/>
          <p:cNvSpPr>
            <a:spLocks noGrp="1"/>
          </p:cNvSpPr>
          <p:nvPr>
            <p:ph idx="1"/>
          </p:nvPr>
        </p:nvSpPr>
        <p:spPr>
          <a:xfrm>
            <a:off x="609600" y="2135425"/>
            <a:ext cx="5486400" cy="3990739"/>
          </a:xfrm>
        </p:spPr>
        <p:txBody>
          <a:bodyPr/>
          <a:lstStyle/>
          <a:p>
            <a:pPr lvl="0"/>
            <a:r>
              <a:rPr lang="x-none" dirty="0"/>
              <a:t>Haga clic para modificar el estilo de texto del patrón</a:t>
            </a:r>
          </a:p>
          <a:p>
            <a:pPr lvl="1"/>
            <a:r>
              <a:rPr lang="x-none" dirty="0"/>
              <a:t>Segundo nivel</a:t>
            </a:r>
          </a:p>
          <a:p>
            <a:pPr lvl="2"/>
            <a:r>
              <a:rPr lang="x-none" dirty="0"/>
              <a:t>Tercer nivel</a:t>
            </a:r>
          </a:p>
          <a:p>
            <a:pPr lvl="3"/>
            <a:r>
              <a:rPr lang="x-none" dirty="0"/>
              <a:t>Cuarto nivel</a:t>
            </a:r>
          </a:p>
          <a:p>
            <a:pPr lvl="4"/>
            <a:r>
              <a:rPr lang="x-none" dirty="0"/>
              <a:t>Quinto nivel</a:t>
            </a:r>
            <a:endParaRPr lang="es-ES" dirty="0"/>
          </a:p>
        </p:txBody>
      </p:sp>
      <p:sp>
        <p:nvSpPr>
          <p:cNvPr id="10" name="Marcador de contenido 9"/>
          <p:cNvSpPr>
            <a:spLocks noGrp="1"/>
          </p:cNvSpPr>
          <p:nvPr>
            <p:ph sz="quarter" idx="13" hasCustomPrompt="1"/>
          </p:nvPr>
        </p:nvSpPr>
        <p:spPr>
          <a:xfrm>
            <a:off x="609600" y="1430275"/>
            <a:ext cx="5486400" cy="484717"/>
          </a:xfrm>
        </p:spPr>
        <p:txBody>
          <a:bodyPr/>
          <a:lstStyle>
            <a:lvl1pPr marL="0" indent="0">
              <a:buNone/>
              <a:defRPr baseline="0">
                <a:solidFill>
                  <a:srgbClr val="86754D"/>
                </a:solidFill>
              </a:defRPr>
            </a:lvl1pPr>
            <a:lvl2pPr marL="609585" indent="0">
              <a:buNone/>
              <a:defRPr>
                <a:solidFill>
                  <a:srgbClr val="86754D"/>
                </a:solidFill>
              </a:defRPr>
            </a:lvl2pPr>
            <a:lvl3pPr marL="1219170" indent="0">
              <a:buNone/>
              <a:defRPr>
                <a:solidFill>
                  <a:srgbClr val="86754D"/>
                </a:solidFill>
              </a:defRPr>
            </a:lvl3pPr>
            <a:lvl4pPr marL="1828754" indent="0">
              <a:buNone/>
              <a:defRPr>
                <a:solidFill>
                  <a:srgbClr val="86754D"/>
                </a:solidFill>
              </a:defRPr>
            </a:lvl4pPr>
            <a:lvl5pPr marL="2438339" indent="0">
              <a:buNone/>
              <a:defRPr>
                <a:solidFill>
                  <a:srgbClr val="86754D"/>
                </a:solidFill>
              </a:defRPr>
            </a:lvl5pPr>
          </a:lstStyle>
          <a:p>
            <a:pPr lvl="0"/>
            <a:r>
              <a:rPr lang="x-none" dirty="0"/>
              <a:t>Insertar subtítulo del slide</a:t>
            </a:r>
            <a:endParaRPr lang="es-ES" dirty="0"/>
          </a:p>
        </p:txBody>
      </p:sp>
      <p:sp>
        <p:nvSpPr>
          <p:cNvPr id="14" name="Marcador de fecha 13"/>
          <p:cNvSpPr>
            <a:spLocks noGrp="1"/>
          </p:cNvSpPr>
          <p:nvPr>
            <p:ph type="dt" sz="half" idx="14"/>
          </p:nvPr>
        </p:nvSpPr>
        <p:spPr>
          <a:xfrm>
            <a:off x="609601" y="6356351"/>
            <a:ext cx="1753607" cy="365125"/>
          </a:xfrm>
        </p:spPr>
        <p:txBody>
          <a:bodyPr/>
          <a:lstStyle/>
          <a:p>
            <a:fld id="{D439638C-0845-EE47-9E03-8AB412100622}" type="datetime1">
              <a:rPr lang="en-US" smtClean="0"/>
              <a:t>2/28/24</a:t>
            </a:fld>
            <a:endParaRPr lang="es-ES" dirty="0"/>
          </a:p>
        </p:txBody>
      </p:sp>
      <p:sp>
        <p:nvSpPr>
          <p:cNvPr id="15" name="Marcador de pie de página 14"/>
          <p:cNvSpPr>
            <a:spLocks noGrp="1"/>
          </p:cNvSpPr>
          <p:nvPr>
            <p:ph type="ftr" sz="quarter" idx="15"/>
          </p:nvPr>
        </p:nvSpPr>
        <p:spPr>
          <a:xfrm>
            <a:off x="2704419" y="6356351"/>
            <a:ext cx="3391581" cy="365125"/>
          </a:xfrm>
        </p:spPr>
        <p:txBody>
          <a:bodyPr/>
          <a:lstStyle/>
          <a:p>
            <a:r>
              <a:rPr lang="es-ES" dirty="0"/>
              <a:t>INFORMACIÓN CONFIDENCIAL</a:t>
            </a:r>
          </a:p>
        </p:txBody>
      </p:sp>
      <p:sp>
        <p:nvSpPr>
          <p:cNvPr id="16" name="Marcador de número de diapositiva 15"/>
          <p:cNvSpPr>
            <a:spLocks noGrp="1"/>
          </p:cNvSpPr>
          <p:nvPr>
            <p:ph type="sldNum" sz="quarter" idx="16"/>
          </p:nvPr>
        </p:nvSpPr>
        <p:spPr/>
        <p:txBody>
          <a:bodyPr/>
          <a:lstStyle>
            <a:lvl1pPr>
              <a:defRPr>
                <a:solidFill>
                  <a:schemeClr val="bg1">
                    <a:lumMod val="85000"/>
                  </a:schemeClr>
                </a:solidFill>
              </a:defRPr>
            </a:lvl1pPr>
          </a:lstStyle>
          <a:p>
            <a:fld id="{43D0B11F-EE50-9048-A7DB-C6AD2FD31193}" type="slidenum">
              <a:rPr lang="es-ES" smtClean="0"/>
              <a:pPr/>
              <a:t>‹#›</a:t>
            </a:fld>
            <a:endParaRPr lang="es-ES" dirty="0"/>
          </a:p>
        </p:txBody>
      </p:sp>
      <p:sp>
        <p:nvSpPr>
          <p:cNvPr id="18" name="Marcador de contenido 17"/>
          <p:cNvSpPr>
            <a:spLocks noGrp="1"/>
          </p:cNvSpPr>
          <p:nvPr>
            <p:ph sz="quarter" idx="17" hasCustomPrompt="1"/>
          </p:nvPr>
        </p:nvSpPr>
        <p:spPr>
          <a:xfrm>
            <a:off x="8026400" y="239184"/>
            <a:ext cx="3818467" cy="304800"/>
          </a:xfrm>
        </p:spPr>
        <p:txBody>
          <a:bodyPr>
            <a:noAutofit/>
          </a:bodyPr>
          <a:lstStyle>
            <a:lvl1pPr marL="0" indent="0" algn="r">
              <a:buNone/>
              <a:defRPr sz="933" b="1">
                <a:solidFill>
                  <a:srgbClr val="D9D9D9"/>
                </a:solidFill>
              </a:defRPr>
            </a:lvl1pPr>
            <a:lvl2pPr marL="609585" indent="0" algn="r">
              <a:buNone/>
              <a:defRPr/>
            </a:lvl2pPr>
            <a:lvl3pPr marL="1219170" indent="0" algn="r">
              <a:buNone/>
              <a:defRPr/>
            </a:lvl3pPr>
            <a:lvl4pPr marL="1828754" indent="0" algn="r">
              <a:buNone/>
              <a:defRPr/>
            </a:lvl4pPr>
            <a:lvl5pPr marL="2438339" indent="0" algn="r">
              <a:buNone/>
              <a:defRPr/>
            </a:lvl5pPr>
          </a:lstStyle>
          <a:p>
            <a:pPr lvl="0"/>
            <a:r>
              <a:rPr lang="x-none" dirty="0"/>
              <a:t>INSERTAR T</a:t>
            </a:r>
            <a:r>
              <a:rPr lang="es-ES" dirty="0"/>
              <a:t>I</a:t>
            </a:r>
            <a:r>
              <a:rPr lang="x-none" dirty="0"/>
              <a:t>TULO DE LA PRESENTACIÓN  |  SECCIÓN</a:t>
            </a:r>
            <a:endParaRPr lang="es-ES" dirty="0"/>
          </a:p>
        </p:txBody>
      </p:sp>
      <p:sp>
        <p:nvSpPr>
          <p:cNvPr id="6" name="Elipse 5"/>
          <p:cNvSpPr/>
          <p:nvPr userDrawn="1"/>
        </p:nvSpPr>
        <p:spPr>
          <a:xfrm>
            <a:off x="10156531" y="2265055"/>
            <a:ext cx="2327891" cy="2327891"/>
          </a:xfrm>
          <a:prstGeom prst="ellipse">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  </a:t>
            </a:r>
          </a:p>
        </p:txBody>
      </p:sp>
      <p:sp>
        <p:nvSpPr>
          <p:cNvPr id="20" name="Elipse 19"/>
          <p:cNvSpPr/>
          <p:nvPr userDrawn="1"/>
        </p:nvSpPr>
        <p:spPr>
          <a:xfrm>
            <a:off x="10156531" y="2299909"/>
            <a:ext cx="2327891" cy="2327891"/>
          </a:xfrm>
          <a:prstGeom prst="ellipse">
            <a:avLst/>
          </a:prstGeom>
          <a:noFill/>
          <a:ln w="381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a:t>  </a:t>
            </a:r>
          </a:p>
        </p:txBody>
      </p:sp>
      <p:pic>
        <p:nvPicPr>
          <p:cNvPr id="13" name="Imagen 12" descr="logo_gris-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4394" y="3335752"/>
            <a:ext cx="1410473" cy="335601"/>
          </a:xfrm>
          <a:prstGeom prst="rect">
            <a:avLst/>
          </a:prstGeom>
        </p:spPr>
      </p:pic>
    </p:spTree>
    <p:extLst>
      <p:ext uri="{BB962C8B-B14F-4D97-AF65-F5344CB8AC3E}">
        <p14:creationId xmlns:p14="http://schemas.microsoft.com/office/powerpoint/2010/main" val="25364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7101-F8CF-7E2F-13AC-3660C48F90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392A81-AB77-2EA1-F582-0D920A0E0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6334F7-3A9B-E3FA-97EC-5198C4B908B5}"/>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53FF50F2-9504-2906-6952-EE4484411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8467-38DB-C69B-31A7-CEDA9B589954}"/>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125846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5891-7CAC-212B-F5C2-ED7D6B74B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207E8-8654-7346-7800-C0F69DC330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AD8E2B-B686-27A7-2E77-A217D9868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68278-AE12-BDEE-C072-547D76CE45ED}"/>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6" name="Footer Placeholder 5">
            <a:extLst>
              <a:ext uri="{FF2B5EF4-FFF2-40B4-BE49-F238E27FC236}">
                <a16:creationId xmlns:a16="http://schemas.microsoft.com/office/drawing/2014/main" id="{CE3C9DBE-888E-2085-E608-1AD541648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2B7B3-398A-CD0B-C4D0-D3C28A669E09}"/>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54667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16AA-BEB5-CB39-56D6-28FB133743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70B57-1BCC-63C3-E273-2256407270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49667-BE15-755C-817E-99207FB96B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276F4E-2590-87BA-374D-1C1EB0C16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AC5B04-7F71-6488-A414-06D281AB82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8258F1-1498-6E14-DC61-8CC8564C6547}"/>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8" name="Footer Placeholder 7">
            <a:extLst>
              <a:ext uri="{FF2B5EF4-FFF2-40B4-BE49-F238E27FC236}">
                <a16:creationId xmlns:a16="http://schemas.microsoft.com/office/drawing/2014/main" id="{85EE8EFC-6136-5196-573C-DD35D20B88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BEFFB-D929-2B39-AF94-E4F5B648B64B}"/>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181295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9619-4677-18B7-E107-AC4BF760E7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482B3-C65E-02C7-5A9E-66E80F0509BF}"/>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4" name="Footer Placeholder 3">
            <a:extLst>
              <a:ext uri="{FF2B5EF4-FFF2-40B4-BE49-F238E27FC236}">
                <a16:creationId xmlns:a16="http://schemas.microsoft.com/office/drawing/2014/main" id="{166F35DC-9A9C-1B02-598E-DBBC1F4F2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30CE3F-09E7-6557-7638-520D9E459CC5}"/>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527302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02EF0-67DD-D86D-D8A3-5BBF202DA1C8}"/>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3" name="Footer Placeholder 2">
            <a:extLst>
              <a:ext uri="{FF2B5EF4-FFF2-40B4-BE49-F238E27FC236}">
                <a16:creationId xmlns:a16="http://schemas.microsoft.com/office/drawing/2014/main" id="{6B339FC1-0063-2652-496C-2ABF81970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02CF4-D09D-37E8-F395-E6C2BBF1E7EE}"/>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275405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A9AE-F76B-8C49-B7CE-D51FED2A6C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F4A86B-EC20-AC40-B609-40DB7DAF84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4864EE-F10A-2363-900E-4BD195989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0E0D0-FAA4-F1BA-6693-C8C0ACAB353B}"/>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6" name="Footer Placeholder 5">
            <a:extLst>
              <a:ext uri="{FF2B5EF4-FFF2-40B4-BE49-F238E27FC236}">
                <a16:creationId xmlns:a16="http://schemas.microsoft.com/office/drawing/2014/main" id="{2B92AFCE-B1EE-7595-4936-191169531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96A01-32BC-71AD-D3C8-4CA2FA16EEAF}"/>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268110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55AC-5151-20E8-E30B-778D2B265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E8AF76-9492-BFBB-6490-7067967CF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0019F0-5A1D-854D-EEF9-8EE8DC621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34C1B-DF94-2F07-6618-83039B6A668C}"/>
              </a:ext>
            </a:extLst>
          </p:cNvPr>
          <p:cNvSpPr>
            <a:spLocks noGrp="1"/>
          </p:cNvSpPr>
          <p:nvPr>
            <p:ph type="dt" sz="half" idx="10"/>
          </p:nvPr>
        </p:nvSpPr>
        <p:spPr/>
        <p:txBody>
          <a:bodyPr/>
          <a:lstStyle/>
          <a:p>
            <a:fld id="{AE5ADD1B-B958-5748-A981-7BC8C9063EF0}" type="datetimeFigureOut">
              <a:rPr lang="en-US" smtClean="0"/>
              <a:t>2/26/24</a:t>
            </a:fld>
            <a:endParaRPr lang="en-US"/>
          </a:p>
        </p:txBody>
      </p:sp>
      <p:sp>
        <p:nvSpPr>
          <p:cNvPr id="6" name="Footer Placeholder 5">
            <a:extLst>
              <a:ext uri="{FF2B5EF4-FFF2-40B4-BE49-F238E27FC236}">
                <a16:creationId xmlns:a16="http://schemas.microsoft.com/office/drawing/2014/main" id="{A96EB252-A7F5-8BEE-0CC7-8AE546DB0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67762-94BC-AC1F-8906-225D63712AE5}"/>
              </a:ext>
            </a:extLst>
          </p:cNvPr>
          <p:cNvSpPr>
            <a:spLocks noGrp="1"/>
          </p:cNvSpPr>
          <p:nvPr>
            <p:ph type="sldNum" sz="quarter" idx="12"/>
          </p:nvPr>
        </p:nvSpPr>
        <p:spPr/>
        <p:txBody>
          <a:bodyPr/>
          <a:lstStyle/>
          <a:p>
            <a:fld id="{7448BA5F-EA82-D54C-A522-E920B0090A00}" type="slidenum">
              <a:rPr lang="en-US" smtClean="0"/>
              <a:t>‹#›</a:t>
            </a:fld>
            <a:endParaRPr lang="en-US"/>
          </a:p>
        </p:txBody>
      </p:sp>
    </p:spTree>
    <p:extLst>
      <p:ext uri="{BB962C8B-B14F-4D97-AF65-F5344CB8AC3E}">
        <p14:creationId xmlns:p14="http://schemas.microsoft.com/office/powerpoint/2010/main" val="34681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5D79C-18AA-C0D4-02D7-9BAEFDAC9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F4F059-7377-194B-C883-F94A44486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9E178-5528-4AAC-1D21-B7B58CB1C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ADD1B-B958-5748-A981-7BC8C9063EF0}" type="datetimeFigureOut">
              <a:rPr lang="en-US" smtClean="0"/>
              <a:t>2/26/24</a:t>
            </a:fld>
            <a:endParaRPr lang="en-US"/>
          </a:p>
        </p:txBody>
      </p:sp>
      <p:sp>
        <p:nvSpPr>
          <p:cNvPr id="5" name="Footer Placeholder 4">
            <a:extLst>
              <a:ext uri="{FF2B5EF4-FFF2-40B4-BE49-F238E27FC236}">
                <a16:creationId xmlns:a16="http://schemas.microsoft.com/office/drawing/2014/main" id="{B50A476A-854C-B528-AFEC-279DF553E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E67E4A-29B9-9217-FAD6-B55B7E6E9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8BA5F-EA82-D54C-A522-E920B0090A00}" type="slidenum">
              <a:rPr lang="en-US" smtClean="0"/>
              <a:t>‹#›</a:t>
            </a:fld>
            <a:endParaRPr lang="en-US"/>
          </a:p>
        </p:txBody>
      </p:sp>
    </p:spTree>
    <p:extLst>
      <p:ext uri="{BB962C8B-B14F-4D97-AF65-F5344CB8AC3E}">
        <p14:creationId xmlns:p14="http://schemas.microsoft.com/office/powerpoint/2010/main" val="32823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9.pn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8.svg"/><Relationship Id="rId5" Type="http://schemas.openxmlformats.org/officeDocument/2006/relationships/image" Target="../media/image51.pn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87.jpeg"/><Relationship Id="rId5" Type="http://schemas.openxmlformats.org/officeDocument/2006/relationships/image" Target="../media/image86.sv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89.jpe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oleObject" Target="../embeddings/oleObject1.bin"/><Relationship Id="rId5" Type="http://schemas.openxmlformats.org/officeDocument/2006/relationships/hyperlink" Target="https://docs.google.com/presentation/d/1ujh4a4w-c3pbnFXJ6fxlL02RNSFFGnE5XN6FC-GIhCc/edit#slide=id.g2ae39584232_0_80"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mailto:charities@gbtamichigan.org"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6.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8" Type="http://schemas.openxmlformats.org/officeDocument/2006/relationships/image" Target="../media/image122.jpg"/><Relationship Id="rId13" Type="http://schemas.openxmlformats.org/officeDocument/2006/relationships/image" Target="../media/image127.jpg"/><Relationship Id="rId18" Type="http://schemas.openxmlformats.org/officeDocument/2006/relationships/image" Target="../media/image131.png"/><Relationship Id="rId26" Type="http://schemas.openxmlformats.org/officeDocument/2006/relationships/image" Target="../media/image137.png"/><Relationship Id="rId3" Type="http://schemas.openxmlformats.org/officeDocument/2006/relationships/image" Target="../media/image117.png"/><Relationship Id="rId21" Type="http://schemas.openxmlformats.org/officeDocument/2006/relationships/image" Target="../media/image16.emf"/><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0.jpeg"/><Relationship Id="rId25" Type="http://schemas.openxmlformats.org/officeDocument/2006/relationships/image" Target="../media/image136.jpg"/><Relationship Id="rId2" Type="http://schemas.openxmlformats.org/officeDocument/2006/relationships/notesSlide" Target="../notesSlides/notesSlide39.xml"/><Relationship Id="rId16" Type="http://schemas.openxmlformats.org/officeDocument/2006/relationships/image" Target="../media/image129.emf"/><Relationship Id="rId20" Type="http://schemas.openxmlformats.org/officeDocument/2006/relationships/oleObject" Target="../embeddings/oleObject3.bin"/><Relationship Id="rId29"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jpeg"/><Relationship Id="rId24" Type="http://schemas.openxmlformats.org/officeDocument/2006/relationships/image" Target="../media/image135.jpeg"/><Relationship Id="rId5" Type="http://schemas.openxmlformats.org/officeDocument/2006/relationships/image" Target="../media/image119.jpeg"/><Relationship Id="rId15" Type="http://schemas.openxmlformats.org/officeDocument/2006/relationships/oleObject" Target="../embeddings/oleObject2.bin"/><Relationship Id="rId23" Type="http://schemas.openxmlformats.org/officeDocument/2006/relationships/image" Target="../media/image134.png"/><Relationship Id="rId28" Type="http://schemas.openxmlformats.org/officeDocument/2006/relationships/image" Target="../media/image139.jpg"/><Relationship Id="rId10" Type="http://schemas.openxmlformats.org/officeDocument/2006/relationships/image" Target="../media/image124.png"/><Relationship Id="rId19" Type="http://schemas.openxmlformats.org/officeDocument/2006/relationships/image" Target="../media/image132.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41.jpg"/></Relationships>
</file>

<file path=ppt/slides/_rels/slide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15.xml"/><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6.xml"/><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5.xml"/><Relationship Id="rId4" Type="http://schemas.openxmlformats.org/officeDocument/2006/relationships/image" Target="../media/image156.png"/></Relationships>
</file>

<file path=ppt/slides/_rels/slide6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s>
</file>

<file path=ppt/slides/_rels/slide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6.xml"/><Relationship Id="rId4" Type="http://schemas.openxmlformats.org/officeDocument/2006/relationships/image" Target="../media/image168.png"/></Relationships>
</file>

<file path=ppt/slides/_rels/slide6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58.png"/><Relationship Id="rId7" Type="http://schemas.openxmlformats.org/officeDocument/2006/relationships/image" Target="../media/image170.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0.png"/><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58.png"/><Relationship Id="rId7" Type="http://schemas.openxmlformats.org/officeDocument/2006/relationships/image" Target="../media/image173.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60.png"/><Relationship Id="rId10" Type="http://schemas.openxmlformats.org/officeDocument/2006/relationships/image" Target="../media/image176.png"/><Relationship Id="rId4" Type="http://schemas.openxmlformats.org/officeDocument/2006/relationships/image" Target="../media/image159.png"/><Relationship Id="rId9" Type="http://schemas.openxmlformats.org/officeDocument/2006/relationships/image" Target="../media/image17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58.png"/><Relationship Id="rId7" Type="http://schemas.openxmlformats.org/officeDocument/2006/relationships/image" Target="../media/image178.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60.png"/><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s>
</file>

<file path=ppt/slides/_rels/slide7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58.png"/><Relationship Id="rId7" Type="http://schemas.openxmlformats.org/officeDocument/2006/relationships/image" Target="../media/image187.jpe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60.png"/><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7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6.xml"/><Relationship Id="rId4" Type="http://schemas.openxmlformats.org/officeDocument/2006/relationships/image" Target="../media/image196.png"/></Relationships>
</file>

<file path=ppt/slides/_rels/slide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200.jpeg"/><Relationship Id="rId5" Type="http://schemas.openxmlformats.org/officeDocument/2006/relationships/image" Target="../media/image199.png"/><Relationship Id="rId4" Type="http://schemas.openxmlformats.org/officeDocument/2006/relationships/image" Target="../media/image1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160.png"/><Relationship Id="rId4" Type="http://schemas.openxmlformats.org/officeDocument/2006/relationships/image" Target="../media/image159.png"/></Relationships>
</file>

<file path=ppt/slides/_rels/slide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3BFE65-2B02-217B-C758-66E46C919595}"/>
              </a:ext>
            </a:extLst>
          </p:cNvPr>
          <p:cNvSpPr>
            <a:spLocks noGrp="1"/>
          </p:cNvSpPr>
          <p:nvPr>
            <p:ph type="body" sz="quarter" idx="10"/>
          </p:nvPr>
        </p:nvSpPr>
        <p:spPr/>
        <p:txBody>
          <a:bodyPr/>
          <a:lstStyle/>
          <a:p>
            <a:pPr marL="0" indent="0">
              <a:buNone/>
            </a:pPr>
            <a:r>
              <a:rPr lang="en-US" dirty="0"/>
              <a:t>February 29, 2024</a:t>
            </a:r>
          </a:p>
          <a:p>
            <a:pPr marL="0" indent="0">
              <a:buNone/>
            </a:pPr>
            <a:endParaRPr lang="en-US" dirty="0"/>
          </a:p>
        </p:txBody>
      </p:sp>
      <p:sp>
        <p:nvSpPr>
          <p:cNvPr id="4" name="Title 3">
            <a:extLst>
              <a:ext uri="{FF2B5EF4-FFF2-40B4-BE49-F238E27FC236}">
                <a16:creationId xmlns:a16="http://schemas.microsoft.com/office/drawing/2014/main" id="{27DA0F6B-436B-4E5C-B0EC-6C57D2ADE07E}"/>
              </a:ext>
            </a:extLst>
          </p:cNvPr>
          <p:cNvSpPr>
            <a:spLocks noGrp="1"/>
          </p:cNvSpPr>
          <p:nvPr>
            <p:ph type="title"/>
          </p:nvPr>
        </p:nvSpPr>
        <p:spPr>
          <a:xfrm>
            <a:off x="366019" y="1643454"/>
            <a:ext cx="7020202" cy="1785546"/>
          </a:xfrm>
        </p:spPr>
        <p:txBody>
          <a:bodyPr>
            <a:normAutofit fontScale="90000"/>
          </a:bodyPr>
          <a:lstStyle/>
          <a:p>
            <a:r>
              <a:rPr lang="en-US" b="1" dirty="0">
                <a:solidFill>
                  <a:schemeClr val="accent4"/>
                </a:solidFill>
              </a:rPr>
              <a:t>Welcome to the 2024 February Meeting! </a:t>
            </a:r>
            <a:br>
              <a:rPr lang="en-US" b="1" dirty="0">
                <a:solidFill>
                  <a:schemeClr val="accent4"/>
                </a:solidFill>
              </a:rPr>
            </a:br>
            <a:r>
              <a:rPr lang="en-US" b="1" dirty="0">
                <a:solidFill>
                  <a:schemeClr val="accent4"/>
                </a:solidFill>
              </a:rPr>
              <a:t>Leap into success: Shaping the Trajectory of Travel in 2024</a:t>
            </a:r>
          </a:p>
        </p:txBody>
      </p:sp>
    </p:spTree>
    <p:extLst>
      <p:ext uri="{BB962C8B-B14F-4D97-AF65-F5344CB8AC3E}">
        <p14:creationId xmlns:p14="http://schemas.microsoft.com/office/powerpoint/2010/main" val="41783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7162800" y="-13855"/>
            <a:ext cx="5959755" cy="6858000"/>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466343" y="5763767"/>
            <a:ext cx="1816607" cy="859535"/>
          </a:xfrm>
          <a:prstGeom prst="rect">
            <a:avLst/>
          </a:prstGeom>
        </p:spPr>
      </p:pic>
      <p:sp>
        <p:nvSpPr>
          <p:cNvPr id="4" name="object 4"/>
          <p:cNvSpPr txBox="1"/>
          <p:nvPr/>
        </p:nvSpPr>
        <p:spPr>
          <a:xfrm>
            <a:off x="808443" y="2339108"/>
            <a:ext cx="292354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6100"/>
                </a:solidFill>
                <a:latin typeface="Arial"/>
                <a:cs typeface="Arial"/>
              </a:rPr>
              <a:t>Current</a:t>
            </a:r>
            <a:r>
              <a:rPr sz="3600" b="1" spc="-15" dirty="0">
                <a:solidFill>
                  <a:srgbClr val="FF6100"/>
                </a:solidFill>
                <a:latin typeface="Arial"/>
                <a:cs typeface="Arial"/>
              </a:rPr>
              <a:t> </a:t>
            </a:r>
            <a:r>
              <a:rPr sz="3600" b="1" spc="-10" dirty="0">
                <a:solidFill>
                  <a:srgbClr val="FF6100"/>
                </a:solidFill>
                <a:latin typeface="Arial"/>
                <a:cs typeface="Arial"/>
              </a:rPr>
              <a:t>State</a:t>
            </a:r>
            <a:endParaRPr sz="3600" dirty="0">
              <a:latin typeface="Arial"/>
              <a:cs typeface="Arial"/>
            </a:endParaRPr>
          </a:p>
        </p:txBody>
      </p:sp>
      <p:sp>
        <p:nvSpPr>
          <p:cNvPr id="5" name="object 5"/>
          <p:cNvSpPr txBox="1"/>
          <p:nvPr/>
        </p:nvSpPr>
        <p:spPr>
          <a:xfrm>
            <a:off x="4271295" y="2286000"/>
            <a:ext cx="2891505" cy="689932"/>
          </a:xfrm>
          <a:prstGeom prst="rect">
            <a:avLst/>
          </a:prstGeom>
        </p:spPr>
        <p:txBody>
          <a:bodyPr vert="horz" wrap="square" lIns="0" tIns="12700" rIns="0" bIns="0" rtlCol="0">
            <a:spAutoFit/>
          </a:bodyPr>
          <a:lstStyle/>
          <a:p>
            <a:pPr marL="12700" marR="5080">
              <a:spcBef>
                <a:spcPts val="100"/>
              </a:spcBef>
            </a:pPr>
            <a:r>
              <a:rPr sz="2200" dirty="0">
                <a:latin typeface="Arial"/>
                <a:cs typeface="Arial"/>
              </a:rPr>
              <a:t>Global</a:t>
            </a:r>
            <a:r>
              <a:rPr sz="2200" spc="-30" dirty="0">
                <a:latin typeface="Arial"/>
                <a:cs typeface="Arial"/>
              </a:rPr>
              <a:t> </a:t>
            </a:r>
            <a:r>
              <a:rPr sz="2200" spc="-10" dirty="0">
                <a:latin typeface="Arial"/>
                <a:cs typeface="Arial"/>
              </a:rPr>
              <a:t>Busine</a:t>
            </a:r>
            <a:r>
              <a:rPr lang="en-US" sz="2200" spc="-10" dirty="0">
                <a:latin typeface="Arial"/>
                <a:cs typeface="Arial"/>
              </a:rPr>
              <a:t>ss </a:t>
            </a:r>
            <a:r>
              <a:rPr sz="2200" dirty="0">
                <a:latin typeface="Arial"/>
                <a:cs typeface="Arial"/>
              </a:rPr>
              <a:t>Travel</a:t>
            </a:r>
            <a:r>
              <a:rPr sz="2200" spc="-30" dirty="0">
                <a:latin typeface="Arial"/>
                <a:cs typeface="Arial"/>
              </a:rPr>
              <a:t> </a:t>
            </a:r>
            <a:r>
              <a:rPr sz="2200" dirty="0">
                <a:latin typeface="Arial"/>
                <a:cs typeface="Arial"/>
              </a:rPr>
              <a:t>Data</a:t>
            </a:r>
            <a:r>
              <a:rPr sz="2200" spc="-50" dirty="0">
                <a:latin typeface="Arial"/>
                <a:cs typeface="Arial"/>
              </a:rPr>
              <a:t> </a:t>
            </a:r>
            <a:r>
              <a:rPr sz="2200" dirty="0">
                <a:latin typeface="Arial"/>
                <a:cs typeface="Arial"/>
              </a:rPr>
              <a:t>and</a:t>
            </a:r>
            <a:r>
              <a:rPr sz="2200" spc="-65" dirty="0">
                <a:latin typeface="Arial"/>
                <a:cs typeface="Arial"/>
              </a:rPr>
              <a:t> </a:t>
            </a:r>
            <a:r>
              <a:rPr lang="en-US" sz="2200" spc="-10" dirty="0">
                <a:latin typeface="Arial"/>
                <a:cs typeface="Arial"/>
              </a:rPr>
              <a:t>Insights</a:t>
            </a:r>
            <a:endParaRPr sz="2200" dirty="0">
              <a:latin typeface="Arial"/>
              <a:cs typeface="Arial"/>
            </a:endParaRPr>
          </a:p>
        </p:txBody>
      </p:sp>
      <p:sp>
        <p:nvSpPr>
          <p:cNvPr id="6" name="object 6"/>
          <p:cNvSpPr txBox="1"/>
          <p:nvPr/>
        </p:nvSpPr>
        <p:spPr>
          <a:xfrm>
            <a:off x="1878097" y="4558618"/>
            <a:ext cx="1854200" cy="574040"/>
          </a:xfrm>
          <a:prstGeom prst="rect">
            <a:avLst/>
          </a:prstGeom>
        </p:spPr>
        <p:txBody>
          <a:bodyPr vert="horz" wrap="square" lIns="0" tIns="12700" rIns="0" bIns="0" rtlCol="0">
            <a:spAutoFit/>
          </a:bodyPr>
          <a:lstStyle/>
          <a:p>
            <a:pPr marL="12700">
              <a:lnSpc>
                <a:spcPct val="100000"/>
              </a:lnSpc>
              <a:spcBef>
                <a:spcPts val="100"/>
              </a:spcBef>
            </a:pPr>
            <a:r>
              <a:rPr sz="3600" b="1" spc="-10" dirty="0">
                <a:solidFill>
                  <a:srgbClr val="FF6100"/>
                </a:solidFill>
                <a:latin typeface="Arial"/>
                <a:cs typeface="Arial"/>
              </a:rPr>
              <a:t>Connect</a:t>
            </a:r>
            <a:endParaRPr sz="3600">
              <a:latin typeface="Arial"/>
              <a:cs typeface="Arial"/>
            </a:endParaRPr>
          </a:p>
        </p:txBody>
      </p:sp>
      <p:sp>
        <p:nvSpPr>
          <p:cNvPr id="7" name="object 7"/>
          <p:cNvSpPr txBox="1"/>
          <p:nvPr/>
        </p:nvSpPr>
        <p:spPr>
          <a:xfrm>
            <a:off x="4179000" y="4495810"/>
            <a:ext cx="2526608" cy="721993"/>
          </a:xfrm>
          <a:prstGeom prst="rect">
            <a:avLst/>
          </a:prstGeom>
        </p:spPr>
        <p:txBody>
          <a:bodyPr vert="horz" wrap="square" lIns="0" tIns="105410" rIns="0" bIns="0" rtlCol="0">
            <a:spAutoFit/>
          </a:bodyPr>
          <a:lstStyle/>
          <a:p>
            <a:pPr marL="12700">
              <a:lnSpc>
                <a:spcPct val="100000"/>
              </a:lnSpc>
              <a:spcBef>
                <a:spcPts val="830"/>
              </a:spcBef>
            </a:pPr>
            <a:r>
              <a:rPr lang="en-US" sz="2000" spc="-45" dirty="0">
                <a:latin typeface="Arial"/>
                <a:cs typeface="Arial"/>
              </a:rPr>
              <a:t>What’s New and Noteworthy at GBTA</a:t>
            </a:r>
            <a:endParaRPr sz="2000" dirty="0">
              <a:latin typeface="Arial"/>
              <a:cs typeface="Arial"/>
            </a:endParaRPr>
          </a:p>
        </p:txBody>
      </p:sp>
      <p:sp>
        <p:nvSpPr>
          <p:cNvPr id="8" name="object 8"/>
          <p:cNvSpPr txBox="1"/>
          <p:nvPr/>
        </p:nvSpPr>
        <p:spPr>
          <a:xfrm>
            <a:off x="692323" y="3372119"/>
            <a:ext cx="306578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6100"/>
                </a:solidFill>
                <a:latin typeface="Arial"/>
                <a:cs typeface="Arial"/>
              </a:rPr>
              <a:t>A</a:t>
            </a:r>
            <a:r>
              <a:rPr sz="3600" b="1" spc="-145" dirty="0">
                <a:solidFill>
                  <a:srgbClr val="FF6100"/>
                </a:solidFill>
                <a:latin typeface="Arial"/>
                <a:cs typeface="Arial"/>
              </a:rPr>
              <a:t> </a:t>
            </a:r>
            <a:r>
              <a:rPr sz="3600" b="1" dirty="0">
                <a:solidFill>
                  <a:srgbClr val="FF6100"/>
                </a:solidFill>
                <a:latin typeface="Arial"/>
                <a:cs typeface="Arial"/>
              </a:rPr>
              <a:t>Look</a:t>
            </a:r>
            <a:r>
              <a:rPr sz="3600" b="1" spc="-130" dirty="0">
                <a:solidFill>
                  <a:srgbClr val="FF6100"/>
                </a:solidFill>
                <a:latin typeface="Arial"/>
                <a:cs typeface="Arial"/>
              </a:rPr>
              <a:t> </a:t>
            </a:r>
            <a:r>
              <a:rPr sz="3600" b="1" spc="-10" dirty="0">
                <a:solidFill>
                  <a:srgbClr val="FF6100"/>
                </a:solidFill>
                <a:latin typeface="Arial"/>
                <a:cs typeface="Arial"/>
              </a:rPr>
              <a:t>Ahead</a:t>
            </a:r>
            <a:endParaRPr sz="3600">
              <a:latin typeface="Arial"/>
              <a:cs typeface="Arial"/>
            </a:endParaRPr>
          </a:p>
        </p:txBody>
      </p:sp>
      <p:sp>
        <p:nvSpPr>
          <p:cNvPr id="9" name="object 9"/>
          <p:cNvSpPr txBox="1"/>
          <p:nvPr/>
        </p:nvSpPr>
        <p:spPr>
          <a:xfrm>
            <a:off x="4271295" y="3306315"/>
            <a:ext cx="2526606" cy="689932"/>
          </a:xfrm>
          <a:prstGeom prst="rect">
            <a:avLst/>
          </a:prstGeom>
        </p:spPr>
        <p:txBody>
          <a:bodyPr vert="horz" wrap="square" lIns="0" tIns="12700" rIns="0" bIns="0" rtlCol="0">
            <a:spAutoFit/>
          </a:bodyPr>
          <a:lstStyle/>
          <a:p>
            <a:pPr marL="12700" marR="5080">
              <a:spcBef>
                <a:spcPts val="100"/>
              </a:spcBef>
            </a:pPr>
            <a:r>
              <a:rPr lang="en-US" sz="2200" spc="-15" dirty="0">
                <a:latin typeface="Arial"/>
                <a:cs typeface="Arial"/>
              </a:rPr>
              <a:t>Latest</a:t>
            </a:r>
            <a:r>
              <a:rPr sz="2200" spc="-15" dirty="0">
                <a:latin typeface="Arial"/>
                <a:cs typeface="Arial"/>
              </a:rPr>
              <a:t> </a:t>
            </a:r>
            <a:r>
              <a:rPr sz="2200" spc="-10" dirty="0">
                <a:latin typeface="Arial"/>
                <a:cs typeface="Arial"/>
              </a:rPr>
              <a:t>Industry </a:t>
            </a:r>
            <a:r>
              <a:rPr sz="2200" dirty="0">
                <a:latin typeface="Arial"/>
                <a:cs typeface="Arial"/>
              </a:rPr>
              <a:t>Outlook</a:t>
            </a:r>
            <a:r>
              <a:rPr sz="2200" spc="-30" dirty="0">
                <a:latin typeface="Arial"/>
                <a:cs typeface="Arial"/>
              </a:rPr>
              <a:t> </a:t>
            </a:r>
            <a:r>
              <a:rPr sz="2200" dirty="0">
                <a:latin typeface="Arial"/>
                <a:cs typeface="Arial"/>
              </a:rPr>
              <a:t>for</a:t>
            </a:r>
            <a:r>
              <a:rPr sz="2200" spc="-5" dirty="0">
                <a:latin typeface="Arial"/>
                <a:cs typeface="Arial"/>
              </a:rPr>
              <a:t> </a:t>
            </a:r>
            <a:r>
              <a:rPr sz="2200" spc="-20" dirty="0">
                <a:latin typeface="Arial"/>
                <a:cs typeface="Arial"/>
              </a:rPr>
              <a:t>2024</a:t>
            </a:r>
            <a:endParaRPr sz="2200" dirty="0">
              <a:latin typeface="Arial"/>
              <a:cs typeface="Arial"/>
            </a:endParaRPr>
          </a:p>
        </p:txBody>
      </p:sp>
      <p:sp>
        <p:nvSpPr>
          <p:cNvPr id="10" name="object 10"/>
          <p:cNvSpPr/>
          <p:nvPr/>
        </p:nvSpPr>
        <p:spPr>
          <a:xfrm>
            <a:off x="3945040" y="2466537"/>
            <a:ext cx="0" cy="414020"/>
          </a:xfrm>
          <a:custGeom>
            <a:avLst/>
            <a:gdLst/>
            <a:ahLst/>
            <a:cxnLst/>
            <a:rect l="l" t="t" r="r" b="b"/>
            <a:pathLst>
              <a:path h="414019">
                <a:moveTo>
                  <a:pt x="0" y="0"/>
                </a:moveTo>
                <a:lnTo>
                  <a:pt x="0" y="413473"/>
                </a:lnTo>
              </a:path>
            </a:pathLst>
          </a:custGeom>
          <a:ln w="12700">
            <a:solidFill>
              <a:srgbClr val="92939D"/>
            </a:solidFill>
          </a:ln>
        </p:spPr>
        <p:txBody>
          <a:bodyPr wrap="square" lIns="0" tIns="0" rIns="0" bIns="0" rtlCol="0"/>
          <a:lstStyle/>
          <a:p>
            <a:endParaRPr/>
          </a:p>
        </p:txBody>
      </p:sp>
      <p:sp>
        <p:nvSpPr>
          <p:cNvPr id="11" name="object 11"/>
          <p:cNvSpPr/>
          <p:nvPr/>
        </p:nvSpPr>
        <p:spPr>
          <a:xfrm>
            <a:off x="3945040" y="4723582"/>
            <a:ext cx="0" cy="414020"/>
          </a:xfrm>
          <a:custGeom>
            <a:avLst/>
            <a:gdLst/>
            <a:ahLst/>
            <a:cxnLst/>
            <a:rect l="l" t="t" r="r" b="b"/>
            <a:pathLst>
              <a:path h="414020">
                <a:moveTo>
                  <a:pt x="0" y="0"/>
                </a:moveTo>
                <a:lnTo>
                  <a:pt x="0" y="413473"/>
                </a:lnTo>
              </a:path>
            </a:pathLst>
          </a:custGeom>
          <a:ln w="12700">
            <a:solidFill>
              <a:srgbClr val="92939D"/>
            </a:solidFill>
          </a:ln>
        </p:spPr>
        <p:txBody>
          <a:bodyPr wrap="square" lIns="0" tIns="0" rIns="0" bIns="0" rtlCol="0"/>
          <a:lstStyle/>
          <a:p>
            <a:endParaRPr/>
          </a:p>
        </p:txBody>
      </p:sp>
      <p:sp>
        <p:nvSpPr>
          <p:cNvPr id="12" name="object 12"/>
          <p:cNvSpPr/>
          <p:nvPr/>
        </p:nvSpPr>
        <p:spPr>
          <a:xfrm>
            <a:off x="3945040" y="3473901"/>
            <a:ext cx="0" cy="414020"/>
          </a:xfrm>
          <a:custGeom>
            <a:avLst/>
            <a:gdLst/>
            <a:ahLst/>
            <a:cxnLst/>
            <a:rect l="l" t="t" r="r" b="b"/>
            <a:pathLst>
              <a:path h="414020">
                <a:moveTo>
                  <a:pt x="0" y="0"/>
                </a:moveTo>
                <a:lnTo>
                  <a:pt x="0" y="413473"/>
                </a:lnTo>
              </a:path>
            </a:pathLst>
          </a:custGeom>
          <a:ln w="12700">
            <a:solidFill>
              <a:srgbClr val="92939D"/>
            </a:solidFill>
          </a:ln>
        </p:spPr>
        <p:txBody>
          <a:bodyPr wrap="square" lIns="0" tIns="0" rIns="0" bIns="0" rtlCol="0"/>
          <a:lstStyle/>
          <a:p>
            <a:endParaRPr/>
          </a:p>
        </p:txBody>
      </p:sp>
      <p:sp>
        <p:nvSpPr>
          <p:cNvPr id="15" name="Title 14">
            <a:extLst>
              <a:ext uri="{FF2B5EF4-FFF2-40B4-BE49-F238E27FC236}">
                <a16:creationId xmlns:a16="http://schemas.microsoft.com/office/drawing/2014/main" id="{5B22D9C7-F292-D163-7F85-B81ABEEB153A}"/>
              </a:ext>
            </a:extLst>
          </p:cNvPr>
          <p:cNvSpPr>
            <a:spLocks noGrp="1"/>
          </p:cNvSpPr>
          <p:nvPr>
            <p:ph type="title"/>
          </p:nvPr>
        </p:nvSpPr>
        <p:spPr>
          <a:xfrm>
            <a:off x="677075" y="658861"/>
            <a:ext cx="11413873" cy="553998"/>
          </a:xfrm>
        </p:spPr>
        <p:txBody>
          <a:bodyPr>
            <a:normAutofit fontScale="90000"/>
          </a:bodyPr>
          <a:lstStyle/>
          <a:p>
            <a:r>
              <a:rPr lang="en-US" sz="3600" dirty="0"/>
              <a:t>Today’s Agenda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3 GBTA Business Travel Index™ Outlook…">
            <a:extLst>
              <a:ext uri="{FF2B5EF4-FFF2-40B4-BE49-F238E27FC236}">
                <a16:creationId xmlns:a16="http://schemas.microsoft.com/office/drawing/2014/main" id="{DC5A193A-9BC7-23AE-78BF-195D74FE6CA0}"/>
              </a:ext>
            </a:extLst>
          </p:cNvPr>
          <p:cNvSpPr txBox="1"/>
          <p:nvPr/>
        </p:nvSpPr>
        <p:spPr>
          <a:xfrm>
            <a:off x="1594602" y="2819400"/>
            <a:ext cx="5149098" cy="1133644"/>
          </a:xfrm>
          <a:prstGeom prst="rect">
            <a:avLst/>
          </a:prstGeom>
          <a:ln w="12700">
            <a:miter lim="400000"/>
          </a:ln>
        </p:spPr>
        <p:txBody>
          <a:bodyPr wrap="square" lIns="12700" tIns="12700" rIns="12700" bIns="12700">
            <a:spAutoFit/>
          </a:bodyPr>
          <a:lstStyle/>
          <a:p>
            <a:pPr marL="0" marR="0" lvl="0" indent="0" algn="l" defTabSz="609585" rtl="0" eaLnBrk="1" fontAlgn="auto" latinLnBrk="0" hangingPunct="1">
              <a:lnSpc>
                <a:spcPct val="100000"/>
              </a:lnSpc>
              <a:spcBef>
                <a:spcPts val="0"/>
              </a:spcBef>
              <a:spcAft>
                <a:spcPts val="0"/>
              </a:spcAft>
              <a:buClrTx/>
              <a:buSzTx/>
              <a:buFontTx/>
              <a:buNone/>
              <a:tabLst/>
              <a:defRPr sz="6000">
                <a:solidFill>
                  <a:srgbClr val="FFFFFF"/>
                </a:solidFill>
                <a:latin typeface="Lato Bold"/>
                <a:ea typeface="Lato Bold"/>
                <a:cs typeface="Lato Bold"/>
                <a:sym typeface="Lato Bold"/>
              </a:defRPr>
            </a:pPr>
            <a:r>
              <a:rPr kumimoji="0" lang="en-US" sz="3600" b="1" i="0" u="none" strike="noStrike" kern="1200" cap="none" spc="0" normalizeH="0" baseline="0" noProof="0" dirty="0">
                <a:ln>
                  <a:noFill/>
                </a:ln>
                <a:solidFill>
                  <a:srgbClr val="FFFFFF"/>
                </a:solidFill>
                <a:effectLst/>
                <a:uLnTx/>
                <a:uFillTx/>
                <a:latin typeface="Lato Bold" panose="020F0802020204030203" pitchFamily="34" charset="0"/>
                <a:ea typeface="Lato Bold"/>
                <a:cs typeface="Arial" panose="020B0604020202020204" pitchFamily="34" charset="0"/>
                <a:sym typeface="Lato Bold"/>
              </a:rPr>
              <a:t>The Current State of Global Business Travel</a:t>
            </a:r>
          </a:p>
        </p:txBody>
      </p:sp>
      <p:sp>
        <p:nvSpPr>
          <p:cNvPr id="5" name="Rectangle">
            <a:extLst>
              <a:ext uri="{FF2B5EF4-FFF2-40B4-BE49-F238E27FC236}">
                <a16:creationId xmlns:a16="http://schemas.microsoft.com/office/drawing/2014/main" id="{1134AB75-4369-1ABF-CE39-E2DA809C66C1}"/>
              </a:ext>
            </a:extLst>
          </p:cNvPr>
          <p:cNvSpPr/>
          <p:nvPr/>
        </p:nvSpPr>
        <p:spPr>
          <a:xfrm>
            <a:off x="1594602" y="2209800"/>
            <a:ext cx="3818892" cy="74946"/>
          </a:xfrm>
          <a:prstGeom prst="rect">
            <a:avLst/>
          </a:prstGeom>
          <a:gradFill>
            <a:gsLst>
              <a:gs pos="0">
                <a:srgbClr val="FFB600"/>
              </a:gs>
              <a:gs pos="100000">
                <a:srgbClr val="FF6200"/>
              </a:gs>
            </a:gsLst>
            <a:lin ang="3080551"/>
          </a:gradFill>
          <a:ln w="12700">
            <a:miter lim="400000"/>
          </a:ln>
        </p:spPr>
        <p:txBody>
          <a:bodyPr lIns="12700" tIns="12700" rIns="12700" bIns="12700" anchor="ctr"/>
          <a:lstStyle/>
          <a:p>
            <a:pPr marL="0" marR="0" lvl="0" indent="0" algn="l" defTabSz="206375"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8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descr="A logo on a black background&#10;&#10;Description automatically generated">
            <a:extLst>
              <a:ext uri="{FF2B5EF4-FFF2-40B4-BE49-F238E27FC236}">
                <a16:creationId xmlns:a16="http://schemas.microsoft.com/office/drawing/2014/main" id="{0036D183-9F0C-1F00-910A-1564D637C1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81" y="5615015"/>
            <a:ext cx="1816612" cy="859538"/>
          </a:xfrm>
          <a:prstGeom prst="rect">
            <a:avLst/>
          </a:prstGeom>
        </p:spPr>
      </p:pic>
    </p:spTree>
    <p:extLst>
      <p:ext uri="{BB962C8B-B14F-4D97-AF65-F5344CB8AC3E}">
        <p14:creationId xmlns:p14="http://schemas.microsoft.com/office/powerpoint/2010/main" val="1830309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7D57-7B0E-D80B-BD30-C15BBDDC6CE9}"/>
              </a:ext>
            </a:extLst>
          </p:cNvPr>
          <p:cNvSpPr>
            <a:spLocks noGrp="1"/>
          </p:cNvSpPr>
          <p:nvPr>
            <p:ph type="title"/>
          </p:nvPr>
        </p:nvSpPr>
        <p:spPr/>
        <p:txBody>
          <a:bodyPr>
            <a:normAutofit fontScale="90000"/>
          </a:bodyPr>
          <a:lstStyle/>
          <a:p>
            <a:r>
              <a:rPr lang="en-US"/>
              <a:t>A New Landscape for Business Travel</a:t>
            </a:r>
          </a:p>
        </p:txBody>
      </p:sp>
      <p:sp>
        <p:nvSpPr>
          <p:cNvPr id="3" name="Text Placeholder 2">
            <a:extLst>
              <a:ext uri="{FF2B5EF4-FFF2-40B4-BE49-F238E27FC236}">
                <a16:creationId xmlns:a16="http://schemas.microsoft.com/office/drawing/2014/main" id="{A33362AD-249F-6AC6-A899-71610A9D8066}"/>
              </a:ext>
            </a:extLst>
          </p:cNvPr>
          <p:cNvSpPr>
            <a:spLocks noGrp="1"/>
          </p:cNvSpPr>
          <p:nvPr>
            <p:ph type="body" sz="quarter" idx="12"/>
          </p:nvPr>
        </p:nvSpPr>
        <p:spPr>
          <a:xfrm>
            <a:off x="607558" y="1538695"/>
            <a:ext cx="7008813" cy="4252530"/>
          </a:xfrm>
        </p:spPr>
        <p:txBody>
          <a:bodyPr vert="horz" lIns="45720" tIns="22860" rIns="45720" bIns="22860" rtlCol="0" anchor="t">
            <a:normAutofit/>
          </a:bodyPr>
          <a:lstStyle/>
          <a:p>
            <a:pPr>
              <a:defRPr/>
            </a:pPr>
            <a:r>
              <a:rPr lang="en-US" sz="2000" b="1">
                <a:solidFill>
                  <a:srgbClr val="000000"/>
                </a:solidFill>
                <a:latin typeface="Arial"/>
                <a:cs typeface="Arial"/>
              </a:rPr>
              <a:t>Dynamic changes and workplace transformation are influencing the world of business travel:</a:t>
            </a:r>
            <a:endParaRPr lang="en-US" sz="2000">
              <a:solidFill>
                <a:srgbClr val="000000"/>
              </a:solidFill>
            </a:endParaRPr>
          </a:p>
          <a:p>
            <a:pPr lvl="1">
              <a:spcAft>
                <a:spcPts val="1200"/>
              </a:spcAft>
              <a:buClr>
                <a:srgbClr val="D93E00"/>
              </a:buClr>
              <a:buFont typeface="Wingdings" panose="05000000000000000000" pitchFamily="2" charset="2"/>
              <a:buChar char="§"/>
              <a:defRPr/>
            </a:pPr>
            <a:r>
              <a:rPr lang="en-US" sz="2000">
                <a:solidFill>
                  <a:srgbClr val="000000"/>
                </a:solidFill>
                <a:latin typeface="Arial"/>
                <a:cs typeface="Arial"/>
              </a:rPr>
              <a:t>The evolving way people work (where and when)</a:t>
            </a:r>
          </a:p>
          <a:p>
            <a:pPr lvl="1">
              <a:spcAft>
                <a:spcPts val="1200"/>
              </a:spcAft>
              <a:buClr>
                <a:srgbClr val="D93E00"/>
              </a:buClr>
              <a:buFont typeface="Wingdings" panose="05000000000000000000" pitchFamily="2" charset="2"/>
              <a:buChar char="§"/>
              <a:defRPr/>
            </a:pPr>
            <a:r>
              <a:rPr lang="en-US" sz="2000">
                <a:solidFill>
                  <a:srgbClr val="000000"/>
                </a:solidFill>
                <a:latin typeface="Arial"/>
                <a:cs typeface="Arial"/>
              </a:rPr>
              <a:t>Advances in technology and automation</a:t>
            </a:r>
            <a:endParaRPr lang="en-US" sz="2000">
              <a:solidFill>
                <a:srgbClr val="000000"/>
              </a:solidFill>
            </a:endParaRPr>
          </a:p>
          <a:p>
            <a:pPr lvl="1">
              <a:spcAft>
                <a:spcPts val="1200"/>
              </a:spcAft>
              <a:buClr>
                <a:srgbClr val="D93E00"/>
              </a:buClr>
              <a:buFont typeface="Wingdings" panose="05000000000000000000" pitchFamily="2" charset="2"/>
              <a:buChar char="§"/>
              <a:defRPr/>
            </a:pPr>
            <a:r>
              <a:rPr lang="en-US" sz="2000">
                <a:solidFill>
                  <a:srgbClr val="000000"/>
                </a:solidFill>
                <a:latin typeface="Arial"/>
                <a:cs typeface="Arial"/>
              </a:rPr>
              <a:t>Increased focus on sustainability</a:t>
            </a:r>
            <a:endParaRPr lang="en-US" sz="2000">
              <a:solidFill>
                <a:srgbClr val="000000"/>
              </a:solidFill>
            </a:endParaRPr>
          </a:p>
          <a:p>
            <a:pPr lvl="1">
              <a:spcAft>
                <a:spcPts val="1200"/>
              </a:spcAft>
              <a:buClr>
                <a:srgbClr val="D93E00"/>
              </a:buClr>
              <a:buFont typeface="Wingdings" panose="05000000000000000000" pitchFamily="2" charset="2"/>
              <a:buChar char="§"/>
              <a:defRPr/>
            </a:pPr>
            <a:r>
              <a:rPr lang="en-US" sz="2000">
                <a:solidFill>
                  <a:srgbClr val="000000"/>
                </a:solidFill>
                <a:latin typeface="Arial"/>
                <a:cs typeface="Arial"/>
              </a:rPr>
              <a:t>Fragmentation vs. retailing</a:t>
            </a:r>
          </a:p>
          <a:p>
            <a:pPr lvl="1">
              <a:spcAft>
                <a:spcPts val="1200"/>
              </a:spcAft>
              <a:buClr>
                <a:srgbClr val="D93E00"/>
              </a:buClr>
              <a:buFont typeface="Wingdings" panose="05000000000000000000" pitchFamily="2" charset="2"/>
              <a:buChar char="§"/>
              <a:defRPr/>
            </a:pPr>
            <a:r>
              <a:rPr lang="en-US" sz="2000" err="1">
                <a:solidFill>
                  <a:srgbClr val="000000"/>
                </a:solidFill>
                <a:latin typeface="Arial"/>
                <a:cs typeface="Arial"/>
              </a:rPr>
              <a:t>Traveller</a:t>
            </a:r>
            <a:r>
              <a:rPr lang="en-US" sz="2000">
                <a:solidFill>
                  <a:srgbClr val="000000"/>
                </a:solidFill>
                <a:latin typeface="Arial"/>
                <a:cs typeface="Arial"/>
              </a:rPr>
              <a:t> experience</a:t>
            </a:r>
            <a:br>
              <a:rPr lang="en-US" sz="2000">
                <a:solidFill>
                  <a:srgbClr val="000000"/>
                </a:solidFill>
                <a:latin typeface="Arial"/>
                <a:cs typeface="Arial"/>
              </a:rPr>
            </a:br>
            <a:endParaRPr lang="en-US" noProof="0">
              <a:solidFill>
                <a:srgbClr val="000000"/>
              </a:solidFill>
            </a:endParaRPr>
          </a:p>
          <a:p>
            <a:pPr indent="-228600">
              <a:spcAft>
                <a:spcPts val="1200"/>
              </a:spcAft>
              <a:buClr>
                <a:srgbClr val="D93E00"/>
              </a:buClr>
              <a:defRPr/>
            </a:pPr>
            <a:r>
              <a:rPr lang="en-US" sz="2000">
                <a:solidFill>
                  <a:srgbClr val="000000"/>
                </a:solidFill>
                <a:latin typeface="Arial"/>
                <a:cs typeface="Arial"/>
              </a:rPr>
              <a:t>All the while, meeting face to face remains unmatched.</a:t>
            </a:r>
            <a:endParaRPr lang="en-US"/>
          </a:p>
        </p:txBody>
      </p:sp>
      <p:sp>
        <p:nvSpPr>
          <p:cNvPr id="9" name="TextBox 8">
            <a:extLst>
              <a:ext uri="{FF2B5EF4-FFF2-40B4-BE49-F238E27FC236}">
                <a16:creationId xmlns:a16="http://schemas.microsoft.com/office/drawing/2014/main" id="{5B43E32B-DAD3-2739-B75E-4E8D229F3D9B}"/>
              </a:ext>
            </a:extLst>
          </p:cNvPr>
          <p:cNvSpPr txBox="1"/>
          <p:nvPr/>
        </p:nvSpPr>
        <p:spPr>
          <a:xfrm>
            <a:off x="8626642" y="2408884"/>
            <a:ext cx="3410569" cy="3477875"/>
          </a:xfrm>
          <a:prstGeom prst="rect">
            <a:avLst/>
          </a:prstGeom>
          <a:noFill/>
        </p:spPr>
        <p:txBody>
          <a:bodyPr wrap="square" lIns="91440" tIns="45720" rIns="91440" bIns="45720" anchor="t">
            <a:spAutoFit/>
          </a:bodyPr>
          <a:lstStyle/>
          <a:p>
            <a:pPr fontAlgn="base">
              <a:defRPr/>
            </a:pPr>
            <a:r>
              <a:rPr lang="en-US" sz="2200" b="1" i="1">
                <a:solidFill>
                  <a:srgbClr val="FFFFFF"/>
                </a:solidFill>
                <a:latin typeface="Arial"/>
                <a:cs typeface="Arial"/>
              </a:rPr>
              <a:t>Sustainably managed </a:t>
            </a:r>
            <a:br>
              <a:rPr lang="en-US" sz="2200" b="1" i="1">
                <a:solidFill>
                  <a:srgbClr val="FFFFFF"/>
                </a:solidFill>
                <a:latin typeface="Arial"/>
                <a:cs typeface="Arial"/>
              </a:rPr>
            </a:br>
            <a:r>
              <a:rPr lang="en-US" sz="2200" b="1" i="1">
                <a:solidFill>
                  <a:srgbClr val="FFFFFF"/>
                </a:solidFill>
                <a:latin typeface="Arial"/>
                <a:cs typeface="Arial"/>
              </a:rPr>
              <a:t>business travel is a </a:t>
            </a:r>
            <a:br>
              <a:rPr lang="en-US" sz="2200" b="1" i="1">
                <a:solidFill>
                  <a:srgbClr val="FFFFFF"/>
                </a:solidFill>
                <a:latin typeface="Arial"/>
                <a:cs typeface="Arial"/>
              </a:rPr>
            </a:br>
            <a:r>
              <a:rPr lang="en-US" sz="2200" b="1" i="1">
                <a:solidFill>
                  <a:srgbClr val="FFFFFF"/>
                </a:solidFill>
                <a:latin typeface="Arial"/>
                <a:cs typeface="Arial"/>
              </a:rPr>
              <a:t>force for good. </a:t>
            </a:r>
            <a:br>
              <a:rPr lang="en-US" sz="2200" b="1" i="1">
                <a:solidFill>
                  <a:srgbClr val="000000"/>
                </a:solidFill>
                <a:latin typeface="Arial"/>
                <a:cs typeface="Arial"/>
              </a:rPr>
            </a:br>
            <a:br>
              <a:rPr lang="en-US" sz="2200" b="1" i="1">
                <a:solidFill>
                  <a:srgbClr val="000000"/>
                </a:solidFill>
                <a:latin typeface="Arial"/>
                <a:cs typeface="Arial"/>
              </a:rPr>
            </a:br>
            <a:r>
              <a:rPr lang="en-US" sz="2200" b="1" i="1">
                <a:solidFill>
                  <a:srgbClr val="FFFFFF"/>
                </a:solidFill>
                <a:latin typeface="Arial"/>
                <a:cs typeface="Arial"/>
              </a:rPr>
              <a:t>It drives progress for:</a:t>
            </a:r>
          </a:p>
          <a:p>
            <a:pPr fontAlgn="base">
              <a:defRPr/>
            </a:pPr>
            <a:endParaRPr lang="en-US" sz="2200" i="1">
              <a:solidFill>
                <a:srgbClr val="FFFFFF"/>
              </a:solidFill>
              <a:latin typeface="Arial" panose="020B0604020202020204" pitchFamily="34" charset="0"/>
              <a:cs typeface="Arial"/>
            </a:endParaRPr>
          </a:p>
          <a:p>
            <a:pPr marL="285750" indent="-285750" fontAlgn="base">
              <a:buFont typeface="Arial" panose="020B0604020202020204" pitchFamily="34" charset="0"/>
              <a:buChar char="•"/>
              <a:defRPr/>
            </a:pPr>
            <a:r>
              <a:rPr lang="en-US" sz="2200" i="1">
                <a:solidFill>
                  <a:srgbClr val="FFFFFF"/>
                </a:solidFill>
                <a:latin typeface="Arial"/>
                <a:cs typeface="Arial"/>
              </a:rPr>
              <a:t>Businesses</a:t>
            </a:r>
          </a:p>
          <a:p>
            <a:pPr marL="285750" indent="-285750" fontAlgn="base">
              <a:buFont typeface="Arial" panose="020B0604020202020204" pitchFamily="34" charset="0"/>
              <a:buChar char="•"/>
              <a:defRPr/>
            </a:pPr>
            <a:r>
              <a:rPr lang="en-US" sz="2200" i="1">
                <a:solidFill>
                  <a:srgbClr val="FFFFFF"/>
                </a:solidFill>
                <a:latin typeface="Arial"/>
                <a:cs typeface="Arial"/>
              </a:rPr>
              <a:t>Governments</a:t>
            </a:r>
          </a:p>
          <a:p>
            <a:pPr marL="285750" indent="-285750" fontAlgn="base">
              <a:buFont typeface="Arial" panose="020B0604020202020204" pitchFamily="34" charset="0"/>
              <a:buChar char="•"/>
              <a:defRPr/>
            </a:pPr>
            <a:r>
              <a:rPr lang="en-US" sz="2200" i="1">
                <a:solidFill>
                  <a:srgbClr val="FFFFFF"/>
                </a:solidFill>
                <a:latin typeface="Arial"/>
                <a:cs typeface="Arial"/>
              </a:rPr>
              <a:t>Economies</a:t>
            </a:r>
          </a:p>
          <a:p>
            <a:pPr marL="285750" indent="-285750" fontAlgn="base">
              <a:buFont typeface="Arial" panose="020B0604020202020204" pitchFamily="34" charset="0"/>
              <a:buChar char="•"/>
              <a:defRPr/>
            </a:pPr>
            <a:r>
              <a:rPr lang="en-US" sz="2200" i="1">
                <a:solidFill>
                  <a:srgbClr val="FFFFFF"/>
                </a:solidFill>
                <a:latin typeface="Arial"/>
                <a:cs typeface="Arial"/>
              </a:rPr>
              <a:t>People</a:t>
            </a:r>
          </a:p>
        </p:txBody>
      </p:sp>
    </p:spTree>
    <p:extLst>
      <p:ext uri="{BB962C8B-B14F-4D97-AF65-F5344CB8AC3E}">
        <p14:creationId xmlns:p14="http://schemas.microsoft.com/office/powerpoint/2010/main" val="2155807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gray.svg" descr="gray.sv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78707" y="-24064"/>
            <a:ext cx="10449874" cy="6858001"/>
          </a:xfrm>
          <a:prstGeom prst="rect">
            <a:avLst/>
          </a:prstGeom>
          <a:ln w="12700">
            <a:miter lim="400000"/>
          </a:ln>
        </p:spPr>
      </p:pic>
      <p:pic>
        <p:nvPicPr>
          <p:cNvPr id="268" name="direction2.svg" descr="direction2.sv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9" y="193519"/>
            <a:ext cx="12282810" cy="1161426"/>
          </a:xfrm>
          <a:prstGeom prst="rect">
            <a:avLst/>
          </a:prstGeom>
          <a:ln w="12700">
            <a:miter lim="400000"/>
          </a:ln>
        </p:spPr>
      </p:pic>
      <p:sp>
        <p:nvSpPr>
          <p:cNvPr id="269" name="GBTA Business Travel IndexTM Outlook"/>
          <p:cNvSpPr txBox="1"/>
          <p:nvPr/>
        </p:nvSpPr>
        <p:spPr>
          <a:xfrm>
            <a:off x="4129900" y="508891"/>
            <a:ext cx="9019011" cy="599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0" tIns="45720" rIns="91440" bIns="4572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l" defTabSz="914400" rtl="0" eaLnBrk="1" fontAlgn="auto" latinLnBrk="0" hangingPunct="0">
              <a:lnSpc>
                <a:spcPct val="110000"/>
              </a:lnSpc>
              <a:spcBef>
                <a:spcPts val="0"/>
              </a:spcBef>
              <a:spcAft>
                <a:spcPts val="0"/>
              </a:spcAft>
              <a:buClrTx/>
              <a:buSzTx/>
              <a:buFontTx/>
              <a:buNone/>
              <a:tabLst/>
              <a:defRPr sz="6500" spc="-8">
                <a:solidFill>
                  <a:srgbClr val="FFFFFF"/>
                </a:solidFill>
                <a:latin typeface="Lato Bold"/>
                <a:ea typeface="Lato Bold"/>
                <a:cs typeface="Lato Bold"/>
                <a:sym typeface="Lato Bold"/>
              </a:defRPr>
            </a:pPr>
            <a:r>
              <a:rPr kumimoji="0" sz="3250" b="1" i="0" u="none" strike="noStrike" kern="1200" cap="none" spc="-8" normalizeH="0" baseline="0" noProof="0">
                <a:ln>
                  <a:noFill/>
                </a:ln>
                <a:solidFill>
                  <a:srgbClr val="FFFFFF"/>
                </a:solidFill>
                <a:effectLst/>
                <a:uLnTx/>
                <a:uFillTx/>
                <a:latin typeface="Arial"/>
                <a:cs typeface="Arial"/>
                <a:sym typeface="Lato Bold"/>
              </a:rPr>
              <a:t>GBTA Business Travel </a:t>
            </a:r>
            <a:r>
              <a:rPr kumimoji="0" lang="en-US" sz="3250" b="1" i="0" u="none" strike="noStrike" kern="1200" cap="none" spc="-8" normalizeH="0" baseline="0" noProof="0">
                <a:ln>
                  <a:noFill/>
                </a:ln>
                <a:solidFill>
                  <a:srgbClr val="FFFFFF"/>
                </a:solidFill>
                <a:effectLst/>
                <a:uLnTx/>
                <a:uFillTx/>
                <a:latin typeface="Arial"/>
                <a:cs typeface="Arial"/>
                <a:sym typeface="Lato Bold"/>
              </a:rPr>
              <a:t>Index™ Outlook</a:t>
            </a:r>
          </a:p>
        </p:txBody>
      </p:sp>
      <p:pic>
        <p:nvPicPr>
          <p:cNvPr id="270"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4606478">
            <a:off x="7617082" y="4492809"/>
            <a:ext cx="6297025" cy="5761343"/>
          </a:xfrm>
          <a:prstGeom prst="rect">
            <a:avLst/>
          </a:prstGeom>
          <a:ln w="12700">
            <a:miter lim="400000"/>
          </a:ln>
        </p:spPr>
      </p:pic>
      <p:grpSp>
        <p:nvGrpSpPr>
          <p:cNvPr id="273" name="Group"/>
          <p:cNvGrpSpPr/>
          <p:nvPr/>
        </p:nvGrpSpPr>
        <p:grpSpPr>
          <a:xfrm>
            <a:off x="356797" y="1053236"/>
            <a:ext cx="3504353" cy="4489639"/>
            <a:chOff x="0" y="0"/>
            <a:chExt cx="7008705" cy="8979276"/>
          </a:xfrm>
        </p:grpSpPr>
        <p:sp>
          <p:nvSpPr>
            <p:cNvPr id="271" name="Rectangle"/>
            <p:cNvSpPr/>
            <p:nvPr/>
          </p:nvSpPr>
          <p:spPr>
            <a:xfrm>
              <a:off x="0" y="0"/>
              <a:ext cx="7001526" cy="8979277"/>
            </a:xfrm>
            <a:prstGeom prst="rect">
              <a:avLst/>
            </a:prstGeom>
            <a:solidFill>
              <a:srgbClr val="FFFFFF"/>
            </a:solidFill>
            <a:ln w="12700" cap="flat">
              <a:noFill/>
              <a:miter lim="400000"/>
            </a:ln>
            <a:effectLst>
              <a:outerShdw blurRad="127000" dist="69455" dir="3353219" rotWithShape="0">
                <a:srgbClr val="000000">
                  <a:alpha val="36001"/>
                </a:srgbClr>
              </a:outerShdw>
            </a:effectLst>
            <a:scene3d>
              <a:camera prst="orthographicFront"/>
              <a:lightRig rig="threePt" dir="t"/>
            </a:scene3d>
            <a:sp3d>
              <a:bevelT/>
            </a:sp3d>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pic>
          <p:nvPicPr>
            <p:cNvPr id="272" name="GBTA BTI Report_23_FINAL COVER 7.10.23.pdf" descr="GBTA BTI Report_23_FINAL COVER 7.10.23.pd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7008706" cy="8978096"/>
            </a:xfrm>
            <a:prstGeom prst="rect">
              <a:avLst/>
            </a:prstGeom>
            <a:ln w="12700" cap="flat">
              <a:noFill/>
              <a:miter lim="400000"/>
            </a:ln>
            <a:effectLst/>
            <a:scene3d>
              <a:camera prst="orthographicFront"/>
              <a:lightRig rig="threePt" dir="t"/>
            </a:scene3d>
            <a:sp3d>
              <a:bevelT/>
            </a:sp3d>
          </p:spPr>
        </p:pic>
      </p:grpSp>
      <p:sp>
        <p:nvSpPr>
          <p:cNvPr id="274" name="Annual exhaustive study of business travel spending and growth covering 72 countries and 44 industries…"/>
          <p:cNvSpPr txBox="1"/>
          <p:nvPr/>
        </p:nvSpPr>
        <p:spPr>
          <a:xfrm>
            <a:off x="4210298" y="1767717"/>
            <a:ext cx="7119895" cy="2207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Annual exhaustive study of business travel spending and growth covering </a:t>
            </a:r>
            <a:r>
              <a:rPr kumimoji="0" sz="1600" b="1" i="0" u="none" strike="noStrike" kern="1200" cap="none" spc="0" normalizeH="0" baseline="0" noProof="0" dirty="0">
                <a:ln>
                  <a:noFill/>
                </a:ln>
                <a:solidFill>
                  <a:srgbClr val="D93F00"/>
                </a:solidFill>
                <a:effectLst/>
                <a:uLnTx/>
                <a:uFillTx/>
                <a:latin typeface="Arial"/>
                <a:ea typeface="Lato Bold"/>
                <a:cs typeface="Arial"/>
                <a:sym typeface="Lato Bold"/>
              </a:rPr>
              <a:t>72 countries</a:t>
            </a:r>
            <a:r>
              <a:rPr kumimoji="0" sz="1600" b="1" i="0" u="none" strike="noStrike" kern="1200" cap="none" spc="0" normalizeH="0" baseline="0" noProof="0" dirty="0">
                <a:ln>
                  <a:noFill/>
                </a:ln>
                <a:solidFill>
                  <a:srgbClr val="4F5157"/>
                </a:solidFill>
                <a:effectLst/>
                <a:uLnTx/>
                <a:uFillTx/>
                <a:latin typeface="Arial"/>
                <a:ea typeface="+mj-ea"/>
                <a:cs typeface="Arial"/>
                <a:sym typeface="Lato Regular"/>
              </a:rPr>
              <a:t> </a:t>
            </a: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and</a:t>
            </a:r>
            <a:r>
              <a:rPr kumimoji="0" sz="1600" b="0" i="0" u="none" strike="noStrike" kern="1200" cap="none" spc="0" normalizeH="0" baseline="0" noProof="0" dirty="0">
                <a:ln>
                  <a:noFill/>
                </a:ln>
                <a:solidFill>
                  <a:srgbClr val="4F5157"/>
                </a:solidFill>
                <a:effectLst/>
                <a:uLnTx/>
                <a:uFillTx/>
                <a:latin typeface="Arial"/>
                <a:ea typeface="+mj-ea"/>
                <a:cs typeface="Arial"/>
                <a:sym typeface="Lato Regular"/>
              </a:rPr>
              <a:t> </a:t>
            </a:r>
            <a:r>
              <a:rPr kumimoji="0" sz="1600" b="1" i="0" u="none" strike="noStrike" kern="1200" cap="none" spc="0" normalizeH="0" baseline="0" noProof="0" dirty="0">
                <a:ln>
                  <a:noFill/>
                </a:ln>
                <a:solidFill>
                  <a:srgbClr val="D93F00"/>
                </a:solidFill>
                <a:effectLst/>
                <a:uLnTx/>
                <a:uFillTx/>
                <a:latin typeface="Arial"/>
                <a:ea typeface="Lato Bold"/>
                <a:cs typeface="Arial"/>
                <a:sym typeface="Lato Bold"/>
              </a:rPr>
              <a:t>44 </a:t>
            </a:r>
            <a:r>
              <a:rPr kumimoji="0" lang="en-US" sz="1600" b="1" i="0" u="none" strike="noStrike" kern="1200" cap="none" spc="0" normalizeH="0" baseline="0" noProof="0" dirty="0">
                <a:ln>
                  <a:noFill/>
                </a:ln>
                <a:solidFill>
                  <a:srgbClr val="D93F00"/>
                </a:solidFill>
                <a:effectLst/>
                <a:uLnTx/>
                <a:uFillTx/>
                <a:latin typeface="Arial"/>
                <a:ea typeface="Lato Bold"/>
                <a:cs typeface="Arial"/>
                <a:sym typeface="Lato Bold"/>
              </a:rPr>
              <a:t>industries</a:t>
            </a:r>
            <a:endParaRPr kumimoji="0" lang="en-US" sz="16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Lato Bold"/>
              <a:cs typeface="Arial" panose="020B0604020202020204" pitchFamily="34" charset="0"/>
              <a:sym typeface="Lato Regular"/>
            </a:endParaRPr>
          </a:p>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lang="en-US" sz="1600" b="0" i="0" u="none" strike="noStrike" kern="1200" cap="none" spc="0" normalizeH="0" baseline="0" noProof="0" dirty="0">
                <a:ln>
                  <a:noFill/>
                </a:ln>
                <a:solidFill>
                  <a:srgbClr val="000000">
                    <a:lumMod val="50000"/>
                  </a:srgbClr>
                </a:solidFill>
                <a:effectLst/>
                <a:uLnTx/>
                <a:uFillTx/>
                <a:latin typeface="Arial"/>
                <a:ea typeface="Lato Bold"/>
                <a:cs typeface="Arial"/>
                <a:sym typeface="Lato Regular"/>
              </a:rPr>
              <a:t>15th</a:t>
            </a:r>
            <a:r>
              <a:rPr kumimoji="0" lang="en-US"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 </a:t>
            </a: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edition outlines the </a:t>
            </a:r>
            <a:r>
              <a:rPr kumimoji="0" sz="1600" b="1" i="0" u="none" strike="noStrike" kern="1200" cap="none" spc="0" normalizeH="0" baseline="0" noProof="0" dirty="0">
                <a:ln>
                  <a:noFill/>
                </a:ln>
                <a:solidFill>
                  <a:srgbClr val="D93F00"/>
                </a:solidFill>
                <a:effectLst/>
                <a:uLnTx/>
                <a:uFillTx/>
                <a:latin typeface="Arial"/>
                <a:ea typeface="Lato Bold"/>
                <a:cs typeface="Arial"/>
                <a:sym typeface="Lato Bold"/>
              </a:rPr>
              <a:t>top-level forecast</a:t>
            </a:r>
            <a:r>
              <a:rPr kumimoji="0" sz="1600" b="1" i="0" u="none" strike="noStrike" kern="1200" cap="none" spc="0" normalizeH="0" baseline="0" noProof="0" dirty="0">
                <a:ln>
                  <a:noFill/>
                </a:ln>
                <a:solidFill>
                  <a:srgbClr val="4F5157"/>
                </a:solidFill>
                <a:effectLst/>
                <a:uLnTx/>
                <a:uFillTx/>
                <a:latin typeface="Arial"/>
                <a:ea typeface="+mj-ea"/>
                <a:cs typeface="Arial"/>
                <a:sym typeface="Lato Regular"/>
              </a:rPr>
              <a:t> </a:t>
            </a: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for global business travel spending </a:t>
            </a:r>
            <a:r>
              <a:rPr kumimoji="0" lang="en-US"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2023-2027</a:t>
            </a:r>
            <a:endParaRPr kumimoji="0" lang="en-US" sz="16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j-ea"/>
              <a:cs typeface="Arial" panose="020B0604020202020204" pitchFamily="34" charset="0"/>
              <a:sym typeface="Lato Regular"/>
            </a:endParaRPr>
          </a:p>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Survey and analysis of </a:t>
            </a:r>
            <a:r>
              <a:rPr kumimoji="0" sz="1600" b="1" i="0" u="none" strike="noStrike" kern="1200" cap="none" spc="0" normalizeH="0" baseline="0" noProof="0" dirty="0">
                <a:ln>
                  <a:noFill/>
                </a:ln>
                <a:solidFill>
                  <a:srgbClr val="D93F00"/>
                </a:solidFill>
                <a:effectLst/>
                <a:uLnTx/>
                <a:uFillTx/>
                <a:latin typeface="Arial"/>
                <a:ea typeface="Lato Bold"/>
                <a:cs typeface="Arial"/>
                <a:sym typeface="Lato Bold"/>
              </a:rPr>
              <a:t>4,700 business travelers</a:t>
            </a:r>
            <a:r>
              <a:rPr kumimoji="0" sz="1600" b="1" i="0" u="none" strike="noStrike" kern="1200" cap="none" spc="0" normalizeH="0" baseline="0" noProof="0" dirty="0">
                <a:ln>
                  <a:noFill/>
                </a:ln>
                <a:solidFill>
                  <a:srgbClr val="4F5157"/>
                </a:solidFill>
                <a:effectLst/>
                <a:uLnTx/>
                <a:uFillTx/>
                <a:latin typeface="Arial"/>
                <a:ea typeface="+mj-ea"/>
                <a:cs typeface="Arial"/>
                <a:sym typeface="Lato Regular"/>
              </a:rPr>
              <a:t> </a:t>
            </a:r>
            <a:r>
              <a:rPr kumimoji="0" sz="1600" b="0" i="0" u="none" strike="noStrike" kern="1200" cap="none" spc="0" normalizeH="0" baseline="0" noProof="0" dirty="0">
                <a:ln>
                  <a:noFill/>
                </a:ln>
                <a:solidFill>
                  <a:srgbClr val="000000">
                    <a:lumMod val="50000"/>
                  </a:srgbClr>
                </a:solidFill>
                <a:effectLst/>
                <a:uLnTx/>
                <a:uFillTx/>
                <a:latin typeface="Arial"/>
                <a:ea typeface="+mj-ea"/>
                <a:cs typeface="Arial"/>
                <a:sym typeface="Lato Regular"/>
              </a:rPr>
              <a:t>across five global regions on spending and preferences</a:t>
            </a:r>
            <a:r>
              <a:rPr kumimoji="0" lang="en-US" sz="1600" b="0" i="0" u="none" strike="noStrike" kern="1200" cap="none" spc="0" normalizeH="0" baseline="0" noProof="0" dirty="0">
                <a:ln>
                  <a:noFill/>
                </a:ln>
                <a:solidFill>
                  <a:srgbClr val="000000">
                    <a:lumMod val="50000"/>
                  </a:srgbClr>
                </a:solidFill>
                <a:effectLst/>
                <a:uLnTx/>
                <a:uFillTx/>
                <a:latin typeface="Arial"/>
                <a:ea typeface="+mj-ea"/>
                <a:cs typeface="Arial"/>
                <a:sym typeface="Times Roman"/>
              </a:rPr>
              <a:t> </a:t>
            </a:r>
            <a:endParaRPr kumimoji="0" lang="en-US" sz="16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Times Roman"/>
              <a:cs typeface="Arial" panose="020B0604020202020204" pitchFamily="34" charset="0"/>
              <a:sym typeface="Lato Regular"/>
            </a:endParaRPr>
          </a:p>
        </p:txBody>
      </p:sp>
      <p:cxnSp>
        <p:nvCxnSpPr>
          <p:cNvPr id="5" name="Straight Arrow Connector 4">
            <a:extLst>
              <a:ext uri="{FF2B5EF4-FFF2-40B4-BE49-F238E27FC236}">
                <a16:creationId xmlns:a16="http://schemas.microsoft.com/office/drawing/2014/main" id="{33CC2A96-57A9-5C30-7928-32F464FF5133}"/>
              </a:ext>
            </a:extLst>
          </p:cNvPr>
          <p:cNvCxnSpPr/>
          <p:nvPr/>
        </p:nvCxnSpPr>
        <p:spPr>
          <a:xfrm flipV="1">
            <a:off x="6094506" y="4326966"/>
            <a:ext cx="1459752" cy="119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Annual exhaustive study of business travel spending and growth covering 72 countries and 44 industries…">
            <a:extLst>
              <a:ext uri="{FF2B5EF4-FFF2-40B4-BE49-F238E27FC236}">
                <a16:creationId xmlns:a16="http://schemas.microsoft.com/office/drawing/2014/main" id="{669EB062-F395-310C-FA61-A3DE29D25847}"/>
              </a:ext>
            </a:extLst>
          </p:cNvPr>
          <p:cNvSpPr txBox="1"/>
          <p:nvPr/>
        </p:nvSpPr>
        <p:spPr>
          <a:xfrm>
            <a:off x="4210298" y="4691151"/>
            <a:ext cx="7448600" cy="13208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lang="en-US" sz="1600" b="0" i="0" u="none" strike="noStrike" kern="1200" cap="none" spc="0" normalizeH="0" baseline="0" noProof="0">
                <a:ln>
                  <a:noFill/>
                </a:ln>
                <a:solidFill>
                  <a:srgbClr val="000000">
                    <a:lumMod val="50000"/>
                  </a:srgbClr>
                </a:solidFill>
                <a:effectLst/>
                <a:uLnTx/>
                <a:uFillTx/>
                <a:latin typeface="Arial"/>
                <a:ea typeface="Lato Bold"/>
                <a:cs typeface="Arial"/>
                <a:sym typeface="Lato Regular"/>
              </a:rPr>
              <a:t>CWT/GBTA 2024 Pricing Forecast</a:t>
            </a:r>
            <a:endParaRPr kumimoji="0" lang="en-US" sz="1600" b="0" i="0" u="none" strike="noStrike" kern="1200" cap="none" spc="0" normalizeH="0" baseline="0" noProof="0">
              <a:ln>
                <a:noFill/>
              </a:ln>
              <a:solidFill>
                <a:srgbClr val="000000">
                  <a:lumMod val="50000"/>
                </a:srgbClr>
              </a:solidFill>
              <a:effectLst/>
              <a:uLnTx/>
              <a:uFillTx/>
              <a:latin typeface="Arial" panose="020B0604020202020204" pitchFamily="34" charset="0"/>
              <a:ea typeface="Lato Bold"/>
              <a:cs typeface="Arial" panose="020B0604020202020204" pitchFamily="34" charset="0"/>
              <a:sym typeface="Lato Regular"/>
            </a:endParaRPr>
          </a:p>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lang="en-US" sz="1600" b="0" i="0" u="none" strike="noStrike" kern="1200" cap="none" spc="0" normalizeH="0" baseline="0" noProof="0">
                <a:ln>
                  <a:noFill/>
                </a:ln>
                <a:solidFill>
                  <a:srgbClr val="000000">
                    <a:lumMod val="50000"/>
                  </a:srgbClr>
                </a:solidFill>
                <a:effectLst/>
                <a:uLnTx/>
                <a:uFillTx/>
                <a:latin typeface="Arial"/>
                <a:ea typeface="Lato Bold"/>
                <a:cs typeface="Arial"/>
                <a:sym typeface="Lato Regular"/>
              </a:rPr>
              <a:t>GBTA Business Travel Outlook industry sentiment polls</a:t>
            </a:r>
            <a:endParaRPr kumimoji="0" lang="en-US" sz="1600" b="0" i="0" u="none" strike="noStrike" kern="1200" cap="none" spc="0" normalizeH="0" baseline="0" noProof="0">
              <a:ln>
                <a:noFill/>
              </a:ln>
              <a:solidFill>
                <a:srgbClr val="000000">
                  <a:lumMod val="50000"/>
                </a:srgbClr>
              </a:solidFill>
              <a:effectLst/>
              <a:uLnTx/>
              <a:uFillTx/>
              <a:latin typeface="Arial" panose="020B0604020202020204" pitchFamily="34" charset="0"/>
              <a:ea typeface="Lato Bold"/>
              <a:cs typeface="Arial" panose="020B0604020202020204" pitchFamily="34" charset="0"/>
              <a:sym typeface="Lato Regular"/>
            </a:endParaRPr>
          </a:p>
          <a:p>
            <a:pPr marL="285750" marR="0" lvl="0" indent="-285750" algn="l" defTabSz="1219169" rtl="0" eaLnBrk="1" fontAlgn="auto" latinLnBrk="0" hangingPunct="0">
              <a:lnSpc>
                <a:spcPct val="120000"/>
              </a:lnSpc>
              <a:spcBef>
                <a:spcPts val="1600"/>
              </a:spcBef>
              <a:spcAft>
                <a:spcPts val="0"/>
              </a:spcAft>
              <a:buClr>
                <a:srgbClr val="D93F00"/>
              </a:buClr>
              <a:buSzPct val="100000"/>
              <a:buFont typeface="Wingdings"/>
              <a:buChar char="§"/>
              <a:tabLst/>
              <a:defRPr sz="4000">
                <a:solidFill>
                  <a:srgbClr val="4F5157"/>
                </a:solidFill>
                <a:latin typeface="+mn-lt"/>
                <a:ea typeface="+mn-ea"/>
                <a:cs typeface="+mn-cs"/>
                <a:sym typeface="Lato Regular"/>
              </a:defRPr>
            </a:pPr>
            <a:r>
              <a:rPr kumimoji="0" lang="en-US" sz="1600" b="0" i="0" u="none" strike="noStrike" kern="1200" cap="none" spc="0" normalizeH="0" baseline="0" noProof="0">
                <a:ln>
                  <a:noFill/>
                </a:ln>
                <a:solidFill>
                  <a:srgbClr val="000000">
                    <a:lumMod val="50000"/>
                  </a:srgbClr>
                </a:solidFill>
                <a:effectLst/>
                <a:uLnTx/>
                <a:uFillTx/>
                <a:latin typeface="Arial"/>
                <a:ea typeface="Lato Bold"/>
                <a:cs typeface="Arial"/>
                <a:sym typeface="Lato Regular"/>
              </a:rPr>
              <a:t>Sponsored and Partner Research Reports</a:t>
            </a:r>
          </a:p>
        </p:txBody>
      </p:sp>
      <p:sp>
        <p:nvSpPr>
          <p:cNvPr id="11" name="TextBox 10">
            <a:extLst>
              <a:ext uri="{FF2B5EF4-FFF2-40B4-BE49-F238E27FC236}">
                <a16:creationId xmlns:a16="http://schemas.microsoft.com/office/drawing/2014/main" id="{0801AB84-340B-3133-D66C-8AF646790589}"/>
              </a:ext>
            </a:extLst>
          </p:cNvPr>
          <p:cNvSpPr txBox="1"/>
          <p:nvPr/>
        </p:nvSpPr>
        <p:spPr>
          <a:xfrm>
            <a:off x="9970585" y="4565475"/>
            <a:ext cx="1695225" cy="1446550"/>
          </a:xfrm>
          <a:prstGeom prst="rect">
            <a:avLst/>
          </a:prstGeom>
          <a:solidFill>
            <a:schemeClr val="bg1">
              <a:lumMod val="6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lumMod val="85000"/>
                    <a:lumOff val="15000"/>
                  </a:srgbClr>
                </a:solidFill>
                <a:effectLst/>
                <a:uLnTx/>
                <a:uFillTx/>
                <a:latin typeface="Arial"/>
                <a:ea typeface="+mn-ea"/>
                <a:cs typeface="Calibri"/>
              </a:rPr>
              <a:t>GBTA members can exclusively access the</a:t>
            </a:r>
            <a:r>
              <a:rPr kumimoji="0" lang="en-US" sz="1400" b="0" i="0" u="none" strike="noStrike" kern="1200" cap="none" spc="0" normalizeH="0" baseline="0" noProof="0" dirty="0">
                <a:ln>
                  <a:noFill/>
                </a:ln>
                <a:solidFill>
                  <a:srgbClr val="000000">
                    <a:lumMod val="85000"/>
                    <a:lumOff val="15000"/>
                  </a:srgbClr>
                </a:solidFill>
                <a:effectLst/>
                <a:uLnTx/>
                <a:uFillTx/>
                <a:latin typeface="Arial"/>
                <a:ea typeface="+mn-ea"/>
                <a:cs typeface="Calibri"/>
              </a:rPr>
              <a:t> </a:t>
            </a:r>
            <a:r>
              <a:rPr kumimoji="0" lang="en-US" sz="1400" b="1" i="1" u="none" strike="noStrike" kern="1200" cap="none" spc="0" normalizeH="0" baseline="0" noProof="0" dirty="0">
                <a:ln>
                  <a:noFill/>
                </a:ln>
                <a:solidFill>
                  <a:srgbClr val="D93F00"/>
                </a:solidFill>
                <a:effectLst/>
                <a:uLnTx/>
                <a:uFillTx/>
                <a:latin typeface="Arial"/>
                <a:ea typeface="+mn-ea"/>
                <a:cs typeface="Arial"/>
              </a:rPr>
              <a:t>full 2023</a:t>
            </a:r>
            <a:endParaRPr kumimoji="0" lang="en-US" sz="1800" b="0" i="1" u="none" strike="noStrike" kern="1200" cap="none" spc="0" normalizeH="0" baseline="0" noProof="0" dirty="0">
              <a:ln>
                <a:noFill/>
              </a:ln>
              <a:solidFill>
                <a:srgbClr val="262626"/>
              </a:solidFill>
              <a:effectLst/>
              <a:uLnTx/>
              <a:uFillTx/>
              <a:latin typeface="Arial"/>
              <a:ea typeface="+mn-ea"/>
              <a:cs typeface="Arial"/>
            </a:endParaRPr>
          </a:p>
          <a:p>
            <a:pPr marL="0" marR="0" lvl="0" indent="0" algn="ctr" defTabSz="914400" rtl="0" eaLnBrk="1" fontAlgn="auto" latinLnBrk="0" hangingPunct="1">
              <a:spcBef>
                <a:spcPts val="0"/>
              </a:spcBef>
              <a:spcAft>
                <a:spcPts val="0"/>
              </a:spcAft>
              <a:buClrTx/>
              <a:buSzTx/>
              <a:buFontTx/>
              <a:buNone/>
              <a:tabLst/>
              <a:defRPr/>
            </a:pPr>
            <a:r>
              <a:rPr kumimoji="0" lang="en-US" sz="1400" b="1" i="1" u="none" strike="noStrike" kern="1200" cap="none" spc="0" normalizeH="0" baseline="0" noProof="0" dirty="0">
                <a:ln>
                  <a:noFill/>
                </a:ln>
                <a:solidFill>
                  <a:srgbClr val="D93F00"/>
                </a:solidFill>
                <a:effectLst/>
                <a:uLnTx/>
                <a:uFillTx/>
                <a:latin typeface="Arial"/>
                <a:ea typeface="+mn-ea"/>
                <a:cs typeface="Arial"/>
              </a:rPr>
              <a:t>BTI Report</a:t>
            </a:r>
            <a:r>
              <a:rPr kumimoji="0" lang="en-US" sz="1400" b="0" i="1" u="none" strike="noStrike" kern="1200" cap="none" spc="0" normalizeH="0" baseline="0" noProof="0" dirty="0">
                <a:ln>
                  <a:noFill/>
                </a:ln>
                <a:solidFill>
                  <a:srgbClr val="000000">
                    <a:lumMod val="85000"/>
                    <a:lumOff val="15000"/>
                  </a:srgbClr>
                </a:solidFill>
                <a:effectLst/>
                <a:uLnTx/>
                <a:uFillTx/>
                <a:latin typeface="Arial"/>
                <a:ea typeface="+mn-ea"/>
                <a:cs typeface="Calibri"/>
              </a:rPr>
              <a:t> in the GBTA Hub.</a:t>
            </a:r>
            <a:r>
              <a:rPr kumimoji="0" lang="en-US" sz="1800" b="0" i="1" u="none" strike="noStrike" kern="1200" cap="none" spc="0" normalizeH="0" baseline="0" noProof="0" dirty="0">
                <a:ln>
                  <a:noFill/>
                </a:ln>
                <a:solidFill>
                  <a:srgbClr val="000000">
                    <a:lumMod val="85000"/>
                    <a:lumOff val="15000"/>
                  </a:srgbClr>
                </a:solidFill>
                <a:effectLst/>
                <a:uLnTx/>
                <a:uFillTx/>
                <a:latin typeface="Arial"/>
                <a:ea typeface="+mn-ea"/>
                <a:cs typeface="Calibri"/>
              </a:rPr>
              <a:t> </a:t>
            </a:r>
            <a:endParaRPr kumimoji="0" lang="en-US" sz="1800" b="0" i="1" u="none" strike="noStrike" kern="1200" cap="none" spc="0" normalizeH="0" baseline="0" noProof="0" dirty="0">
              <a:ln>
                <a:noFill/>
              </a:ln>
              <a:solidFill>
                <a:srgbClr val="000000">
                  <a:lumMod val="85000"/>
                  <a:lumOff val="15000"/>
                </a:srgbClr>
              </a:solidFill>
              <a:effectLst/>
              <a:uLnTx/>
              <a:uFillTx/>
              <a:latin typeface="Arial"/>
              <a:ea typeface="+mn-ea"/>
              <a:cs typeface="Arial"/>
            </a:endParaRPr>
          </a:p>
        </p:txBody>
      </p:sp>
      <p:pic>
        <p:nvPicPr>
          <p:cNvPr id="2" name="Picture 3">
            <a:extLst>
              <a:ext uri="{FF2B5EF4-FFF2-40B4-BE49-F238E27FC236}">
                <a16:creationId xmlns:a16="http://schemas.microsoft.com/office/drawing/2014/main" id="{53972FA1-E041-F165-ABDC-7712B9A0DB6F}"/>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835926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C67-B1CB-B280-4922-1522BB15C641}"/>
              </a:ext>
            </a:extLst>
          </p:cNvPr>
          <p:cNvPicPr>
            <a:picLocks noChangeAspect="1"/>
          </p:cNvPicPr>
          <p:nvPr/>
        </p:nvPicPr>
        <p:blipFill>
          <a:blip r:embed="rId3"/>
          <a:stretch>
            <a:fillRect/>
          </a:stretch>
        </p:blipFill>
        <p:spPr>
          <a:xfrm>
            <a:off x="465903" y="234586"/>
            <a:ext cx="10882678" cy="5653799"/>
          </a:xfrm>
          <a:prstGeom prst="rect">
            <a:avLst/>
          </a:prstGeom>
        </p:spPr>
      </p:pic>
      <p:sp>
        <p:nvSpPr>
          <p:cNvPr id="2" name="Rectangle 1">
            <a:extLst>
              <a:ext uri="{FF2B5EF4-FFF2-40B4-BE49-F238E27FC236}">
                <a16:creationId xmlns:a16="http://schemas.microsoft.com/office/drawing/2014/main" id="{BAD05851-0907-B271-274A-A974D7B39476}"/>
              </a:ext>
            </a:extLst>
          </p:cNvPr>
          <p:cNvSpPr/>
          <p:nvPr/>
        </p:nvSpPr>
        <p:spPr>
          <a:xfrm>
            <a:off x="4468586" y="1746393"/>
            <a:ext cx="1846118" cy="3006338"/>
          </a:xfrm>
          <a:prstGeom prst="rect">
            <a:avLst/>
          </a:prstGeom>
          <a:noFill/>
          <a:ln w="57150">
            <a:solidFill>
              <a:srgbClr val="4F50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45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C67-B1CB-B280-4922-1522BB15C641}"/>
              </a:ext>
            </a:extLst>
          </p:cNvPr>
          <p:cNvPicPr>
            <a:picLocks noChangeAspect="1"/>
          </p:cNvPicPr>
          <p:nvPr/>
        </p:nvPicPr>
        <p:blipFill>
          <a:blip r:embed="rId3"/>
          <a:stretch>
            <a:fillRect/>
          </a:stretch>
        </p:blipFill>
        <p:spPr>
          <a:xfrm>
            <a:off x="626273" y="288629"/>
            <a:ext cx="10882678" cy="5653799"/>
          </a:xfrm>
          <a:prstGeom prst="rect">
            <a:avLst/>
          </a:prstGeom>
        </p:spPr>
      </p:pic>
      <p:sp>
        <p:nvSpPr>
          <p:cNvPr id="9" name="Rectangle 8">
            <a:extLst>
              <a:ext uri="{FF2B5EF4-FFF2-40B4-BE49-F238E27FC236}">
                <a16:creationId xmlns:a16="http://schemas.microsoft.com/office/drawing/2014/main" id="{60355E49-D7F7-D1A5-60EE-57A9D3F07568}"/>
              </a:ext>
            </a:extLst>
          </p:cNvPr>
          <p:cNvSpPr/>
          <p:nvPr/>
        </p:nvSpPr>
        <p:spPr>
          <a:xfrm>
            <a:off x="6378697" y="1412590"/>
            <a:ext cx="914400" cy="3165716"/>
          </a:xfrm>
          <a:prstGeom prst="rect">
            <a:avLst/>
          </a:prstGeom>
          <a:noFill/>
          <a:ln w="57150">
            <a:solidFill>
              <a:srgbClr val="4F50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36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1EDF0F8F-BD6F-0B27-E766-0D57352CD9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792" y="1046992"/>
            <a:ext cx="10304695" cy="5802897"/>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52B22443-B2CD-CA96-0C88-7B8F1B8AD883}"/>
              </a:ext>
            </a:extLst>
          </p:cNvPr>
          <p:cNvSpPr>
            <a:spLocks noGrp="1"/>
          </p:cNvSpPr>
          <p:nvPr>
            <p:ph type="title"/>
          </p:nvPr>
        </p:nvSpPr>
        <p:spPr>
          <a:xfrm>
            <a:off x="611506" y="343840"/>
            <a:ext cx="10515600" cy="698543"/>
          </a:xfrm>
        </p:spPr>
        <p:txBody>
          <a:bodyPr vert="horz" lIns="91440" tIns="45720" rIns="91440" bIns="45720" rtlCol="0" anchor="t">
            <a:noAutofit/>
          </a:bodyPr>
          <a:lstStyle/>
          <a:p>
            <a:pPr>
              <a:lnSpc>
                <a:spcPct val="100000"/>
              </a:lnSpc>
              <a:spcBef>
                <a:spcPts val="0"/>
              </a:spcBef>
            </a:pPr>
            <a:r>
              <a:rPr lang="en-US">
                <a:latin typeface="Arial"/>
                <a:cs typeface="Arial"/>
              </a:rPr>
              <a:t>2023 Business Travel Spend by Region </a:t>
            </a:r>
            <a:r>
              <a:rPr lang="en-US" sz="1800" b="0">
                <a:latin typeface="Arial"/>
                <a:cs typeface="Arial"/>
              </a:rPr>
              <a:t>(estimated % of global total)</a:t>
            </a:r>
            <a:endParaRPr lang="en-US" sz="1400" b="0">
              <a:latin typeface="Arial"/>
              <a:cs typeface="Arial"/>
            </a:endParaRPr>
          </a:p>
          <a:p>
            <a:endParaRPr lang="en-US"/>
          </a:p>
        </p:txBody>
      </p:sp>
      <p:sp>
        <p:nvSpPr>
          <p:cNvPr id="11" name="TextBox 10">
            <a:extLst>
              <a:ext uri="{FF2B5EF4-FFF2-40B4-BE49-F238E27FC236}">
                <a16:creationId xmlns:a16="http://schemas.microsoft.com/office/drawing/2014/main" id="{2988D65C-A82F-5267-68BE-9D5EF4BEF0E4}"/>
              </a:ext>
            </a:extLst>
          </p:cNvPr>
          <p:cNvSpPr txBox="1"/>
          <p:nvPr/>
        </p:nvSpPr>
        <p:spPr>
          <a:xfrm>
            <a:off x="945474" y="4717178"/>
            <a:ext cx="2007858" cy="861774"/>
          </a:xfrm>
          <a:prstGeom prst="rect">
            <a:avLst/>
          </a:prstGeom>
          <a:solidFill>
            <a:schemeClr val="accent6">
              <a:alpha val="50196"/>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Latin America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$48.4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a:t>
            </a:r>
          </a:p>
        </p:txBody>
      </p:sp>
      <p:sp>
        <p:nvSpPr>
          <p:cNvPr id="13" name="TextBox 12">
            <a:extLst>
              <a:ext uri="{FF2B5EF4-FFF2-40B4-BE49-F238E27FC236}">
                <a16:creationId xmlns:a16="http://schemas.microsoft.com/office/drawing/2014/main" id="{621D113B-ABBC-F5E8-C86A-E866A3D74C68}"/>
              </a:ext>
            </a:extLst>
          </p:cNvPr>
          <p:cNvSpPr txBox="1"/>
          <p:nvPr/>
        </p:nvSpPr>
        <p:spPr>
          <a:xfrm>
            <a:off x="4647014" y="5217823"/>
            <a:ext cx="2582259" cy="861774"/>
          </a:xfrm>
          <a:prstGeom prst="rect">
            <a:avLst/>
          </a:prstGeom>
          <a:solidFill>
            <a:schemeClr val="accent2">
              <a:alpha val="50196"/>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Middle East &amp; Africa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$360.1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(23%)</a:t>
            </a:r>
          </a:p>
        </p:txBody>
      </p:sp>
      <p:sp>
        <p:nvSpPr>
          <p:cNvPr id="15" name="TextBox 14">
            <a:extLst>
              <a:ext uri="{FF2B5EF4-FFF2-40B4-BE49-F238E27FC236}">
                <a16:creationId xmlns:a16="http://schemas.microsoft.com/office/drawing/2014/main" id="{099A40D0-AD04-A700-CAE2-C14D3DE623C5}"/>
              </a:ext>
            </a:extLst>
          </p:cNvPr>
          <p:cNvSpPr txBox="1"/>
          <p:nvPr/>
        </p:nvSpPr>
        <p:spPr>
          <a:xfrm>
            <a:off x="2964386" y="2052663"/>
            <a:ext cx="2026919" cy="861774"/>
          </a:xfrm>
          <a:prstGeom prst="rect">
            <a:avLst/>
          </a:prstGeom>
          <a:solidFill>
            <a:schemeClr val="tx2">
              <a:alpha val="50196"/>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Western Europe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$314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(23%)</a:t>
            </a:r>
          </a:p>
        </p:txBody>
      </p:sp>
      <p:sp>
        <p:nvSpPr>
          <p:cNvPr id="17" name="TextBox 16">
            <a:extLst>
              <a:ext uri="{FF2B5EF4-FFF2-40B4-BE49-F238E27FC236}">
                <a16:creationId xmlns:a16="http://schemas.microsoft.com/office/drawing/2014/main" id="{E3E0C48A-39A2-BC06-CAF9-B7460FE48060}"/>
              </a:ext>
            </a:extLst>
          </p:cNvPr>
          <p:cNvSpPr txBox="1"/>
          <p:nvPr/>
        </p:nvSpPr>
        <p:spPr>
          <a:xfrm>
            <a:off x="8649406" y="5596971"/>
            <a:ext cx="2582259" cy="861774"/>
          </a:xfrm>
          <a:prstGeom prst="rect">
            <a:avLst/>
          </a:prstGeom>
          <a:solidFill>
            <a:schemeClr val="accent5">
              <a:alpha val="50196"/>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Asia Pacific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$567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8641C741-78E0-2C0E-AC19-739821692C32}"/>
              </a:ext>
            </a:extLst>
          </p:cNvPr>
          <p:cNvSpPr txBox="1"/>
          <p:nvPr/>
        </p:nvSpPr>
        <p:spPr>
          <a:xfrm>
            <a:off x="9060532" y="2185358"/>
            <a:ext cx="2633571" cy="794074"/>
          </a:xfrm>
          <a:prstGeom prst="rect">
            <a:avLst/>
          </a:prstGeom>
          <a:solidFill>
            <a:schemeClr val="accent3">
              <a:alpha val="50196"/>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Emerging Europe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$38.4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a:t>
            </a:r>
          </a:p>
        </p:txBody>
      </p:sp>
      <p:sp>
        <p:nvSpPr>
          <p:cNvPr id="23" name="Footer Placeholder 6">
            <a:extLst>
              <a:ext uri="{FF2B5EF4-FFF2-40B4-BE49-F238E27FC236}">
                <a16:creationId xmlns:a16="http://schemas.microsoft.com/office/drawing/2014/main" id="{0F700B9E-473C-3F10-605B-DBA6EA0A0EC6}"/>
              </a:ext>
            </a:extLst>
          </p:cNvPr>
          <p:cNvSpPr>
            <a:spLocks noGrp="1"/>
          </p:cNvSpPr>
          <p:nvPr>
            <p:ph type="ftr" sz="quarter" idx="4294967295"/>
          </p:nvPr>
        </p:nvSpPr>
        <p:spPr>
          <a:xfrm>
            <a:off x="3941379" y="6232475"/>
            <a:ext cx="3885265" cy="4818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Source: 2023 GBTA 2023 Business Travel Index™ Outlook Report </a:t>
            </a:r>
          </a:p>
        </p:txBody>
      </p:sp>
      <p:sp>
        <p:nvSpPr>
          <p:cNvPr id="9" name="TextBox 8">
            <a:extLst>
              <a:ext uri="{FF2B5EF4-FFF2-40B4-BE49-F238E27FC236}">
                <a16:creationId xmlns:a16="http://schemas.microsoft.com/office/drawing/2014/main" id="{5D00A8B9-97F3-5B48-51FE-CD9291D69AC4}"/>
              </a:ext>
            </a:extLst>
          </p:cNvPr>
          <p:cNvSpPr txBox="1"/>
          <p:nvPr/>
        </p:nvSpPr>
        <p:spPr>
          <a:xfrm>
            <a:off x="420818" y="3069736"/>
            <a:ext cx="2206638" cy="861774"/>
          </a:xfrm>
          <a:prstGeom prst="rect">
            <a:avLst/>
          </a:prstGeom>
          <a:solidFill>
            <a:srgbClr val="FF6200">
              <a:alpha val="50196"/>
            </a:srgb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Arial"/>
              </a:rPr>
              <a:t>North America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$360.1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(27%)</a:t>
            </a:r>
          </a:p>
        </p:txBody>
      </p:sp>
      <p:pic>
        <p:nvPicPr>
          <p:cNvPr id="4" name="Picture 3">
            <a:extLst>
              <a:ext uri="{FF2B5EF4-FFF2-40B4-BE49-F238E27FC236}">
                <a16:creationId xmlns:a16="http://schemas.microsoft.com/office/drawing/2014/main" id="{08DB9C2E-0B7A-E255-CE4A-2385F2AB0CC3}"/>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8448" t="21507" r="9814" b="22507"/>
          <a:stretch/>
        </p:blipFill>
        <p:spPr>
          <a:xfrm>
            <a:off x="624792" y="5986119"/>
            <a:ext cx="1431036" cy="462613"/>
          </a:xfrm>
          <a:prstGeom prst="rect">
            <a:avLst/>
          </a:prstGeom>
        </p:spPr>
      </p:pic>
    </p:spTree>
    <p:extLst>
      <p:ext uri="{BB962C8B-B14F-4D97-AF65-F5344CB8AC3E}">
        <p14:creationId xmlns:p14="http://schemas.microsoft.com/office/powerpoint/2010/main" val="187617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817BEB-9E41-8DE9-EDAA-6E1E2344E02C}"/>
              </a:ext>
            </a:extLst>
          </p:cNvPr>
          <p:cNvSpPr>
            <a:spLocks noGrp="1"/>
          </p:cNvSpPr>
          <p:nvPr>
            <p:ph type="sldNum" sz="quarter" idx="2"/>
          </p:nvPr>
        </p:nvSpPr>
        <p:spPr>
          <a:xfrm>
            <a:off x="6000750" y="6540500"/>
            <a:ext cx="184253" cy="187300"/>
          </a:xfrm>
          <a:prstGeom prst="rect">
            <a:avLst/>
          </a:prstGeom>
        </p:spPr>
        <p:txBody>
          <a:bodyPr vert="horz" lIns="50800" tIns="50800" rIns="50800" bIns="50800" rtlCol="0" anchor="b"/>
          <a:lstStyle>
            <a:defPPr>
              <a:defRPr kern="0"/>
            </a:defPPr>
            <a:lvl1pPr algn="ctr" defTabSz="292100">
              <a:defRPr sz="900" b="0" i="0">
                <a:solidFill>
                  <a:srgbClr val="000000"/>
                </a:solidFill>
                <a:latin typeface="+mj-lt"/>
                <a:ea typeface="+mj-ea"/>
                <a:cs typeface="+mj-cs"/>
                <a:sym typeface="Helvetica Neue"/>
              </a:defRPr>
            </a:lvl1pPr>
          </a:lstStyle>
          <a:p>
            <a:pPr marL="0" marR="0" lvl="0" indent="0" algn="ctr" defTabSz="292100" rtl="0" eaLnBrk="1" fontAlgn="auto" latinLnBrk="0" hangingPunct="1">
              <a:lnSpc>
                <a:spcPct val="100000"/>
              </a:lnSpc>
              <a:spcBef>
                <a:spcPts val="0"/>
              </a:spcBef>
              <a:spcAft>
                <a:spcPts val="0"/>
              </a:spcAft>
              <a:buClrTx/>
              <a:buSzTx/>
              <a:buFontTx/>
              <a:buNone/>
              <a:tabLst/>
              <a:defRPr/>
            </a:pPr>
            <a:fld id="{86CB4B4D-7CA3-9044-876B-883B54F8677D}" type="slidenum">
              <a:rPr lang="en-US" smtClean="0"/>
              <a:pPr marL="0" marR="0" lvl="0" indent="0" algn="ctr" defTabSz="2921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0000"/>
              </a:solidFill>
              <a:effectLst/>
              <a:uLnTx/>
              <a:uFillTx/>
              <a:latin typeface="Calibri Light" panose="020F0302020204030204"/>
              <a:ea typeface="+mj-ea"/>
              <a:cs typeface="+mj-cs"/>
              <a:sym typeface="Helvetica Neue"/>
            </a:endParaRPr>
          </a:p>
        </p:txBody>
      </p:sp>
      <p:sp>
        <p:nvSpPr>
          <p:cNvPr id="99" name="Footer Placeholder 6">
            <a:extLst>
              <a:ext uri="{FF2B5EF4-FFF2-40B4-BE49-F238E27FC236}">
                <a16:creationId xmlns:a16="http://schemas.microsoft.com/office/drawing/2014/main" id="{BCA52DD0-014D-828C-A942-B7A09CC995CB}"/>
              </a:ext>
            </a:extLst>
          </p:cNvPr>
          <p:cNvSpPr>
            <a:spLocks noGrp="1"/>
          </p:cNvSpPr>
          <p:nvPr>
            <p:ph type="ftr" sz="quarter" idx="4294967295"/>
          </p:nvPr>
        </p:nvSpPr>
        <p:spPr>
          <a:xfrm>
            <a:off x="7804150" y="6232525"/>
            <a:ext cx="43878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 GBTA, </a:t>
            </a:r>
            <a:r>
              <a:rPr kumimoji="0"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2023 Business Travel Index™ Outlook Annual Global Report &amp; Forecast, </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2023</a:t>
            </a:r>
          </a:p>
        </p:txBody>
      </p:sp>
      <p:sp>
        <p:nvSpPr>
          <p:cNvPr id="8" name="Source: 2023 GBTA Business Travel IndexTM Outlook">
            <a:extLst>
              <a:ext uri="{FF2B5EF4-FFF2-40B4-BE49-F238E27FC236}">
                <a16:creationId xmlns:a16="http://schemas.microsoft.com/office/drawing/2014/main" id="{D03B12C8-C440-DA88-0D3F-BA10EF778A3E}"/>
              </a:ext>
            </a:extLst>
          </p:cNvPr>
          <p:cNvSpPr txBox="1"/>
          <p:nvPr/>
        </p:nvSpPr>
        <p:spPr>
          <a:xfrm>
            <a:off x="315044" y="6567547"/>
            <a:ext cx="2319546" cy="16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914400" rtl="0" eaLnBrk="1" fontAlgn="auto" latinLnBrk="0" hangingPunct="1">
              <a:lnSpc>
                <a:spcPct val="110000"/>
              </a:lnSpc>
              <a:spcBef>
                <a:spcPts val="0"/>
              </a:spcBef>
              <a:spcAft>
                <a:spcPts val="0"/>
              </a:spcAft>
              <a:buClrTx/>
              <a:buSzTx/>
              <a:buFontTx/>
              <a:buNone/>
              <a:tabLst/>
              <a:defRPr sz="1500" i="1">
                <a:solidFill>
                  <a:srgbClr val="FFFFFF"/>
                </a:solidFill>
                <a:latin typeface="+mn-lt"/>
                <a:ea typeface="+mn-ea"/>
                <a:cs typeface="+mn-cs"/>
                <a:sym typeface="Lato Regular"/>
              </a:defRPr>
            </a:pPr>
            <a:r>
              <a:rPr kumimoji="0" sz="75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Lato Regular"/>
              </a:rPr>
              <a:t>Source: 2023 GBTA Business Travel </a:t>
            </a:r>
            <a:r>
              <a:rPr kumimoji="0" sz="750" b="0" i="1"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Lato Regular"/>
              </a:rPr>
              <a:t>Index</a:t>
            </a:r>
            <a:r>
              <a:rPr kumimoji="0" sz="750" b="0" i="1" u="none" strike="noStrike" kern="1200" cap="none" spc="0" normalizeH="0" baseline="31999" noProof="0" err="1">
                <a:ln>
                  <a:noFill/>
                </a:ln>
                <a:solidFill>
                  <a:srgbClr val="FFFFFF"/>
                </a:solidFill>
                <a:effectLst/>
                <a:uLnTx/>
                <a:uFillTx/>
                <a:latin typeface="Arial" panose="020B0604020202020204" pitchFamily="34" charset="0"/>
                <a:ea typeface="+mn-ea"/>
                <a:cs typeface="Arial" panose="020B0604020202020204" pitchFamily="34" charset="0"/>
                <a:sym typeface="Lato Regular"/>
              </a:rPr>
              <a:t>TM</a:t>
            </a:r>
            <a:r>
              <a:rPr kumimoji="0" sz="750" b="0" i="1" u="none" strike="noStrike" kern="1200" cap="none" spc="0" normalizeH="0" baseline="31999" noProof="0">
                <a:ln>
                  <a:noFill/>
                </a:ln>
                <a:solidFill>
                  <a:srgbClr val="FFFFFF"/>
                </a:solidFill>
                <a:effectLst/>
                <a:uLnTx/>
                <a:uFillTx/>
                <a:latin typeface="Arial" panose="020B0604020202020204" pitchFamily="34" charset="0"/>
                <a:ea typeface="+mn-ea"/>
                <a:cs typeface="Arial" panose="020B0604020202020204" pitchFamily="34" charset="0"/>
                <a:sym typeface="Lato Regular"/>
              </a:rPr>
              <a:t> </a:t>
            </a:r>
            <a:r>
              <a:rPr kumimoji="0" sz="75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Lato Regular"/>
              </a:rPr>
              <a:t>Outlook</a:t>
            </a:r>
            <a:endParaRPr kumimoji="0" sz="750" b="0" i="1" u="none" strike="noStrike" kern="1200" cap="none" spc="0" normalizeH="0" baseline="0" noProof="0">
              <a:ln>
                <a:noFill/>
              </a:ln>
              <a:solidFill>
                <a:srgbClr val="FFFFFF"/>
              </a:solidFill>
              <a:effectLst/>
              <a:uLnTx/>
              <a:uFillTx/>
              <a:latin typeface="Arial" panose="020B0604020202020204" pitchFamily="34" charset="0"/>
              <a:ea typeface="Times Roman"/>
              <a:cs typeface="Arial" panose="020B0604020202020204" pitchFamily="34" charset="0"/>
              <a:sym typeface="Times Roman"/>
            </a:endParaRPr>
          </a:p>
        </p:txBody>
      </p:sp>
      <p:sp>
        <p:nvSpPr>
          <p:cNvPr id="9" name="2022 vs 2023 % Annual Growth in BTS ($ Millions USD)">
            <a:extLst>
              <a:ext uri="{FF2B5EF4-FFF2-40B4-BE49-F238E27FC236}">
                <a16:creationId xmlns:a16="http://schemas.microsoft.com/office/drawing/2014/main" id="{ACC54871-6539-0527-2128-BD55B97563C3}"/>
              </a:ext>
            </a:extLst>
          </p:cNvPr>
          <p:cNvSpPr txBox="1"/>
          <p:nvPr/>
        </p:nvSpPr>
        <p:spPr>
          <a:xfrm>
            <a:off x="463550" y="1566927"/>
            <a:ext cx="4402103"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228600" rtl="0" eaLnBrk="1" fontAlgn="auto" latinLnBrk="0" hangingPunct="1">
              <a:lnSpc>
                <a:spcPct val="100000"/>
              </a:lnSpc>
              <a:spcBef>
                <a:spcPts val="0"/>
              </a:spcBef>
              <a:spcAft>
                <a:spcPts val="0"/>
              </a:spcAft>
              <a:buClrTx/>
              <a:buSzTx/>
              <a:buFontTx/>
              <a:buNone/>
              <a:tabLst/>
              <a:defRPr sz="2600">
                <a:solidFill>
                  <a:srgbClr val="FFFFFF"/>
                </a:solidFill>
                <a:latin typeface="Lato Bold"/>
                <a:ea typeface="Lato Bold"/>
                <a:cs typeface="Lato Bold"/>
                <a:sym typeface="Lato Bold"/>
              </a:defRPr>
            </a:pPr>
            <a:r>
              <a:rPr kumimoji="0" sz="13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2022 vs 2023 % Annual Growth in BTS </a:t>
            </a:r>
            <a:r>
              <a:rPr kumimoji="0" sz="13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rPr>
              <a:t>($ Millions USD)</a:t>
            </a:r>
          </a:p>
        </p:txBody>
      </p:sp>
      <p:grpSp>
        <p:nvGrpSpPr>
          <p:cNvPr id="10" name="Group">
            <a:extLst>
              <a:ext uri="{FF2B5EF4-FFF2-40B4-BE49-F238E27FC236}">
                <a16:creationId xmlns:a16="http://schemas.microsoft.com/office/drawing/2014/main" id="{BA0EC570-D7BE-BE2C-6A5D-5B329AC12D61}"/>
              </a:ext>
            </a:extLst>
          </p:cNvPr>
          <p:cNvGrpSpPr/>
          <p:nvPr/>
        </p:nvGrpSpPr>
        <p:grpSpPr>
          <a:xfrm>
            <a:off x="333375" y="2268554"/>
            <a:ext cx="1365251" cy="1552598"/>
            <a:chOff x="0" y="0"/>
            <a:chExt cx="2730500" cy="3105193"/>
          </a:xfrm>
        </p:grpSpPr>
        <p:sp>
          <p:nvSpPr>
            <p:cNvPr id="11" name="China…">
              <a:extLst>
                <a:ext uri="{FF2B5EF4-FFF2-40B4-BE49-F238E27FC236}">
                  <a16:creationId xmlns:a16="http://schemas.microsoft.com/office/drawing/2014/main" id="{820A8DB5-A2AA-4663-ECB7-C26360BF89B6}"/>
                </a:ext>
              </a:extLst>
            </p:cNvPr>
            <p:cNvSpPr txBox="1"/>
            <p:nvPr/>
          </p:nvSpPr>
          <p:spPr>
            <a:xfrm>
              <a:off x="0" y="1566426"/>
              <a:ext cx="2730500" cy="1538767"/>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China</a:t>
              </a: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$360,756</a:t>
              </a: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39%</a:t>
              </a:r>
            </a:p>
          </p:txBody>
        </p:sp>
        <p:pic>
          <p:nvPicPr>
            <p:cNvPr id="12" name="Image" descr="Image">
              <a:extLst>
                <a:ext uri="{FF2B5EF4-FFF2-40B4-BE49-F238E27FC236}">
                  <a16:creationId xmlns:a16="http://schemas.microsoft.com/office/drawing/2014/main" id="{D22C57CB-378D-E678-D93F-B2FDF2FBB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157" y="0"/>
              <a:ext cx="1620186" cy="1327991"/>
            </a:xfrm>
            <a:prstGeom prst="rect">
              <a:avLst/>
            </a:prstGeom>
            <a:ln w="25400" cap="flat">
              <a:noFill/>
              <a:miter lim="400000"/>
            </a:ln>
            <a:effectLst>
              <a:outerShdw blurRad="63500" dist="82151" dir="5400000" rotWithShape="0">
                <a:srgbClr val="000000">
                  <a:alpha val="25000"/>
                </a:srgbClr>
              </a:outerShdw>
            </a:effectLst>
          </p:spPr>
        </p:pic>
      </p:grpSp>
      <p:grpSp>
        <p:nvGrpSpPr>
          <p:cNvPr id="13" name="Group">
            <a:extLst>
              <a:ext uri="{FF2B5EF4-FFF2-40B4-BE49-F238E27FC236}">
                <a16:creationId xmlns:a16="http://schemas.microsoft.com/office/drawing/2014/main" id="{B9BF638C-DA35-7CA9-DDFC-147149484480}"/>
              </a:ext>
            </a:extLst>
          </p:cNvPr>
          <p:cNvGrpSpPr/>
          <p:nvPr/>
        </p:nvGrpSpPr>
        <p:grpSpPr>
          <a:xfrm>
            <a:off x="1784804" y="2360086"/>
            <a:ext cx="1365251" cy="1857012"/>
            <a:chOff x="0" y="0"/>
            <a:chExt cx="2730500" cy="3714023"/>
          </a:xfrm>
        </p:grpSpPr>
        <p:sp>
          <p:nvSpPr>
            <p:cNvPr id="14" name="United States…">
              <a:extLst>
                <a:ext uri="{FF2B5EF4-FFF2-40B4-BE49-F238E27FC236}">
                  <a16:creationId xmlns:a16="http://schemas.microsoft.com/office/drawing/2014/main" id="{B57F9544-C69A-257B-CC8B-8F6B821B26B3}"/>
                </a:ext>
              </a:extLst>
            </p:cNvPr>
            <p:cNvSpPr txBox="1"/>
            <p:nvPr/>
          </p:nvSpPr>
          <p:spPr>
            <a:xfrm>
              <a:off x="0" y="1383362"/>
              <a:ext cx="2730500" cy="2330661"/>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United States</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$329,123</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25%</a:t>
              </a:r>
            </a:p>
          </p:txBody>
        </p:sp>
        <p:pic>
          <p:nvPicPr>
            <p:cNvPr id="15" name="Image" descr="Image">
              <a:extLst>
                <a:ext uri="{FF2B5EF4-FFF2-40B4-BE49-F238E27FC236}">
                  <a16:creationId xmlns:a16="http://schemas.microsoft.com/office/drawing/2014/main" id="{FAACDB0F-2150-DED3-F3E4-4D8C447CB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783" y="0"/>
              <a:ext cx="1562935" cy="961864"/>
            </a:xfrm>
            <a:prstGeom prst="rect">
              <a:avLst/>
            </a:prstGeom>
            <a:ln w="25400" cap="flat">
              <a:noFill/>
              <a:miter lim="400000"/>
            </a:ln>
            <a:effectLst>
              <a:outerShdw blurRad="63500" dist="76200" dir="5400000" rotWithShape="0">
                <a:srgbClr val="000000">
                  <a:alpha val="25000"/>
                </a:srgbClr>
              </a:outerShdw>
            </a:effectLst>
          </p:spPr>
        </p:pic>
      </p:grpSp>
      <p:grpSp>
        <p:nvGrpSpPr>
          <p:cNvPr id="16" name="Group">
            <a:extLst>
              <a:ext uri="{FF2B5EF4-FFF2-40B4-BE49-F238E27FC236}">
                <a16:creationId xmlns:a16="http://schemas.microsoft.com/office/drawing/2014/main" id="{A73161C5-5F83-BC29-F61E-205238FE652C}"/>
              </a:ext>
            </a:extLst>
          </p:cNvPr>
          <p:cNvGrpSpPr/>
          <p:nvPr/>
        </p:nvGrpSpPr>
        <p:grpSpPr>
          <a:xfrm>
            <a:off x="3236232" y="2296089"/>
            <a:ext cx="1365251" cy="1525063"/>
            <a:chOff x="0" y="0"/>
            <a:chExt cx="2730500" cy="3050123"/>
          </a:xfrm>
        </p:grpSpPr>
        <p:sp>
          <p:nvSpPr>
            <p:cNvPr id="17" name="Germany…">
              <a:extLst>
                <a:ext uri="{FF2B5EF4-FFF2-40B4-BE49-F238E27FC236}">
                  <a16:creationId xmlns:a16="http://schemas.microsoft.com/office/drawing/2014/main" id="{8318BF61-5FD1-B47B-BC6A-3F80E748B137}"/>
                </a:ext>
              </a:extLst>
            </p:cNvPr>
            <p:cNvSpPr txBox="1"/>
            <p:nvPr/>
          </p:nvSpPr>
          <p:spPr>
            <a:xfrm>
              <a:off x="0" y="1511355"/>
              <a:ext cx="2730500" cy="153876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Germany</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$69,900</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38%</a:t>
              </a:r>
            </a:p>
          </p:txBody>
        </p:sp>
        <p:pic>
          <p:nvPicPr>
            <p:cNvPr id="18" name="Image" descr="Image">
              <a:extLst>
                <a:ext uri="{FF2B5EF4-FFF2-40B4-BE49-F238E27FC236}">
                  <a16:creationId xmlns:a16="http://schemas.microsoft.com/office/drawing/2014/main" id="{19946066-509E-DE28-7C2E-9B2B89BA5D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259" y="0"/>
              <a:ext cx="897982" cy="1217850"/>
            </a:xfrm>
            <a:prstGeom prst="rect">
              <a:avLst/>
            </a:prstGeom>
            <a:ln w="25400" cap="flat">
              <a:noFill/>
              <a:miter lim="400000"/>
            </a:ln>
            <a:effectLst>
              <a:outerShdw blurRad="63500" dist="76200" dir="5400000" rotWithShape="0">
                <a:srgbClr val="000000">
                  <a:alpha val="25000"/>
                </a:srgbClr>
              </a:outerShdw>
            </a:effectLst>
          </p:spPr>
        </p:pic>
      </p:grpSp>
      <p:grpSp>
        <p:nvGrpSpPr>
          <p:cNvPr id="19" name="Group">
            <a:extLst>
              <a:ext uri="{FF2B5EF4-FFF2-40B4-BE49-F238E27FC236}">
                <a16:creationId xmlns:a16="http://schemas.microsoft.com/office/drawing/2014/main" id="{01502771-2241-3D98-F037-F0F6999C8E27}"/>
              </a:ext>
            </a:extLst>
          </p:cNvPr>
          <p:cNvGrpSpPr/>
          <p:nvPr/>
        </p:nvGrpSpPr>
        <p:grpSpPr>
          <a:xfrm>
            <a:off x="4687661" y="2215788"/>
            <a:ext cx="1365251" cy="1605370"/>
            <a:chOff x="0" y="0"/>
            <a:chExt cx="2730500" cy="3210739"/>
          </a:xfrm>
        </p:grpSpPr>
        <p:sp>
          <p:nvSpPr>
            <p:cNvPr id="20" name="Japan…">
              <a:extLst>
                <a:ext uri="{FF2B5EF4-FFF2-40B4-BE49-F238E27FC236}">
                  <a16:creationId xmlns:a16="http://schemas.microsoft.com/office/drawing/2014/main" id="{76676F78-E201-D196-3B4E-207CEE727FE4}"/>
                </a:ext>
              </a:extLst>
            </p:cNvPr>
            <p:cNvSpPr txBox="1"/>
            <p:nvPr/>
          </p:nvSpPr>
          <p:spPr>
            <a:xfrm>
              <a:off x="0" y="1671971"/>
              <a:ext cx="2730500" cy="153876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Japan</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$65,418</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69%</a:t>
              </a:r>
            </a:p>
          </p:txBody>
        </p:sp>
        <p:pic>
          <p:nvPicPr>
            <p:cNvPr id="21" name="Image" descr="Image">
              <a:extLst>
                <a:ext uri="{FF2B5EF4-FFF2-40B4-BE49-F238E27FC236}">
                  <a16:creationId xmlns:a16="http://schemas.microsoft.com/office/drawing/2014/main" id="{A6C59D41-4B59-A166-6266-36FDCCD3FFE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83678" y="0"/>
              <a:ext cx="1773681" cy="1538906"/>
            </a:xfrm>
            <a:prstGeom prst="rect">
              <a:avLst/>
            </a:prstGeom>
            <a:ln w="25400" cap="flat">
              <a:noFill/>
              <a:miter lim="400000"/>
            </a:ln>
            <a:effectLst>
              <a:outerShdw blurRad="63500" dist="76200" dir="5400000" rotWithShape="0">
                <a:srgbClr val="000000">
                  <a:alpha val="25000"/>
                </a:srgbClr>
              </a:outerShdw>
            </a:effectLst>
          </p:spPr>
        </p:pic>
      </p:grpSp>
      <p:grpSp>
        <p:nvGrpSpPr>
          <p:cNvPr id="22" name="Group">
            <a:extLst>
              <a:ext uri="{FF2B5EF4-FFF2-40B4-BE49-F238E27FC236}">
                <a16:creationId xmlns:a16="http://schemas.microsoft.com/office/drawing/2014/main" id="{76D06E76-3D71-976B-E466-84A99BC06552}"/>
              </a:ext>
            </a:extLst>
          </p:cNvPr>
          <p:cNvGrpSpPr/>
          <p:nvPr/>
        </p:nvGrpSpPr>
        <p:grpSpPr>
          <a:xfrm>
            <a:off x="6139090" y="2182341"/>
            <a:ext cx="1365251" cy="1872577"/>
            <a:chOff x="0" y="0"/>
            <a:chExt cx="2730500" cy="3745154"/>
          </a:xfrm>
        </p:grpSpPr>
        <p:sp>
          <p:nvSpPr>
            <p:cNvPr id="23" name="United Kingdom…">
              <a:extLst>
                <a:ext uri="{FF2B5EF4-FFF2-40B4-BE49-F238E27FC236}">
                  <a16:creationId xmlns:a16="http://schemas.microsoft.com/office/drawing/2014/main" id="{6C6AE39F-FA8C-7ECE-3ED3-3082E7BA47BB}"/>
                </a:ext>
              </a:extLst>
            </p:cNvPr>
            <p:cNvSpPr txBox="1"/>
            <p:nvPr/>
          </p:nvSpPr>
          <p:spPr>
            <a:xfrm>
              <a:off x="0" y="1789652"/>
              <a:ext cx="2730500" cy="1955502"/>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United Kingdom</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$43,513</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43%</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p:txBody>
        </p:sp>
        <p:pic>
          <p:nvPicPr>
            <p:cNvPr id="24" name="Image" descr="Image">
              <a:extLst>
                <a:ext uri="{FF2B5EF4-FFF2-40B4-BE49-F238E27FC236}">
                  <a16:creationId xmlns:a16="http://schemas.microsoft.com/office/drawing/2014/main" id="{9F12CE73-9F81-7864-F9C5-59B7DEBC20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6259" y="0"/>
              <a:ext cx="897983" cy="1672844"/>
            </a:xfrm>
            <a:prstGeom prst="rect">
              <a:avLst/>
            </a:prstGeom>
            <a:ln w="25400" cap="flat">
              <a:noFill/>
              <a:miter lim="400000"/>
            </a:ln>
            <a:effectLst>
              <a:outerShdw blurRad="63500" dist="76200" dir="5400000" rotWithShape="0">
                <a:srgbClr val="000000">
                  <a:alpha val="25000"/>
                </a:srgbClr>
              </a:outerShdw>
            </a:effectLst>
          </p:spPr>
        </p:pic>
      </p:grpSp>
      <p:grpSp>
        <p:nvGrpSpPr>
          <p:cNvPr id="25" name="Group">
            <a:extLst>
              <a:ext uri="{FF2B5EF4-FFF2-40B4-BE49-F238E27FC236}">
                <a16:creationId xmlns:a16="http://schemas.microsoft.com/office/drawing/2014/main" id="{C4880FB8-FCB7-6A34-E184-B23C657A6278}"/>
              </a:ext>
            </a:extLst>
          </p:cNvPr>
          <p:cNvGrpSpPr/>
          <p:nvPr/>
        </p:nvGrpSpPr>
        <p:grpSpPr>
          <a:xfrm>
            <a:off x="7590518" y="2293359"/>
            <a:ext cx="1365251" cy="1452141"/>
            <a:chOff x="0" y="0"/>
            <a:chExt cx="2730500" cy="2904279"/>
          </a:xfrm>
        </p:grpSpPr>
        <p:sp>
          <p:nvSpPr>
            <p:cNvPr id="26" name="France…">
              <a:extLst>
                <a:ext uri="{FF2B5EF4-FFF2-40B4-BE49-F238E27FC236}">
                  <a16:creationId xmlns:a16="http://schemas.microsoft.com/office/drawing/2014/main" id="{2551EA64-7818-EC85-3F76-863E1C521BDE}"/>
                </a:ext>
              </a:extLst>
            </p:cNvPr>
            <p:cNvSpPr txBox="1"/>
            <p:nvPr/>
          </p:nvSpPr>
          <p:spPr>
            <a:xfrm>
              <a:off x="0" y="1516816"/>
              <a:ext cx="2730500" cy="1387463"/>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France</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$41,867</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28%</a:t>
              </a:r>
            </a:p>
          </p:txBody>
        </p:sp>
        <p:pic>
          <p:nvPicPr>
            <p:cNvPr id="27" name="Image" descr="Image">
              <a:extLst>
                <a:ext uri="{FF2B5EF4-FFF2-40B4-BE49-F238E27FC236}">
                  <a16:creationId xmlns:a16="http://schemas.microsoft.com/office/drawing/2014/main" id="{C4C3B07A-E727-0E98-B790-1BA84CE558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770" y="0"/>
              <a:ext cx="1258959" cy="1228772"/>
            </a:xfrm>
            <a:prstGeom prst="rect">
              <a:avLst/>
            </a:prstGeom>
            <a:ln w="25400" cap="flat">
              <a:noFill/>
              <a:miter lim="400000"/>
            </a:ln>
            <a:effectLst>
              <a:outerShdw blurRad="63500" dist="76200" dir="5400000" rotWithShape="0">
                <a:srgbClr val="000000">
                  <a:alpha val="25000"/>
                </a:srgbClr>
              </a:outerShdw>
            </a:effectLst>
          </p:spPr>
        </p:pic>
      </p:grpSp>
      <p:grpSp>
        <p:nvGrpSpPr>
          <p:cNvPr id="28" name="Group">
            <a:extLst>
              <a:ext uri="{FF2B5EF4-FFF2-40B4-BE49-F238E27FC236}">
                <a16:creationId xmlns:a16="http://schemas.microsoft.com/office/drawing/2014/main" id="{B4685CDC-F130-B60E-055D-071A7DD0283B}"/>
              </a:ext>
            </a:extLst>
          </p:cNvPr>
          <p:cNvGrpSpPr/>
          <p:nvPr/>
        </p:nvGrpSpPr>
        <p:grpSpPr>
          <a:xfrm>
            <a:off x="9041947" y="2271022"/>
            <a:ext cx="1365251" cy="1636085"/>
            <a:chOff x="0" y="0"/>
            <a:chExt cx="2730500" cy="3272167"/>
          </a:xfrm>
        </p:grpSpPr>
        <p:sp>
          <p:nvSpPr>
            <p:cNvPr id="29" name="Italy…">
              <a:extLst>
                <a:ext uri="{FF2B5EF4-FFF2-40B4-BE49-F238E27FC236}">
                  <a16:creationId xmlns:a16="http://schemas.microsoft.com/office/drawing/2014/main" id="{B3473548-E27E-C18C-0D03-15A7785F7E28}"/>
                </a:ext>
              </a:extLst>
            </p:cNvPr>
            <p:cNvSpPr txBox="1"/>
            <p:nvPr/>
          </p:nvSpPr>
          <p:spPr>
            <a:xfrm>
              <a:off x="0" y="1561489"/>
              <a:ext cx="2730500" cy="171067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Italy</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$34,339</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43%</a:t>
              </a:r>
            </a:p>
          </p:txBody>
        </p:sp>
        <p:pic>
          <p:nvPicPr>
            <p:cNvPr id="30" name="Image" descr="Image">
              <a:extLst>
                <a:ext uri="{FF2B5EF4-FFF2-40B4-BE49-F238E27FC236}">
                  <a16:creationId xmlns:a16="http://schemas.microsoft.com/office/drawing/2014/main" id="{78753AE2-D29D-DF99-730A-A0A908B64A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952" y="0"/>
              <a:ext cx="1121591" cy="1318118"/>
            </a:xfrm>
            <a:prstGeom prst="rect">
              <a:avLst/>
            </a:prstGeom>
            <a:ln w="25400" cap="flat">
              <a:noFill/>
              <a:miter lim="400000"/>
            </a:ln>
            <a:effectLst>
              <a:outerShdw blurRad="63500" dist="76200" dir="5400000" rotWithShape="0">
                <a:srgbClr val="000000">
                  <a:alpha val="25000"/>
                </a:srgbClr>
              </a:outerShdw>
            </a:effectLst>
          </p:spPr>
        </p:pic>
      </p:grpSp>
      <p:grpSp>
        <p:nvGrpSpPr>
          <p:cNvPr id="31" name="Group">
            <a:extLst>
              <a:ext uri="{FF2B5EF4-FFF2-40B4-BE49-F238E27FC236}">
                <a16:creationId xmlns:a16="http://schemas.microsoft.com/office/drawing/2014/main" id="{67283C7C-AD60-E3C6-534F-1F5B2202C96C}"/>
              </a:ext>
            </a:extLst>
          </p:cNvPr>
          <p:cNvGrpSpPr/>
          <p:nvPr/>
        </p:nvGrpSpPr>
        <p:grpSpPr>
          <a:xfrm>
            <a:off x="10493375" y="2238465"/>
            <a:ext cx="1365250" cy="1582686"/>
            <a:chOff x="0" y="0"/>
            <a:chExt cx="2730500" cy="3165370"/>
          </a:xfrm>
        </p:grpSpPr>
        <p:sp>
          <p:nvSpPr>
            <p:cNvPr id="32" name="South Korea…">
              <a:extLst>
                <a:ext uri="{FF2B5EF4-FFF2-40B4-BE49-F238E27FC236}">
                  <a16:creationId xmlns:a16="http://schemas.microsoft.com/office/drawing/2014/main" id="{4F35AEBB-DB2B-65E9-8E85-16F20A2B9B1E}"/>
                </a:ext>
              </a:extLst>
            </p:cNvPr>
            <p:cNvSpPr txBox="1"/>
            <p:nvPr/>
          </p:nvSpPr>
          <p:spPr>
            <a:xfrm>
              <a:off x="0" y="1626603"/>
              <a:ext cx="2730500" cy="1538767"/>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South Korea</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$32,737</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44%</a:t>
              </a:r>
            </a:p>
          </p:txBody>
        </p:sp>
        <p:pic>
          <p:nvPicPr>
            <p:cNvPr id="33" name="Image" descr="Image">
              <a:extLst>
                <a:ext uri="{FF2B5EF4-FFF2-40B4-BE49-F238E27FC236}">
                  <a16:creationId xmlns:a16="http://schemas.microsoft.com/office/drawing/2014/main" id="{4D095E94-CC1C-A595-BA82-2BDC0CC84962}"/>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71078" y="0"/>
              <a:ext cx="1258959" cy="1448346"/>
            </a:xfrm>
            <a:prstGeom prst="rect">
              <a:avLst/>
            </a:prstGeom>
            <a:ln w="25400" cap="flat">
              <a:noFill/>
              <a:miter lim="400000"/>
            </a:ln>
            <a:effectLst>
              <a:outerShdw blurRad="63500" dist="76200" dir="5400000" rotWithShape="0">
                <a:srgbClr val="000000">
                  <a:alpha val="25000"/>
                </a:srgbClr>
              </a:outerShdw>
            </a:effectLst>
          </p:spPr>
        </p:pic>
      </p:grpSp>
      <p:grpSp>
        <p:nvGrpSpPr>
          <p:cNvPr id="34" name="Group">
            <a:extLst>
              <a:ext uri="{FF2B5EF4-FFF2-40B4-BE49-F238E27FC236}">
                <a16:creationId xmlns:a16="http://schemas.microsoft.com/office/drawing/2014/main" id="{777CC832-A6E8-AC25-F333-8485CD908CE0}"/>
              </a:ext>
            </a:extLst>
          </p:cNvPr>
          <p:cNvGrpSpPr/>
          <p:nvPr/>
        </p:nvGrpSpPr>
        <p:grpSpPr>
          <a:xfrm>
            <a:off x="850033" y="4113322"/>
            <a:ext cx="1365251" cy="1788183"/>
            <a:chOff x="0" y="0"/>
            <a:chExt cx="2730500" cy="3576363"/>
          </a:xfrm>
        </p:grpSpPr>
        <p:sp>
          <p:nvSpPr>
            <p:cNvPr id="35" name="India…">
              <a:extLst>
                <a:ext uri="{FF2B5EF4-FFF2-40B4-BE49-F238E27FC236}">
                  <a16:creationId xmlns:a16="http://schemas.microsoft.com/office/drawing/2014/main" id="{7EE734FB-2430-4A0A-96D9-3E2755E672D4}"/>
                </a:ext>
              </a:extLst>
            </p:cNvPr>
            <p:cNvSpPr txBox="1"/>
            <p:nvPr/>
          </p:nvSpPr>
          <p:spPr>
            <a:xfrm>
              <a:off x="0" y="1865686"/>
              <a:ext cx="2730500" cy="1710677"/>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India</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$32,295</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25%</a:t>
              </a:r>
            </a:p>
          </p:txBody>
        </p:sp>
        <p:pic>
          <p:nvPicPr>
            <p:cNvPr id="36" name="Image" descr="Image">
              <a:extLst>
                <a:ext uri="{FF2B5EF4-FFF2-40B4-BE49-F238E27FC236}">
                  <a16:creationId xmlns:a16="http://schemas.microsoft.com/office/drawing/2014/main" id="{1372BBAE-7534-FD7E-C88B-754AC1E1B0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6698" y="0"/>
              <a:ext cx="1562934" cy="1672844"/>
            </a:xfrm>
            <a:prstGeom prst="rect">
              <a:avLst/>
            </a:prstGeom>
            <a:ln w="25400" cap="flat">
              <a:noFill/>
              <a:miter lim="400000"/>
            </a:ln>
            <a:effectLst>
              <a:outerShdw blurRad="63500" dist="76200" dir="5400000" rotWithShape="0">
                <a:srgbClr val="000000">
                  <a:alpha val="25000"/>
                </a:srgbClr>
              </a:outerShdw>
            </a:effectLst>
          </p:spPr>
        </p:pic>
      </p:grpSp>
      <p:grpSp>
        <p:nvGrpSpPr>
          <p:cNvPr id="37" name="Group">
            <a:extLst>
              <a:ext uri="{FF2B5EF4-FFF2-40B4-BE49-F238E27FC236}">
                <a16:creationId xmlns:a16="http://schemas.microsoft.com/office/drawing/2014/main" id="{E7F27888-D65C-1840-7F0C-A7C3D53376DB}"/>
              </a:ext>
            </a:extLst>
          </p:cNvPr>
          <p:cNvGrpSpPr/>
          <p:nvPr/>
        </p:nvGrpSpPr>
        <p:grpSpPr>
          <a:xfrm>
            <a:off x="2371147" y="4181222"/>
            <a:ext cx="1365251" cy="1634329"/>
            <a:chOff x="0" y="0"/>
            <a:chExt cx="2730500" cy="3268654"/>
          </a:xfrm>
        </p:grpSpPr>
        <p:sp>
          <p:nvSpPr>
            <p:cNvPr id="38" name="Brazil…">
              <a:extLst>
                <a:ext uri="{FF2B5EF4-FFF2-40B4-BE49-F238E27FC236}">
                  <a16:creationId xmlns:a16="http://schemas.microsoft.com/office/drawing/2014/main" id="{6C04E143-8B7D-44BA-C9DD-713B8307A6DC}"/>
                </a:ext>
              </a:extLst>
            </p:cNvPr>
            <p:cNvSpPr txBox="1"/>
            <p:nvPr/>
          </p:nvSpPr>
          <p:spPr>
            <a:xfrm>
              <a:off x="0" y="1729886"/>
              <a:ext cx="2730500" cy="153876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Brazil</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$28,134</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20%</a:t>
              </a:r>
            </a:p>
          </p:txBody>
        </p:sp>
        <p:pic>
          <p:nvPicPr>
            <p:cNvPr id="39" name="Image" descr="Image">
              <a:extLst>
                <a:ext uri="{FF2B5EF4-FFF2-40B4-BE49-F238E27FC236}">
                  <a16:creationId xmlns:a16="http://schemas.microsoft.com/office/drawing/2014/main" id="{0E0B90BE-DFBD-F69B-DBD2-172A72BF31D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8882" y="0"/>
              <a:ext cx="1392736" cy="1452239"/>
            </a:xfrm>
            <a:prstGeom prst="rect">
              <a:avLst/>
            </a:prstGeom>
            <a:ln w="25400" cap="flat">
              <a:noFill/>
              <a:miter lim="400000"/>
            </a:ln>
            <a:effectLst>
              <a:outerShdw blurRad="63500" dist="76200" dir="5400000" rotWithShape="0">
                <a:srgbClr val="000000">
                  <a:alpha val="25000"/>
                </a:srgbClr>
              </a:outerShdw>
            </a:effectLst>
          </p:spPr>
        </p:pic>
      </p:grpSp>
      <p:grpSp>
        <p:nvGrpSpPr>
          <p:cNvPr id="40" name="Group">
            <a:extLst>
              <a:ext uri="{FF2B5EF4-FFF2-40B4-BE49-F238E27FC236}">
                <a16:creationId xmlns:a16="http://schemas.microsoft.com/office/drawing/2014/main" id="{4927A5A8-E828-9390-6535-B10A8E4095CD}"/>
              </a:ext>
            </a:extLst>
          </p:cNvPr>
          <p:cNvGrpSpPr/>
          <p:nvPr/>
        </p:nvGrpSpPr>
        <p:grpSpPr>
          <a:xfrm>
            <a:off x="3892261" y="4337541"/>
            <a:ext cx="1365251" cy="1478009"/>
            <a:chOff x="0" y="0"/>
            <a:chExt cx="2730500" cy="2956016"/>
          </a:xfrm>
        </p:grpSpPr>
        <p:sp>
          <p:nvSpPr>
            <p:cNvPr id="41" name="Spain…">
              <a:extLst>
                <a:ext uri="{FF2B5EF4-FFF2-40B4-BE49-F238E27FC236}">
                  <a16:creationId xmlns:a16="http://schemas.microsoft.com/office/drawing/2014/main" id="{A7AEA553-11F6-9A80-5821-DBD596B33EBE}"/>
                </a:ext>
              </a:extLst>
            </p:cNvPr>
            <p:cNvSpPr txBox="1"/>
            <p:nvPr/>
          </p:nvSpPr>
          <p:spPr>
            <a:xfrm>
              <a:off x="0" y="1417249"/>
              <a:ext cx="2730500" cy="1538767"/>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Spain</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$24,698</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19%</a:t>
              </a:r>
            </a:p>
          </p:txBody>
        </p:sp>
        <p:pic>
          <p:nvPicPr>
            <p:cNvPr id="42" name="Image" descr="Image">
              <a:extLst>
                <a:ext uri="{FF2B5EF4-FFF2-40B4-BE49-F238E27FC236}">
                  <a16:creationId xmlns:a16="http://schemas.microsoft.com/office/drawing/2014/main" id="{6EC16337-CD2C-69DD-5A5A-6DCC40AF6A7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2376" y="0"/>
              <a:ext cx="1399520" cy="1061351"/>
            </a:xfrm>
            <a:prstGeom prst="rect">
              <a:avLst/>
            </a:prstGeom>
            <a:ln w="25400" cap="flat">
              <a:noFill/>
              <a:miter lim="400000"/>
            </a:ln>
            <a:effectLst>
              <a:outerShdw blurRad="63500" dist="76200" dir="5400000" rotWithShape="0">
                <a:srgbClr val="000000">
                  <a:alpha val="25000"/>
                </a:srgbClr>
              </a:outerShdw>
            </a:effectLst>
          </p:spPr>
        </p:pic>
      </p:grpSp>
      <p:grpSp>
        <p:nvGrpSpPr>
          <p:cNvPr id="43" name="Group">
            <a:extLst>
              <a:ext uri="{FF2B5EF4-FFF2-40B4-BE49-F238E27FC236}">
                <a16:creationId xmlns:a16="http://schemas.microsoft.com/office/drawing/2014/main" id="{BA25E62A-AC8D-F9DC-DBAF-A2C660B42294}"/>
              </a:ext>
            </a:extLst>
          </p:cNvPr>
          <p:cNvGrpSpPr/>
          <p:nvPr/>
        </p:nvGrpSpPr>
        <p:grpSpPr>
          <a:xfrm>
            <a:off x="5413375" y="4238554"/>
            <a:ext cx="1365250" cy="1810762"/>
            <a:chOff x="0" y="0"/>
            <a:chExt cx="2730500" cy="3621524"/>
          </a:xfrm>
        </p:grpSpPr>
        <p:sp>
          <p:nvSpPr>
            <p:cNvPr id="44" name="Australia…">
              <a:extLst>
                <a:ext uri="{FF2B5EF4-FFF2-40B4-BE49-F238E27FC236}">
                  <a16:creationId xmlns:a16="http://schemas.microsoft.com/office/drawing/2014/main" id="{C3C1892E-06B8-6F25-5B66-D3CD3092179D}"/>
                </a:ext>
              </a:extLst>
            </p:cNvPr>
            <p:cNvSpPr txBox="1"/>
            <p:nvPr/>
          </p:nvSpPr>
          <p:spPr>
            <a:xfrm>
              <a:off x="0" y="1666022"/>
              <a:ext cx="2730500" cy="1955502"/>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Australia</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$23,519</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27%</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p:txBody>
        </p:sp>
        <p:pic>
          <p:nvPicPr>
            <p:cNvPr id="45" name="Image" descr="Image">
              <a:extLst>
                <a:ext uri="{FF2B5EF4-FFF2-40B4-BE49-F238E27FC236}">
                  <a16:creationId xmlns:a16="http://schemas.microsoft.com/office/drawing/2014/main" id="{29118196-51E3-0A00-38D8-ED26586D450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3939" y="0"/>
              <a:ext cx="1622621" cy="1457298"/>
            </a:xfrm>
            <a:prstGeom prst="rect">
              <a:avLst/>
            </a:prstGeom>
            <a:ln w="25400" cap="flat">
              <a:noFill/>
              <a:miter lim="400000"/>
            </a:ln>
            <a:effectLst>
              <a:outerShdw blurRad="63500" dist="76200" dir="5400000" rotWithShape="0">
                <a:srgbClr val="000000">
                  <a:alpha val="25000"/>
                </a:srgbClr>
              </a:outerShdw>
            </a:effectLst>
          </p:spPr>
        </p:pic>
      </p:grpSp>
      <p:grpSp>
        <p:nvGrpSpPr>
          <p:cNvPr id="46" name="Group">
            <a:extLst>
              <a:ext uri="{FF2B5EF4-FFF2-40B4-BE49-F238E27FC236}">
                <a16:creationId xmlns:a16="http://schemas.microsoft.com/office/drawing/2014/main" id="{0EC350B0-F98F-B3F6-4B12-A2F88AFC0C3C}"/>
              </a:ext>
            </a:extLst>
          </p:cNvPr>
          <p:cNvGrpSpPr/>
          <p:nvPr/>
        </p:nvGrpSpPr>
        <p:grpSpPr>
          <a:xfrm>
            <a:off x="6934488" y="4238554"/>
            <a:ext cx="1365251" cy="1501344"/>
            <a:chOff x="0" y="0"/>
            <a:chExt cx="2730500" cy="3002685"/>
          </a:xfrm>
        </p:grpSpPr>
        <p:sp>
          <p:nvSpPr>
            <p:cNvPr id="47" name="Netherlands…">
              <a:extLst>
                <a:ext uri="{FF2B5EF4-FFF2-40B4-BE49-F238E27FC236}">
                  <a16:creationId xmlns:a16="http://schemas.microsoft.com/office/drawing/2014/main" id="{DF912C86-3C80-2271-03AE-14108DAD3E19}"/>
                </a:ext>
              </a:extLst>
            </p:cNvPr>
            <p:cNvSpPr txBox="1"/>
            <p:nvPr/>
          </p:nvSpPr>
          <p:spPr>
            <a:xfrm>
              <a:off x="0" y="1615222"/>
              <a:ext cx="2730500" cy="1387463"/>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Netherlands</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$23,404</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23%</a:t>
              </a:r>
            </a:p>
          </p:txBody>
        </p:sp>
        <p:pic>
          <p:nvPicPr>
            <p:cNvPr id="48" name="Image" descr="Image">
              <a:extLst>
                <a:ext uri="{FF2B5EF4-FFF2-40B4-BE49-F238E27FC236}">
                  <a16:creationId xmlns:a16="http://schemas.microsoft.com/office/drawing/2014/main" id="{16974C22-4307-424D-5F61-26821A5FF00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4943" y="0"/>
              <a:ext cx="1240614" cy="1457298"/>
            </a:xfrm>
            <a:prstGeom prst="rect">
              <a:avLst/>
            </a:prstGeom>
            <a:ln w="25400" cap="flat">
              <a:noFill/>
              <a:miter lim="400000"/>
            </a:ln>
            <a:effectLst>
              <a:outerShdw blurRad="63500" dist="76200" dir="5400000" rotWithShape="0">
                <a:srgbClr val="000000">
                  <a:alpha val="25000"/>
                </a:srgbClr>
              </a:outerShdw>
            </a:effectLst>
          </p:spPr>
        </p:pic>
      </p:grpSp>
      <p:grpSp>
        <p:nvGrpSpPr>
          <p:cNvPr id="49" name="Group">
            <a:extLst>
              <a:ext uri="{FF2B5EF4-FFF2-40B4-BE49-F238E27FC236}">
                <a16:creationId xmlns:a16="http://schemas.microsoft.com/office/drawing/2014/main" id="{C28DF484-4F7A-837B-6339-C02513B9DCAC}"/>
              </a:ext>
            </a:extLst>
          </p:cNvPr>
          <p:cNvGrpSpPr/>
          <p:nvPr/>
        </p:nvGrpSpPr>
        <p:grpSpPr>
          <a:xfrm>
            <a:off x="8455603" y="4298416"/>
            <a:ext cx="1365251" cy="1603090"/>
            <a:chOff x="0" y="0"/>
            <a:chExt cx="2730500" cy="3206176"/>
          </a:xfrm>
        </p:grpSpPr>
        <p:sp>
          <p:nvSpPr>
            <p:cNvPr id="50" name="Canada…">
              <a:extLst>
                <a:ext uri="{FF2B5EF4-FFF2-40B4-BE49-F238E27FC236}">
                  <a16:creationId xmlns:a16="http://schemas.microsoft.com/office/drawing/2014/main" id="{219158FD-8A8A-41AC-30A6-815871CB85FA}"/>
                </a:ext>
              </a:extLst>
            </p:cNvPr>
            <p:cNvSpPr txBox="1"/>
            <p:nvPr/>
          </p:nvSpPr>
          <p:spPr>
            <a:xfrm>
              <a:off x="0" y="1495498"/>
              <a:ext cx="2730500" cy="171067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Canada</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$22,785</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27%</a:t>
              </a:r>
            </a:p>
          </p:txBody>
        </p:sp>
        <p:pic>
          <p:nvPicPr>
            <p:cNvPr id="51" name="Image" descr="Image">
              <a:extLst>
                <a:ext uri="{FF2B5EF4-FFF2-40B4-BE49-F238E27FC236}">
                  <a16:creationId xmlns:a16="http://schemas.microsoft.com/office/drawing/2014/main" id="{5CC44D1B-4548-CFFD-F608-04BD996424E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1727" y="0"/>
              <a:ext cx="1487047" cy="1217850"/>
            </a:xfrm>
            <a:prstGeom prst="rect">
              <a:avLst/>
            </a:prstGeom>
            <a:ln w="25400" cap="flat">
              <a:noFill/>
              <a:miter lim="400000"/>
            </a:ln>
            <a:effectLst>
              <a:outerShdw blurRad="63500" dist="76200" dir="5400000" rotWithShape="0">
                <a:srgbClr val="000000">
                  <a:alpha val="25000"/>
                </a:srgbClr>
              </a:outerShdw>
            </a:effectLst>
          </p:spPr>
        </p:pic>
      </p:grpSp>
      <p:grpSp>
        <p:nvGrpSpPr>
          <p:cNvPr id="52" name="Group">
            <a:extLst>
              <a:ext uri="{FF2B5EF4-FFF2-40B4-BE49-F238E27FC236}">
                <a16:creationId xmlns:a16="http://schemas.microsoft.com/office/drawing/2014/main" id="{DAEF7C6C-5906-ACE5-5A4A-DB6077F92808}"/>
              </a:ext>
            </a:extLst>
          </p:cNvPr>
          <p:cNvGrpSpPr/>
          <p:nvPr/>
        </p:nvGrpSpPr>
        <p:grpSpPr>
          <a:xfrm>
            <a:off x="9976717" y="4388086"/>
            <a:ext cx="1365251" cy="1513418"/>
            <a:chOff x="0" y="0"/>
            <a:chExt cx="2730500" cy="3026836"/>
          </a:xfrm>
        </p:grpSpPr>
        <p:sp>
          <p:nvSpPr>
            <p:cNvPr id="53" name="Indonesia…">
              <a:extLst>
                <a:ext uri="{FF2B5EF4-FFF2-40B4-BE49-F238E27FC236}">
                  <a16:creationId xmlns:a16="http://schemas.microsoft.com/office/drawing/2014/main" id="{D2113FB7-FBBA-1E9C-03A3-699D7F794EF7}"/>
                </a:ext>
              </a:extLst>
            </p:cNvPr>
            <p:cNvSpPr txBox="1"/>
            <p:nvPr/>
          </p:nvSpPr>
          <p:spPr>
            <a:xfrm>
              <a:off x="0" y="1316158"/>
              <a:ext cx="2730500" cy="1710678"/>
            </a:xfrm>
            <a:prstGeom prst="rect">
              <a:avLst/>
            </a:prstGeom>
            <a:solidFill>
              <a:srgbClr val="4F515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Indonesia</a:t>
              </a:r>
              <a:endParaRPr kumimoji="0"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250"/>
                </a:spcBef>
                <a:spcAft>
                  <a:spcPts val="0"/>
                </a:spcAft>
                <a:buClrTx/>
                <a:buSzTx/>
                <a:buFontTx/>
                <a:buNone/>
                <a:tabLst/>
                <a:defRPr sz="2100">
                  <a:solidFill>
                    <a:srgbClr val="FFFFFF"/>
                  </a:solidFill>
                  <a:latin typeface="Lato Bold"/>
                  <a:ea typeface="Lato Bold"/>
                  <a:cs typeface="Lato Bold"/>
                  <a:sym typeface="Lato Bold"/>
                </a:defRPr>
              </a:pPr>
              <a:r>
                <a:rPr kumimoji="0"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$16,763</a:t>
              </a:r>
              <a:endParaRPr kumimoji="0"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Lato Regular"/>
              </a:endParaRPr>
            </a:p>
            <a:p>
              <a:pPr marL="0" marR="0" lvl="0" indent="0" algn="l" defTabSz="914400" rtl="0" eaLnBrk="1" fontAlgn="auto" latinLnBrk="0" hangingPunct="1">
                <a:lnSpc>
                  <a:spcPct val="110000"/>
                </a:lnSpc>
                <a:spcBef>
                  <a:spcPts val="0"/>
                </a:spcBef>
                <a:spcAft>
                  <a:spcPts val="0"/>
                </a:spcAft>
                <a:buClrTx/>
                <a:buSzTx/>
                <a:buFontTx/>
                <a:buNone/>
                <a:tabLst/>
                <a:defRPr sz="3000">
                  <a:solidFill>
                    <a:srgbClr val="FFB600"/>
                  </a:solidFill>
                  <a:latin typeface="Lato Bold"/>
                  <a:ea typeface="Lato Bold"/>
                  <a:cs typeface="Lato Bold"/>
                  <a:sym typeface="Lato Bold"/>
                </a:defRPr>
              </a:pPr>
              <a:r>
                <a:rPr kumimoji="0" sz="1500" b="1" i="0" u="none" strike="noStrike" kern="1200" cap="none" spc="0" normalizeH="0" baseline="0" noProof="0">
                  <a:ln>
                    <a:noFill/>
                  </a:ln>
                  <a:solidFill>
                    <a:srgbClr val="FFB600"/>
                  </a:solidFill>
                  <a:effectLst/>
                  <a:uLnTx/>
                  <a:uFillTx/>
                  <a:latin typeface="Arial" panose="020B0604020202020204" pitchFamily="34" charset="0"/>
                  <a:cs typeface="Arial" panose="020B0604020202020204" pitchFamily="34" charset="0"/>
                  <a:sym typeface="Lato Bold"/>
                </a:rPr>
                <a:t>37%</a:t>
              </a:r>
            </a:p>
          </p:txBody>
        </p:sp>
        <p:pic>
          <p:nvPicPr>
            <p:cNvPr id="54" name="Image" descr="Image">
              <a:extLst>
                <a:ext uri="{FF2B5EF4-FFF2-40B4-BE49-F238E27FC236}">
                  <a16:creationId xmlns:a16="http://schemas.microsoft.com/office/drawing/2014/main" id="{D7A69DA8-275A-0E99-2882-6B249C980F1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3166" y="0"/>
              <a:ext cx="2344169" cy="859171"/>
            </a:xfrm>
            <a:prstGeom prst="rect">
              <a:avLst/>
            </a:prstGeom>
            <a:ln w="25400" cap="flat">
              <a:noFill/>
              <a:miter lim="400000"/>
            </a:ln>
            <a:effectLst>
              <a:outerShdw blurRad="63500" dist="76200" dir="5400000" rotWithShape="0">
                <a:srgbClr val="000000">
                  <a:alpha val="25000"/>
                </a:srgbClr>
              </a:outerShdw>
            </a:effectLst>
          </p:spPr>
        </p:pic>
      </p:grpSp>
      <p:sp>
        <p:nvSpPr>
          <p:cNvPr id="55" name="Slide Number Placeholder 2">
            <a:extLst>
              <a:ext uri="{FF2B5EF4-FFF2-40B4-BE49-F238E27FC236}">
                <a16:creationId xmlns:a16="http://schemas.microsoft.com/office/drawing/2014/main" id="{E1454D0C-4858-7567-80C0-4F4A3451FAAB}"/>
              </a:ext>
            </a:extLst>
          </p:cNvPr>
          <p:cNvSpPr txBox="1">
            <a:spLocks/>
          </p:cNvSpPr>
          <p:nvPr/>
        </p:nvSpPr>
        <p:spPr>
          <a:xfrm>
            <a:off x="6000750" y="6540500"/>
            <a:ext cx="184253" cy="1873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5299079-1A6F-4391-B2FD-B73A58B68231}"/>
              </a:ext>
            </a:extLst>
          </p:cNvPr>
          <p:cNvSpPr/>
          <p:nvPr/>
        </p:nvSpPr>
        <p:spPr>
          <a:xfrm>
            <a:off x="3736398" y="1566927"/>
            <a:ext cx="645102" cy="33807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30A71D0F-D4CC-9CDB-1690-D14F3FD0ABF0}"/>
              </a:ext>
            </a:extLst>
          </p:cNvPr>
          <p:cNvSpPr txBox="1"/>
          <p:nvPr/>
        </p:nvSpPr>
        <p:spPr>
          <a:xfrm>
            <a:off x="3637212" y="1554718"/>
            <a:ext cx="8098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billions</a:t>
            </a:r>
          </a:p>
        </p:txBody>
      </p:sp>
      <p:sp>
        <p:nvSpPr>
          <p:cNvPr id="58" name="Rectangle 57">
            <a:extLst>
              <a:ext uri="{FF2B5EF4-FFF2-40B4-BE49-F238E27FC236}">
                <a16:creationId xmlns:a16="http://schemas.microsoft.com/office/drawing/2014/main" id="{073BA684-CFB3-4E44-AF22-7E5D12BB9362}"/>
              </a:ext>
            </a:extLst>
          </p:cNvPr>
          <p:cNvSpPr/>
          <p:nvPr/>
        </p:nvSpPr>
        <p:spPr>
          <a:xfrm>
            <a:off x="315044" y="1566927"/>
            <a:ext cx="3209206" cy="2955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86AB4766-AFCE-9EBD-06DC-05B8AED521F3}"/>
              </a:ext>
            </a:extLst>
          </p:cNvPr>
          <p:cNvSpPr txBox="1"/>
          <p:nvPr/>
        </p:nvSpPr>
        <p:spPr>
          <a:xfrm>
            <a:off x="462531" y="1555546"/>
            <a:ext cx="31277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Estimated recovery by end of 2023</a:t>
            </a:r>
          </a:p>
        </p:txBody>
      </p:sp>
      <p:sp>
        <p:nvSpPr>
          <p:cNvPr id="60" name="Rectangle 59">
            <a:extLst>
              <a:ext uri="{FF2B5EF4-FFF2-40B4-BE49-F238E27FC236}">
                <a16:creationId xmlns:a16="http://schemas.microsoft.com/office/drawing/2014/main" id="{72A415D3-41B4-39B1-A3D0-82F07682995F}"/>
              </a:ext>
            </a:extLst>
          </p:cNvPr>
          <p:cNvSpPr/>
          <p:nvPr/>
        </p:nvSpPr>
        <p:spPr>
          <a:xfrm>
            <a:off x="462531" y="1566927"/>
            <a:ext cx="4682180" cy="2955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8D7515C5-22C1-2AD8-494D-68E989F008F4}"/>
              </a:ext>
            </a:extLst>
          </p:cNvPr>
          <p:cNvSpPr txBox="1"/>
          <p:nvPr/>
        </p:nvSpPr>
        <p:spPr>
          <a:xfrm>
            <a:off x="492138" y="1633612"/>
            <a:ext cx="51122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billions of U.S. dollars </a:t>
            </a:r>
            <a:r>
              <a:rPr kumimoji="0" lang="en-US" sz="14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 of global business travel spend)</a:t>
            </a:r>
          </a:p>
        </p:txBody>
      </p:sp>
      <p:grpSp>
        <p:nvGrpSpPr>
          <p:cNvPr id="62" name="Group 61">
            <a:extLst>
              <a:ext uri="{FF2B5EF4-FFF2-40B4-BE49-F238E27FC236}">
                <a16:creationId xmlns:a16="http://schemas.microsoft.com/office/drawing/2014/main" id="{9A8BE336-5C92-6086-7343-F63495632590}"/>
              </a:ext>
            </a:extLst>
          </p:cNvPr>
          <p:cNvGrpSpPr/>
          <p:nvPr/>
        </p:nvGrpSpPr>
        <p:grpSpPr>
          <a:xfrm>
            <a:off x="0" y="0"/>
            <a:ext cx="12192000" cy="6857999"/>
            <a:chOff x="0" y="20548"/>
            <a:chExt cx="12192000" cy="6857999"/>
          </a:xfrm>
        </p:grpSpPr>
        <p:pic>
          <p:nvPicPr>
            <p:cNvPr id="63" name="Picture 62">
              <a:extLst>
                <a:ext uri="{FF2B5EF4-FFF2-40B4-BE49-F238E27FC236}">
                  <a16:creationId xmlns:a16="http://schemas.microsoft.com/office/drawing/2014/main" id="{FE7F0691-89D8-2E9D-0E1C-739D06936F4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20548"/>
              <a:ext cx="12192000" cy="6857999"/>
            </a:xfrm>
            <a:prstGeom prst="rect">
              <a:avLst/>
            </a:prstGeom>
          </p:spPr>
        </p:pic>
        <p:sp>
          <p:nvSpPr>
            <p:cNvPr id="64" name="Rectangle 63">
              <a:extLst>
                <a:ext uri="{FF2B5EF4-FFF2-40B4-BE49-F238E27FC236}">
                  <a16:creationId xmlns:a16="http://schemas.microsoft.com/office/drawing/2014/main" id="{8DA089D9-EFF3-D0C6-BD1A-A195B7D6C9E8}"/>
                </a:ext>
              </a:extLst>
            </p:cNvPr>
            <p:cNvSpPr/>
            <p:nvPr/>
          </p:nvSpPr>
          <p:spPr>
            <a:xfrm>
              <a:off x="712214" y="3316964"/>
              <a:ext cx="10945578" cy="1714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296E736C-EFE5-ACD2-5519-B2D2E1156EB3}"/>
                </a:ext>
              </a:extLst>
            </p:cNvPr>
            <p:cNvSpPr txBox="1"/>
            <p:nvPr/>
          </p:nvSpPr>
          <p:spPr>
            <a:xfrm>
              <a:off x="700405" y="3270811"/>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$360.8</a:t>
              </a:r>
            </a:p>
          </p:txBody>
        </p:sp>
        <p:sp>
          <p:nvSpPr>
            <p:cNvPr id="66" name="TextBox 65">
              <a:extLst>
                <a:ext uri="{FF2B5EF4-FFF2-40B4-BE49-F238E27FC236}">
                  <a16:creationId xmlns:a16="http://schemas.microsoft.com/office/drawing/2014/main" id="{B1C71F1D-F870-9894-9EED-66DB0DAB97FD}"/>
                </a:ext>
              </a:extLst>
            </p:cNvPr>
            <p:cNvSpPr txBox="1"/>
            <p:nvPr/>
          </p:nvSpPr>
          <p:spPr>
            <a:xfrm>
              <a:off x="2089714" y="3270811"/>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$329.1</a:t>
              </a:r>
            </a:p>
          </p:txBody>
        </p:sp>
        <p:sp>
          <p:nvSpPr>
            <p:cNvPr id="67" name="TextBox 66">
              <a:extLst>
                <a:ext uri="{FF2B5EF4-FFF2-40B4-BE49-F238E27FC236}">
                  <a16:creationId xmlns:a16="http://schemas.microsoft.com/office/drawing/2014/main" id="{8A566D69-0F99-2074-CB08-07B75D9424C7}"/>
                </a:ext>
              </a:extLst>
            </p:cNvPr>
            <p:cNvSpPr txBox="1"/>
            <p:nvPr/>
          </p:nvSpPr>
          <p:spPr>
            <a:xfrm>
              <a:off x="3619963" y="3270811"/>
              <a:ext cx="5373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$69.9</a:t>
              </a:r>
            </a:p>
          </p:txBody>
        </p:sp>
        <p:sp>
          <p:nvSpPr>
            <p:cNvPr id="68" name="TextBox 67">
              <a:extLst>
                <a:ext uri="{FF2B5EF4-FFF2-40B4-BE49-F238E27FC236}">
                  <a16:creationId xmlns:a16="http://schemas.microsoft.com/office/drawing/2014/main" id="{DC1F6670-E64D-FA81-55EE-6A91E8DD61DB}"/>
                </a:ext>
              </a:extLst>
            </p:cNvPr>
            <p:cNvSpPr txBox="1"/>
            <p:nvPr/>
          </p:nvSpPr>
          <p:spPr>
            <a:xfrm>
              <a:off x="5054038" y="3270811"/>
              <a:ext cx="6678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$65.4</a:t>
              </a:r>
            </a:p>
          </p:txBody>
        </p:sp>
        <p:sp>
          <p:nvSpPr>
            <p:cNvPr id="69" name="TextBox 68">
              <a:extLst>
                <a:ext uri="{FF2B5EF4-FFF2-40B4-BE49-F238E27FC236}">
                  <a16:creationId xmlns:a16="http://schemas.microsoft.com/office/drawing/2014/main" id="{69801DE6-CB6C-B840-E559-E25368064380}"/>
                </a:ext>
              </a:extLst>
            </p:cNvPr>
            <p:cNvSpPr txBox="1"/>
            <p:nvPr/>
          </p:nvSpPr>
          <p:spPr>
            <a:xfrm>
              <a:off x="6503866" y="3270811"/>
              <a:ext cx="60350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$43.5</a:t>
              </a:r>
            </a:p>
          </p:txBody>
        </p:sp>
        <p:sp>
          <p:nvSpPr>
            <p:cNvPr id="70" name="TextBox 69">
              <a:extLst>
                <a:ext uri="{FF2B5EF4-FFF2-40B4-BE49-F238E27FC236}">
                  <a16:creationId xmlns:a16="http://schemas.microsoft.com/office/drawing/2014/main" id="{282833FC-80F8-7EAE-FA88-DF01D709ABB1}"/>
                </a:ext>
              </a:extLst>
            </p:cNvPr>
            <p:cNvSpPr txBox="1"/>
            <p:nvPr/>
          </p:nvSpPr>
          <p:spPr>
            <a:xfrm>
              <a:off x="7954830" y="3270811"/>
              <a:ext cx="598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$41.9</a:t>
              </a:r>
            </a:p>
          </p:txBody>
        </p:sp>
        <p:sp>
          <p:nvSpPr>
            <p:cNvPr id="71" name="TextBox 70">
              <a:extLst>
                <a:ext uri="{FF2B5EF4-FFF2-40B4-BE49-F238E27FC236}">
                  <a16:creationId xmlns:a16="http://schemas.microsoft.com/office/drawing/2014/main" id="{DBCD5B6B-9141-A533-9381-58F57BD4BB17}"/>
                </a:ext>
              </a:extLst>
            </p:cNvPr>
            <p:cNvSpPr txBox="1"/>
            <p:nvPr/>
          </p:nvSpPr>
          <p:spPr>
            <a:xfrm>
              <a:off x="9490371" y="3270811"/>
              <a:ext cx="5373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$34.3</a:t>
              </a:r>
            </a:p>
          </p:txBody>
        </p:sp>
        <p:sp>
          <p:nvSpPr>
            <p:cNvPr id="72" name="TextBox 71">
              <a:extLst>
                <a:ext uri="{FF2B5EF4-FFF2-40B4-BE49-F238E27FC236}">
                  <a16:creationId xmlns:a16="http://schemas.microsoft.com/office/drawing/2014/main" id="{A0399DD8-9B86-37A4-A845-DCDA97681588}"/>
                </a:ext>
              </a:extLst>
            </p:cNvPr>
            <p:cNvSpPr txBox="1"/>
            <p:nvPr/>
          </p:nvSpPr>
          <p:spPr>
            <a:xfrm>
              <a:off x="10928914" y="3270811"/>
              <a:ext cx="5373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$32.7</a:t>
              </a:r>
            </a:p>
          </p:txBody>
        </p:sp>
      </p:grpSp>
      <p:sp>
        <p:nvSpPr>
          <p:cNvPr id="73" name="Rectangle 72">
            <a:extLst>
              <a:ext uri="{FF2B5EF4-FFF2-40B4-BE49-F238E27FC236}">
                <a16:creationId xmlns:a16="http://schemas.microsoft.com/office/drawing/2014/main" id="{1B3C955C-E146-8212-6693-4B79B9AD3844}"/>
              </a:ext>
            </a:extLst>
          </p:cNvPr>
          <p:cNvSpPr/>
          <p:nvPr/>
        </p:nvSpPr>
        <p:spPr>
          <a:xfrm>
            <a:off x="965771" y="5280916"/>
            <a:ext cx="10500470" cy="5000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F170872-14B4-10C7-0544-BF48B815B0E9}"/>
              </a:ext>
            </a:extLst>
          </p:cNvPr>
          <p:cNvSpPr/>
          <p:nvPr/>
        </p:nvSpPr>
        <p:spPr>
          <a:xfrm>
            <a:off x="315043" y="3467866"/>
            <a:ext cx="11151197" cy="5000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9E6BD19B-37FC-AD95-A4A0-F2838E4F4779}"/>
              </a:ext>
            </a:extLst>
          </p:cNvPr>
          <p:cNvSpPr txBox="1"/>
          <p:nvPr/>
        </p:nvSpPr>
        <p:spPr>
          <a:xfrm>
            <a:off x="1240665"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$32.3</a:t>
            </a:r>
          </a:p>
        </p:txBody>
      </p:sp>
      <p:sp>
        <p:nvSpPr>
          <p:cNvPr id="76" name="TextBox 75">
            <a:extLst>
              <a:ext uri="{FF2B5EF4-FFF2-40B4-BE49-F238E27FC236}">
                <a16:creationId xmlns:a16="http://schemas.microsoft.com/office/drawing/2014/main" id="{B2345163-570E-6003-65AB-E4D4C46F45D2}"/>
              </a:ext>
            </a:extLst>
          </p:cNvPr>
          <p:cNvSpPr txBox="1"/>
          <p:nvPr/>
        </p:nvSpPr>
        <p:spPr>
          <a:xfrm>
            <a:off x="2787780"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$28.1</a:t>
            </a:r>
          </a:p>
        </p:txBody>
      </p:sp>
      <p:sp>
        <p:nvSpPr>
          <p:cNvPr id="77" name="TextBox 76">
            <a:extLst>
              <a:ext uri="{FF2B5EF4-FFF2-40B4-BE49-F238E27FC236}">
                <a16:creationId xmlns:a16="http://schemas.microsoft.com/office/drawing/2014/main" id="{1D897EDC-3B7C-A786-DE0D-C94EBEB425CF}"/>
              </a:ext>
            </a:extLst>
          </p:cNvPr>
          <p:cNvSpPr txBox="1"/>
          <p:nvPr/>
        </p:nvSpPr>
        <p:spPr>
          <a:xfrm>
            <a:off x="4292173"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$24.7</a:t>
            </a:r>
          </a:p>
        </p:txBody>
      </p:sp>
      <p:sp>
        <p:nvSpPr>
          <p:cNvPr id="78" name="TextBox 77">
            <a:extLst>
              <a:ext uri="{FF2B5EF4-FFF2-40B4-BE49-F238E27FC236}">
                <a16:creationId xmlns:a16="http://schemas.microsoft.com/office/drawing/2014/main" id="{63464BF7-1E58-F18E-5442-73D4877E2573}"/>
              </a:ext>
            </a:extLst>
          </p:cNvPr>
          <p:cNvSpPr txBox="1"/>
          <p:nvPr/>
        </p:nvSpPr>
        <p:spPr>
          <a:xfrm>
            <a:off x="5839604"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$23.5</a:t>
            </a:r>
          </a:p>
        </p:txBody>
      </p:sp>
      <p:sp>
        <p:nvSpPr>
          <p:cNvPr id="79" name="TextBox 78">
            <a:extLst>
              <a:ext uri="{FF2B5EF4-FFF2-40B4-BE49-F238E27FC236}">
                <a16:creationId xmlns:a16="http://schemas.microsoft.com/office/drawing/2014/main" id="{65C0A33B-90D5-0FEC-E410-5F81F933F1FC}"/>
              </a:ext>
            </a:extLst>
          </p:cNvPr>
          <p:cNvSpPr txBox="1"/>
          <p:nvPr/>
        </p:nvSpPr>
        <p:spPr>
          <a:xfrm>
            <a:off x="7321854"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$23.4</a:t>
            </a:r>
          </a:p>
        </p:txBody>
      </p:sp>
      <p:sp>
        <p:nvSpPr>
          <p:cNvPr id="80" name="TextBox 79">
            <a:extLst>
              <a:ext uri="{FF2B5EF4-FFF2-40B4-BE49-F238E27FC236}">
                <a16:creationId xmlns:a16="http://schemas.microsoft.com/office/drawing/2014/main" id="{6CA5BBAE-1A43-8CE5-57A7-366FA553C073}"/>
              </a:ext>
            </a:extLst>
          </p:cNvPr>
          <p:cNvSpPr txBox="1"/>
          <p:nvPr/>
        </p:nvSpPr>
        <p:spPr>
          <a:xfrm>
            <a:off x="8892096"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$22.8</a:t>
            </a:r>
          </a:p>
        </p:txBody>
      </p:sp>
      <p:sp>
        <p:nvSpPr>
          <p:cNvPr id="81" name="TextBox 80">
            <a:extLst>
              <a:ext uri="{FF2B5EF4-FFF2-40B4-BE49-F238E27FC236}">
                <a16:creationId xmlns:a16="http://schemas.microsoft.com/office/drawing/2014/main" id="{6BB7CF1F-896C-44B9-42F4-AD72D1EE4769}"/>
              </a:ext>
            </a:extLst>
          </p:cNvPr>
          <p:cNvSpPr txBox="1"/>
          <p:nvPr/>
        </p:nvSpPr>
        <p:spPr>
          <a:xfrm>
            <a:off x="10391587" y="5245915"/>
            <a:ext cx="5373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$16.8</a:t>
            </a:r>
          </a:p>
        </p:txBody>
      </p:sp>
      <p:sp>
        <p:nvSpPr>
          <p:cNvPr id="82" name="TextBox 81">
            <a:extLst>
              <a:ext uri="{FF2B5EF4-FFF2-40B4-BE49-F238E27FC236}">
                <a16:creationId xmlns:a16="http://schemas.microsoft.com/office/drawing/2014/main" id="{DA302401-7CD3-EB4A-BDDC-41DFD7192CFB}"/>
              </a:ext>
            </a:extLst>
          </p:cNvPr>
          <p:cNvSpPr txBox="1"/>
          <p:nvPr/>
        </p:nvSpPr>
        <p:spPr>
          <a:xfrm>
            <a:off x="618504" y="3455573"/>
            <a:ext cx="7665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26.6%</a:t>
            </a:r>
          </a:p>
        </p:txBody>
      </p:sp>
      <p:sp>
        <p:nvSpPr>
          <p:cNvPr id="83" name="TextBox 82">
            <a:extLst>
              <a:ext uri="{FF2B5EF4-FFF2-40B4-BE49-F238E27FC236}">
                <a16:creationId xmlns:a16="http://schemas.microsoft.com/office/drawing/2014/main" id="{F19FBE56-39A6-36CA-BCBA-87808946A9F7}"/>
              </a:ext>
            </a:extLst>
          </p:cNvPr>
          <p:cNvSpPr txBox="1"/>
          <p:nvPr/>
        </p:nvSpPr>
        <p:spPr>
          <a:xfrm>
            <a:off x="2041655" y="3455573"/>
            <a:ext cx="932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24.3%</a:t>
            </a:r>
          </a:p>
        </p:txBody>
      </p:sp>
      <p:sp>
        <p:nvSpPr>
          <p:cNvPr id="84" name="TextBox 83">
            <a:extLst>
              <a:ext uri="{FF2B5EF4-FFF2-40B4-BE49-F238E27FC236}">
                <a16:creationId xmlns:a16="http://schemas.microsoft.com/office/drawing/2014/main" id="{9E0649DA-D2A9-9BB1-4F3D-1E39FC976E6D}"/>
              </a:ext>
            </a:extLst>
          </p:cNvPr>
          <p:cNvSpPr txBox="1"/>
          <p:nvPr/>
        </p:nvSpPr>
        <p:spPr>
          <a:xfrm>
            <a:off x="3592898" y="3455573"/>
            <a:ext cx="778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5.2%</a:t>
            </a:r>
          </a:p>
        </p:txBody>
      </p:sp>
      <p:sp>
        <p:nvSpPr>
          <p:cNvPr id="85" name="TextBox 84">
            <a:extLst>
              <a:ext uri="{FF2B5EF4-FFF2-40B4-BE49-F238E27FC236}">
                <a16:creationId xmlns:a16="http://schemas.microsoft.com/office/drawing/2014/main" id="{11B2033A-E7BD-84F6-E992-04A59584366F}"/>
              </a:ext>
            </a:extLst>
          </p:cNvPr>
          <p:cNvSpPr txBox="1"/>
          <p:nvPr/>
        </p:nvSpPr>
        <p:spPr>
          <a:xfrm>
            <a:off x="5019472" y="3455573"/>
            <a:ext cx="799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4.8%</a:t>
            </a:r>
          </a:p>
        </p:txBody>
      </p:sp>
      <p:sp>
        <p:nvSpPr>
          <p:cNvPr id="86" name="TextBox 85">
            <a:extLst>
              <a:ext uri="{FF2B5EF4-FFF2-40B4-BE49-F238E27FC236}">
                <a16:creationId xmlns:a16="http://schemas.microsoft.com/office/drawing/2014/main" id="{E84ED5AD-3D41-B3D2-0677-A9F8BAD6DA2F}"/>
              </a:ext>
            </a:extLst>
          </p:cNvPr>
          <p:cNvSpPr txBox="1"/>
          <p:nvPr/>
        </p:nvSpPr>
        <p:spPr>
          <a:xfrm>
            <a:off x="6493600" y="3455573"/>
            <a:ext cx="799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3.2%</a:t>
            </a:r>
          </a:p>
        </p:txBody>
      </p:sp>
      <p:sp>
        <p:nvSpPr>
          <p:cNvPr id="87" name="TextBox 86">
            <a:extLst>
              <a:ext uri="{FF2B5EF4-FFF2-40B4-BE49-F238E27FC236}">
                <a16:creationId xmlns:a16="http://schemas.microsoft.com/office/drawing/2014/main" id="{A09FCD10-B92D-4588-9A43-0BAABC379CA5}"/>
              </a:ext>
            </a:extLst>
          </p:cNvPr>
          <p:cNvSpPr txBox="1"/>
          <p:nvPr/>
        </p:nvSpPr>
        <p:spPr>
          <a:xfrm>
            <a:off x="7927267" y="3455573"/>
            <a:ext cx="799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3.1%</a:t>
            </a:r>
          </a:p>
        </p:txBody>
      </p:sp>
      <p:sp>
        <p:nvSpPr>
          <p:cNvPr id="88" name="TextBox 87">
            <a:extLst>
              <a:ext uri="{FF2B5EF4-FFF2-40B4-BE49-F238E27FC236}">
                <a16:creationId xmlns:a16="http://schemas.microsoft.com/office/drawing/2014/main" id="{8CD9C20C-C6A7-25D4-032D-EAC2AB63ED5C}"/>
              </a:ext>
            </a:extLst>
          </p:cNvPr>
          <p:cNvSpPr txBox="1"/>
          <p:nvPr/>
        </p:nvSpPr>
        <p:spPr>
          <a:xfrm>
            <a:off x="9433514" y="3455573"/>
            <a:ext cx="799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2.5%</a:t>
            </a:r>
          </a:p>
        </p:txBody>
      </p:sp>
      <p:sp>
        <p:nvSpPr>
          <p:cNvPr id="89" name="TextBox 88">
            <a:extLst>
              <a:ext uri="{FF2B5EF4-FFF2-40B4-BE49-F238E27FC236}">
                <a16:creationId xmlns:a16="http://schemas.microsoft.com/office/drawing/2014/main" id="{AC9FD1B1-D439-B3E6-532D-0E62ADA97B61}"/>
              </a:ext>
            </a:extLst>
          </p:cNvPr>
          <p:cNvSpPr txBox="1"/>
          <p:nvPr/>
        </p:nvSpPr>
        <p:spPr>
          <a:xfrm>
            <a:off x="10907237" y="3455573"/>
            <a:ext cx="799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2.4%</a:t>
            </a:r>
          </a:p>
        </p:txBody>
      </p:sp>
      <p:sp>
        <p:nvSpPr>
          <p:cNvPr id="90" name="TextBox 89">
            <a:extLst>
              <a:ext uri="{FF2B5EF4-FFF2-40B4-BE49-F238E27FC236}">
                <a16:creationId xmlns:a16="http://schemas.microsoft.com/office/drawing/2014/main" id="{8016895A-59D4-78A6-4631-9ED98AAB9E81}"/>
              </a:ext>
            </a:extLst>
          </p:cNvPr>
          <p:cNvSpPr txBox="1"/>
          <p:nvPr/>
        </p:nvSpPr>
        <p:spPr>
          <a:xfrm>
            <a:off x="1185284"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2.4%</a:t>
            </a:r>
          </a:p>
        </p:txBody>
      </p:sp>
      <p:sp>
        <p:nvSpPr>
          <p:cNvPr id="91" name="TextBox 90">
            <a:extLst>
              <a:ext uri="{FF2B5EF4-FFF2-40B4-BE49-F238E27FC236}">
                <a16:creationId xmlns:a16="http://schemas.microsoft.com/office/drawing/2014/main" id="{E9BA7B69-7D81-7A4B-91BC-3A3D5A49379F}"/>
              </a:ext>
            </a:extLst>
          </p:cNvPr>
          <p:cNvSpPr txBox="1"/>
          <p:nvPr/>
        </p:nvSpPr>
        <p:spPr>
          <a:xfrm>
            <a:off x="2749214"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2.4%</a:t>
            </a:r>
          </a:p>
        </p:txBody>
      </p:sp>
      <p:sp>
        <p:nvSpPr>
          <p:cNvPr id="92" name="TextBox 91">
            <a:extLst>
              <a:ext uri="{FF2B5EF4-FFF2-40B4-BE49-F238E27FC236}">
                <a16:creationId xmlns:a16="http://schemas.microsoft.com/office/drawing/2014/main" id="{E06F52AE-B20C-8079-4D0E-696B95A793AA}"/>
              </a:ext>
            </a:extLst>
          </p:cNvPr>
          <p:cNvSpPr txBox="1"/>
          <p:nvPr/>
        </p:nvSpPr>
        <p:spPr>
          <a:xfrm>
            <a:off x="4254112"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1.8%</a:t>
            </a:r>
          </a:p>
        </p:txBody>
      </p:sp>
      <p:sp>
        <p:nvSpPr>
          <p:cNvPr id="93" name="TextBox 92">
            <a:extLst>
              <a:ext uri="{FF2B5EF4-FFF2-40B4-BE49-F238E27FC236}">
                <a16:creationId xmlns:a16="http://schemas.microsoft.com/office/drawing/2014/main" id="{030E918F-2774-99A7-C140-112B9050F140}"/>
              </a:ext>
            </a:extLst>
          </p:cNvPr>
          <p:cNvSpPr txBox="1"/>
          <p:nvPr/>
        </p:nvSpPr>
        <p:spPr>
          <a:xfrm>
            <a:off x="5812718"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1.7%</a:t>
            </a:r>
          </a:p>
        </p:txBody>
      </p:sp>
      <p:sp>
        <p:nvSpPr>
          <p:cNvPr id="94" name="TextBox 93">
            <a:extLst>
              <a:ext uri="{FF2B5EF4-FFF2-40B4-BE49-F238E27FC236}">
                <a16:creationId xmlns:a16="http://schemas.microsoft.com/office/drawing/2014/main" id="{C9AF0F03-D32D-77D5-7912-53DAECB763D8}"/>
              </a:ext>
            </a:extLst>
          </p:cNvPr>
          <p:cNvSpPr txBox="1"/>
          <p:nvPr/>
        </p:nvSpPr>
        <p:spPr>
          <a:xfrm>
            <a:off x="7297961"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1.7%</a:t>
            </a:r>
          </a:p>
        </p:txBody>
      </p:sp>
      <p:sp>
        <p:nvSpPr>
          <p:cNvPr id="95" name="TextBox 94">
            <a:extLst>
              <a:ext uri="{FF2B5EF4-FFF2-40B4-BE49-F238E27FC236}">
                <a16:creationId xmlns:a16="http://schemas.microsoft.com/office/drawing/2014/main" id="{02CFED47-90A5-F83B-4290-C28FE6724D30}"/>
              </a:ext>
            </a:extLst>
          </p:cNvPr>
          <p:cNvSpPr txBox="1"/>
          <p:nvPr/>
        </p:nvSpPr>
        <p:spPr>
          <a:xfrm>
            <a:off x="8827097"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1.7%</a:t>
            </a:r>
          </a:p>
        </p:txBody>
      </p:sp>
      <p:sp>
        <p:nvSpPr>
          <p:cNvPr id="96" name="TextBox 95">
            <a:extLst>
              <a:ext uri="{FF2B5EF4-FFF2-40B4-BE49-F238E27FC236}">
                <a16:creationId xmlns:a16="http://schemas.microsoft.com/office/drawing/2014/main" id="{824D24B0-C86F-4957-A9C5-DC30AF195E30}"/>
              </a:ext>
            </a:extLst>
          </p:cNvPr>
          <p:cNvSpPr txBox="1"/>
          <p:nvPr/>
        </p:nvSpPr>
        <p:spPr>
          <a:xfrm>
            <a:off x="10383150" y="543416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1.2%</a:t>
            </a:r>
          </a:p>
        </p:txBody>
      </p:sp>
      <p:sp>
        <p:nvSpPr>
          <p:cNvPr id="97" name="Rectangle 96">
            <a:extLst>
              <a:ext uri="{FF2B5EF4-FFF2-40B4-BE49-F238E27FC236}">
                <a16:creationId xmlns:a16="http://schemas.microsoft.com/office/drawing/2014/main" id="{85EBE9AC-D3C6-A05E-F469-72FD92E80D7E}"/>
              </a:ext>
            </a:extLst>
          </p:cNvPr>
          <p:cNvSpPr/>
          <p:nvPr/>
        </p:nvSpPr>
        <p:spPr>
          <a:xfrm>
            <a:off x="333375" y="1479479"/>
            <a:ext cx="4811336" cy="4255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1FE624EB-2AF0-89C1-B118-6C871FB83BC4}"/>
              </a:ext>
            </a:extLst>
          </p:cNvPr>
          <p:cNvSpPr txBox="1"/>
          <p:nvPr/>
        </p:nvSpPr>
        <p:spPr>
          <a:xfrm>
            <a:off x="649294" y="1667555"/>
            <a:ext cx="49838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2023 Expected Business Travel Spend </a:t>
            </a:r>
            <a:r>
              <a:rPr kumimoji="0" lang="en-US" sz="1400" b="1" i="0" u="none" strike="noStrike" kern="1200" cap="none" spc="0" normalizeH="0" baseline="0" noProof="0">
                <a:ln>
                  <a:noFill/>
                </a:ln>
                <a:solidFill>
                  <a:srgbClr val="FFB600"/>
                </a:solidFill>
                <a:effectLst/>
                <a:uLnTx/>
                <a:uFillTx/>
                <a:latin typeface="Arial" panose="020B0604020202020204" pitchFamily="34" charset="0"/>
                <a:ea typeface="+mn-ea"/>
                <a:cs typeface="Arial" panose="020B0604020202020204" pitchFamily="34" charset="0"/>
              </a:rPr>
              <a:t>(% of global total)</a:t>
            </a:r>
          </a:p>
        </p:txBody>
      </p:sp>
      <p:sp>
        <p:nvSpPr>
          <p:cNvPr id="5" name="Oval 4">
            <a:extLst>
              <a:ext uri="{FF2B5EF4-FFF2-40B4-BE49-F238E27FC236}">
                <a16:creationId xmlns:a16="http://schemas.microsoft.com/office/drawing/2014/main" id="{F5C08A3D-7FC4-5418-55AB-76F58DC868D6}"/>
              </a:ext>
            </a:extLst>
          </p:cNvPr>
          <p:cNvSpPr/>
          <p:nvPr/>
        </p:nvSpPr>
        <p:spPr>
          <a:xfrm>
            <a:off x="1524001" y="2103187"/>
            <a:ext cx="1828316" cy="1888127"/>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1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gray.svg" descr="gray.sv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42126" y="0"/>
            <a:ext cx="10449874" cy="6858000"/>
          </a:xfrm>
          <a:prstGeom prst="rect">
            <a:avLst/>
          </a:prstGeom>
          <a:ln w="12700">
            <a:miter lim="400000"/>
          </a:ln>
        </p:spPr>
      </p:pic>
      <p:pic>
        <p:nvPicPr>
          <p:cNvPr id="392" name="direction2.svg" descr="direction2.sv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443" y="459472"/>
            <a:ext cx="12282810" cy="1161426"/>
          </a:xfrm>
          <a:prstGeom prst="rect">
            <a:avLst/>
          </a:prstGeom>
          <a:ln w="12700">
            <a:miter lim="400000"/>
          </a:ln>
        </p:spPr>
      </p:pic>
      <p:pic>
        <p:nvPicPr>
          <p:cNvPr id="405"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4606478">
            <a:off x="8222343" y="-2786411"/>
            <a:ext cx="4261582" cy="4415461"/>
          </a:xfrm>
          <a:prstGeom prst="rect">
            <a:avLst/>
          </a:prstGeom>
          <a:ln w="12700">
            <a:miter lim="400000"/>
          </a:ln>
        </p:spPr>
      </p:pic>
      <p:sp>
        <p:nvSpPr>
          <p:cNvPr id="393" name="Rectangle"/>
          <p:cNvSpPr/>
          <p:nvPr/>
        </p:nvSpPr>
        <p:spPr>
          <a:xfrm>
            <a:off x="9180137" y="2746328"/>
            <a:ext cx="2035105" cy="3316946"/>
          </a:xfrm>
          <a:prstGeom prst="rect">
            <a:avLst/>
          </a:prstGeom>
          <a:solidFill>
            <a:srgbClr val="FFFFFF"/>
          </a:solidFill>
          <a:ln w="12700">
            <a:solidFill>
              <a:srgbClr val="929292"/>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94" name="Rectangle"/>
          <p:cNvSpPr/>
          <p:nvPr/>
        </p:nvSpPr>
        <p:spPr>
          <a:xfrm>
            <a:off x="6429543" y="2788834"/>
            <a:ext cx="1834299" cy="3274440"/>
          </a:xfrm>
          <a:prstGeom prst="rect">
            <a:avLst/>
          </a:prstGeom>
          <a:solidFill>
            <a:srgbClr val="FFFFFF"/>
          </a:solidFill>
          <a:ln w="12700">
            <a:solidFill>
              <a:srgbClr val="929292"/>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95" name="Rectangle"/>
          <p:cNvSpPr/>
          <p:nvPr/>
        </p:nvSpPr>
        <p:spPr>
          <a:xfrm>
            <a:off x="3578547" y="2788834"/>
            <a:ext cx="1834299" cy="3274440"/>
          </a:xfrm>
          <a:prstGeom prst="rect">
            <a:avLst/>
          </a:prstGeom>
          <a:solidFill>
            <a:srgbClr val="FFFFFF"/>
          </a:solidFill>
          <a:ln w="12700">
            <a:solidFill>
              <a:srgbClr val="929292"/>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96" name="Global Business Travel &amp; Events Price Changes"/>
          <p:cNvSpPr txBox="1"/>
          <p:nvPr/>
        </p:nvSpPr>
        <p:spPr>
          <a:xfrm>
            <a:off x="406400" y="905634"/>
            <a:ext cx="10006894" cy="5997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45720" bIns="45720">
            <a:spAutoFit/>
          </a:bodyPr>
          <a:lstStyle>
            <a:lvl1pPr algn="l" defTabSz="1828800">
              <a:lnSpc>
                <a:spcPct val="110000"/>
              </a:lnSpc>
              <a:defRPr sz="6500" spc="-8">
                <a:solidFill>
                  <a:srgbClr val="FFFFFF"/>
                </a:solidFill>
                <a:latin typeface="Lato Bold"/>
                <a:ea typeface="Lato Bold"/>
                <a:cs typeface="Lato Bold"/>
                <a:sym typeface="Lato Bold"/>
              </a:defRPr>
            </a:lvl1pPr>
          </a:lstStyle>
          <a:p>
            <a:pPr marL="0" marR="0" lvl="0" indent="0" algn="l" defTabSz="914400" rtl="0" eaLnBrk="1" fontAlgn="auto" latinLnBrk="0" hangingPunct="0">
              <a:lnSpc>
                <a:spcPct val="110000"/>
              </a:lnSpc>
              <a:spcBef>
                <a:spcPts val="0"/>
              </a:spcBef>
              <a:spcAft>
                <a:spcPts val="0"/>
              </a:spcAft>
              <a:buClrTx/>
              <a:buSzTx/>
              <a:buFontTx/>
              <a:buNone/>
              <a:tabLst/>
              <a:defRPr/>
            </a:pPr>
            <a:r>
              <a:rPr kumimoji="0" sz="3250" b="1" i="0" u="none" strike="noStrike" kern="0" cap="none" spc="-4"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Global Business Travel &amp; Events Price Changes </a:t>
            </a:r>
          </a:p>
        </p:txBody>
      </p:sp>
      <p:sp>
        <p:nvSpPr>
          <p:cNvPr id="397" name="(Year-Over-Year, $USD)"/>
          <p:cNvSpPr txBox="1"/>
          <p:nvPr/>
        </p:nvSpPr>
        <p:spPr>
          <a:xfrm>
            <a:off x="9965546" y="1160107"/>
            <a:ext cx="10167755" cy="2174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lnSpc>
                <a:spcPct val="90000"/>
              </a:lnSpc>
              <a:spcBef>
                <a:spcPts val="900"/>
              </a:spcBef>
              <a:defRPr sz="2800" cap="all">
                <a:solidFill>
                  <a:srgbClr val="FFFFFF"/>
                </a:solidFill>
                <a:latin typeface="+mn-lt"/>
                <a:ea typeface="+mn-ea"/>
                <a:cs typeface="+mn-cs"/>
                <a:sym typeface="Lato Regular"/>
              </a:defRPr>
            </a:lvl1pPr>
          </a:lstStyle>
          <a:p>
            <a:pPr marL="0" marR="0" lvl="0" indent="0" algn="l" defTabSz="1219169" rtl="0" eaLnBrk="1" fontAlgn="auto" latinLnBrk="0" hangingPunct="0">
              <a:lnSpc>
                <a:spcPct val="90000"/>
              </a:lnSpc>
              <a:spcBef>
                <a:spcPts val="450"/>
              </a:spcBef>
              <a:spcAft>
                <a:spcPts val="0"/>
              </a:spcAft>
              <a:buClrTx/>
              <a:buSzTx/>
              <a:buFontTx/>
              <a:buNone/>
              <a:tabLst/>
              <a:defRPr cap="none"/>
            </a:pPr>
            <a:r>
              <a:rPr kumimoji="0"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rPr>
              <a:t>(Year-Over-Year, $USD) </a:t>
            </a:r>
          </a:p>
        </p:txBody>
      </p:sp>
      <p:sp>
        <p:nvSpPr>
          <p:cNvPr id="398" name="Source: CWT/GBTA2024 Annual Global Business Travel Forecast"/>
          <p:cNvSpPr txBox="1"/>
          <p:nvPr/>
        </p:nvSpPr>
        <p:spPr>
          <a:xfrm>
            <a:off x="7429048" y="6303630"/>
            <a:ext cx="3853619"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defTabSz="457200">
              <a:defRPr sz="1500" i="1">
                <a:solidFill>
                  <a:srgbClr val="4F5157"/>
                </a:solidFill>
                <a:latin typeface="+mn-lt"/>
                <a:ea typeface="+mn-ea"/>
                <a:cs typeface="+mn-cs"/>
                <a:sym typeface="Lato Regular"/>
              </a:defRPr>
            </a:lvl1pPr>
          </a:lstStyle>
          <a:p>
            <a:pPr marL="0" marR="0" lvl="0" indent="0" algn="l" defTabSz="228600" rtl="0" eaLnBrk="1" fontAlgn="auto" latinLnBrk="0" hangingPunct="0">
              <a:lnSpc>
                <a:spcPct val="100000"/>
              </a:lnSpc>
              <a:spcBef>
                <a:spcPts val="0"/>
              </a:spcBef>
              <a:spcAft>
                <a:spcPts val="0"/>
              </a:spcAft>
              <a:buClrTx/>
              <a:buSzTx/>
              <a:buFontTx/>
              <a:buNone/>
              <a:tabLst/>
              <a:defRPr/>
            </a:pPr>
            <a:r>
              <a:rPr kumimoji="0" sz="900" b="0" i="1" u="none" strike="noStrike" kern="0" cap="none" spc="0" normalizeH="0" baseline="0" noProof="0" dirty="0">
                <a:ln>
                  <a:noFill/>
                </a:ln>
                <a:solidFill>
                  <a:srgbClr val="4F5157"/>
                </a:solidFill>
                <a:effectLst/>
                <a:uLnTx/>
                <a:uFillTx/>
                <a:latin typeface="Arial" panose="020B0604020202020204" pitchFamily="34" charset="0"/>
                <a:cs typeface="Arial" panose="020B0604020202020204" pitchFamily="34" charset="0"/>
                <a:sym typeface="Lato Regular"/>
              </a:rPr>
              <a:t>Source: CWT/GBTA</a:t>
            </a:r>
            <a:r>
              <a:rPr kumimoji="0" lang="en-US" sz="900" b="0" i="1" u="none" strike="noStrike" kern="0" cap="none" spc="0" normalizeH="0" baseline="0" noProof="0" dirty="0">
                <a:ln>
                  <a:noFill/>
                </a:ln>
                <a:solidFill>
                  <a:srgbClr val="4F5157"/>
                </a:solidFill>
                <a:effectLst/>
                <a:uLnTx/>
                <a:uFillTx/>
                <a:latin typeface="Arial" panose="020B0604020202020204" pitchFamily="34" charset="0"/>
                <a:cs typeface="Arial" panose="020B0604020202020204" pitchFamily="34" charset="0"/>
                <a:sym typeface="Lato Regular"/>
              </a:rPr>
              <a:t> </a:t>
            </a:r>
            <a:r>
              <a:rPr kumimoji="0" sz="900" b="0" i="1" u="none" strike="noStrike" kern="0" cap="none" spc="0" normalizeH="0" baseline="0" noProof="0" dirty="0">
                <a:ln>
                  <a:noFill/>
                </a:ln>
                <a:solidFill>
                  <a:srgbClr val="4F5157"/>
                </a:solidFill>
                <a:effectLst/>
                <a:uLnTx/>
                <a:uFillTx/>
                <a:latin typeface="Arial" panose="020B0604020202020204" pitchFamily="34" charset="0"/>
                <a:cs typeface="Arial" panose="020B0604020202020204" pitchFamily="34" charset="0"/>
                <a:sym typeface="Lato Regular"/>
              </a:rPr>
              <a:t>2024 Annual Global Business Travel </a:t>
            </a:r>
            <a:r>
              <a:rPr kumimoji="0" lang="en-US" sz="900" b="0" i="1" u="none" strike="noStrike" kern="0" cap="none" spc="0" normalizeH="0" baseline="0" noProof="0" dirty="0">
                <a:ln>
                  <a:noFill/>
                </a:ln>
                <a:solidFill>
                  <a:srgbClr val="4F5157"/>
                </a:solidFill>
                <a:effectLst/>
                <a:uLnTx/>
                <a:uFillTx/>
                <a:latin typeface="Arial" panose="020B0604020202020204" pitchFamily="34" charset="0"/>
                <a:cs typeface="Arial" panose="020B0604020202020204" pitchFamily="34" charset="0"/>
                <a:sym typeface="Lato Regular"/>
              </a:rPr>
              <a:t>Pricing </a:t>
            </a:r>
            <a:r>
              <a:rPr kumimoji="0" sz="900" b="0" i="1" u="none" strike="noStrike" kern="0" cap="none" spc="0" normalizeH="0" baseline="0" noProof="0" dirty="0">
                <a:ln>
                  <a:noFill/>
                </a:ln>
                <a:solidFill>
                  <a:srgbClr val="4F5157"/>
                </a:solidFill>
                <a:effectLst/>
                <a:uLnTx/>
                <a:uFillTx/>
                <a:latin typeface="Arial" panose="020B0604020202020204" pitchFamily="34" charset="0"/>
                <a:cs typeface="Arial" panose="020B0604020202020204" pitchFamily="34" charset="0"/>
                <a:sym typeface="Lato Regular"/>
              </a:rPr>
              <a:t>Forecast</a:t>
            </a:r>
          </a:p>
        </p:txBody>
      </p:sp>
      <p:sp>
        <p:nvSpPr>
          <p:cNvPr id="399" name="Hotel Rooms"/>
          <p:cNvSpPr txBox="1"/>
          <p:nvPr/>
        </p:nvSpPr>
        <p:spPr>
          <a:xfrm>
            <a:off x="3664055" y="3332184"/>
            <a:ext cx="1712007"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400">
                <a:solidFill>
                  <a:srgbClr val="4F5157"/>
                </a:solidFill>
                <a:latin typeface="Lato Bold"/>
                <a:ea typeface="Lato Bold"/>
                <a:cs typeface="Lato Bold"/>
                <a:sym typeface="Lato Bold"/>
              </a:defRPr>
            </a:lvl1p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sz="21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Hotel Rooms</a:t>
            </a:r>
          </a:p>
        </p:txBody>
      </p:sp>
      <p:sp>
        <p:nvSpPr>
          <p:cNvPr id="400" name="Car Rental"/>
          <p:cNvSpPr txBox="1"/>
          <p:nvPr/>
        </p:nvSpPr>
        <p:spPr>
          <a:xfrm>
            <a:off x="6655505" y="3332184"/>
            <a:ext cx="1396216"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400">
                <a:solidFill>
                  <a:srgbClr val="4F5157"/>
                </a:solidFill>
                <a:latin typeface="Lato Bold"/>
                <a:ea typeface="Lato Bold"/>
                <a:cs typeface="Lato Bold"/>
                <a:sym typeface="Lato Bold"/>
              </a:defRPr>
            </a:lvl1p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sz="21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Car Rental</a:t>
            </a:r>
          </a:p>
        </p:txBody>
      </p:sp>
      <p:sp>
        <p:nvSpPr>
          <p:cNvPr id="401" name="Meetings &amp;…"/>
          <p:cNvSpPr txBox="1"/>
          <p:nvPr/>
        </p:nvSpPr>
        <p:spPr>
          <a:xfrm>
            <a:off x="9176962" y="3367314"/>
            <a:ext cx="2041455" cy="568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marL="0" marR="0" lvl="0" indent="0" algn="ctr" defTabSz="1219169" rtl="0" eaLnBrk="1" fontAlgn="auto" latinLnBrk="0" hangingPunct="0">
              <a:lnSpc>
                <a:spcPct val="80000"/>
              </a:lnSpc>
              <a:spcBef>
                <a:spcPts val="0"/>
              </a:spcBef>
              <a:spcAft>
                <a:spcPts val="0"/>
              </a:spcAft>
              <a:buClrTx/>
              <a:buSzTx/>
              <a:buFontTx/>
              <a:buNone/>
              <a:tabLst/>
              <a:defRPr sz="4400">
                <a:solidFill>
                  <a:srgbClr val="4F5157"/>
                </a:solidFill>
                <a:latin typeface="Lato Bold"/>
                <a:ea typeface="Lato Bold"/>
                <a:cs typeface="Lato Bold"/>
                <a:sym typeface="Lato Bold"/>
              </a:defRPr>
            </a:pPr>
            <a:r>
              <a:rPr kumimoji="0" sz="21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Meetings &amp;</a:t>
            </a:r>
          </a:p>
          <a:p>
            <a:pPr marL="0" marR="0" lvl="0" indent="0" algn="ctr" defTabSz="1219169" rtl="0" eaLnBrk="1" fontAlgn="auto" latinLnBrk="0" hangingPunct="0">
              <a:lnSpc>
                <a:spcPct val="80000"/>
              </a:lnSpc>
              <a:spcBef>
                <a:spcPts val="0"/>
              </a:spcBef>
              <a:spcAft>
                <a:spcPts val="0"/>
              </a:spcAft>
              <a:buClrTx/>
              <a:buSzTx/>
              <a:buFontTx/>
              <a:buNone/>
              <a:tabLst/>
              <a:defRPr sz="4400">
                <a:solidFill>
                  <a:srgbClr val="4F5157"/>
                </a:solidFill>
                <a:latin typeface="Lato Bold"/>
                <a:ea typeface="Lato Bold"/>
                <a:cs typeface="Lato Bold"/>
                <a:sym typeface="Lato Bold"/>
              </a:defRPr>
            </a:pPr>
            <a:r>
              <a:rPr kumimoji="0" sz="21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Events</a:t>
            </a:r>
          </a:p>
        </p:txBody>
      </p:sp>
      <p:pic>
        <p:nvPicPr>
          <p:cNvPr id="402" name="iStock-1156954189.jpg" descr="iStock-1156954189.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839528" y="1844565"/>
            <a:ext cx="1361063" cy="136104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1" y="3162"/>
                </a:cubicBezTo>
                <a:cubicBezTo>
                  <a:pt x="-961" y="7379"/>
                  <a:pt x="-961" y="14218"/>
                  <a:pt x="2881" y="18435"/>
                </a:cubicBezTo>
                <a:cubicBezTo>
                  <a:pt x="4803" y="20544"/>
                  <a:pt x="7321" y="21600"/>
                  <a:pt x="9839" y="21600"/>
                </a:cubicBezTo>
                <a:cubicBezTo>
                  <a:pt x="12357" y="21600"/>
                  <a:pt x="14875" y="20544"/>
                  <a:pt x="16797" y="18435"/>
                </a:cubicBezTo>
                <a:cubicBezTo>
                  <a:pt x="20639" y="14218"/>
                  <a:pt x="20639" y="7379"/>
                  <a:pt x="16797" y="3162"/>
                </a:cubicBezTo>
                <a:cubicBezTo>
                  <a:pt x="14875" y="1053"/>
                  <a:pt x="12357" y="0"/>
                  <a:pt x="9839" y="0"/>
                </a:cubicBezTo>
                <a:close/>
              </a:path>
            </a:pathLst>
          </a:custGeom>
          <a:ln w="25400">
            <a:miter lim="400000"/>
          </a:ln>
          <a:effectLst>
            <a:outerShdw blurRad="63500" dist="76200" dir="2459685" rotWithShape="0">
              <a:srgbClr val="000000">
                <a:alpha val="50000"/>
              </a:srgbClr>
            </a:outerShdw>
          </a:effectLst>
        </p:spPr>
      </p:pic>
      <p:pic>
        <p:nvPicPr>
          <p:cNvPr id="403" name="iStock-1419724017.jpg" descr="iStock-1419724017.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674284" y="1891077"/>
            <a:ext cx="1361063" cy="136104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1" y="3162"/>
                </a:cubicBezTo>
                <a:cubicBezTo>
                  <a:pt x="-961" y="7379"/>
                  <a:pt x="-961" y="14218"/>
                  <a:pt x="2881" y="18435"/>
                </a:cubicBezTo>
                <a:cubicBezTo>
                  <a:pt x="4803" y="20544"/>
                  <a:pt x="7321" y="21600"/>
                  <a:pt x="9839" y="21600"/>
                </a:cubicBezTo>
                <a:cubicBezTo>
                  <a:pt x="12357" y="21600"/>
                  <a:pt x="14875" y="20544"/>
                  <a:pt x="16797" y="18435"/>
                </a:cubicBezTo>
                <a:cubicBezTo>
                  <a:pt x="20639" y="14218"/>
                  <a:pt x="20639" y="7379"/>
                  <a:pt x="16797" y="3162"/>
                </a:cubicBezTo>
                <a:cubicBezTo>
                  <a:pt x="14875" y="1053"/>
                  <a:pt x="12357" y="0"/>
                  <a:pt x="9839" y="0"/>
                </a:cubicBezTo>
                <a:close/>
              </a:path>
            </a:pathLst>
          </a:custGeom>
          <a:ln w="25400">
            <a:miter lim="400000"/>
          </a:ln>
          <a:effectLst>
            <a:outerShdw blurRad="63500" dist="76200" dir="2459685" rotWithShape="0">
              <a:srgbClr val="000000">
                <a:alpha val="50000"/>
              </a:srgbClr>
            </a:outerShdw>
          </a:effectLst>
        </p:spPr>
      </p:pic>
      <p:pic>
        <p:nvPicPr>
          <p:cNvPr id="404" name="iStock-1172044252.jpg" descr="iStock-1172044252.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523552" y="1882445"/>
            <a:ext cx="1348274" cy="1360974"/>
          </a:xfrm>
          <a:custGeom>
            <a:avLst/>
            <a:gdLst/>
            <a:ahLst/>
            <a:cxnLst>
              <a:cxn ang="0">
                <a:pos x="wd2" y="hd2"/>
              </a:cxn>
              <a:cxn ang="5400000">
                <a:pos x="wd2" y="hd2"/>
              </a:cxn>
              <a:cxn ang="10800000">
                <a:pos x="wd2" y="hd2"/>
              </a:cxn>
              <a:cxn ang="16200000">
                <a:pos x="wd2" y="hd2"/>
              </a:cxn>
            </a:cxnLst>
            <a:rect l="0" t="0" r="r" b="b"/>
            <a:pathLst>
              <a:path w="20586" h="20595" extrusionOk="0">
                <a:moveTo>
                  <a:pt x="10195" y="0"/>
                </a:moveTo>
                <a:cubicBezTo>
                  <a:pt x="7536" y="0"/>
                  <a:pt x="4877" y="1004"/>
                  <a:pt x="2848" y="3015"/>
                </a:cubicBezTo>
                <a:cubicBezTo>
                  <a:pt x="1330" y="4520"/>
                  <a:pt x="382" y="6375"/>
                  <a:pt x="0" y="8318"/>
                </a:cubicBezTo>
                <a:lnTo>
                  <a:pt x="0" y="12275"/>
                </a:lnTo>
                <a:cubicBezTo>
                  <a:pt x="382" y="14218"/>
                  <a:pt x="1330" y="16073"/>
                  <a:pt x="2848" y="17578"/>
                </a:cubicBezTo>
                <a:cubicBezTo>
                  <a:pt x="6906" y="21600"/>
                  <a:pt x="13485" y="21600"/>
                  <a:pt x="17542" y="17578"/>
                </a:cubicBezTo>
                <a:cubicBezTo>
                  <a:pt x="21600" y="13557"/>
                  <a:pt x="21600" y="7036"/>
                  <a:pt x="17542" y="3015"/>
                </a:cubicBezTo>
                <a:cubicBezTo>
                  <a:pt x="15514" y="1004"/>
                  <a:pt x="12854" y="0"/>
                  <a:pt x="10195" y="0"/>
                </a:cubicBezTo>
                <a:close/>
              </a:path>
            </a:pathLst>
          </a:custGeom>
          <a:ln w="25400">
            <a:miter lim="400000"/>
          </a:ln>
          <a:effectLst>
            <a:outerShdw blurRad="63500" dist="76200" dir="2459685" rotWithShape="0">
              <a:srgbClr val="000000">
                <a:alpha val="50000"/>
              </a:srgbClr>
            </a:outerShdw>
          </a:effectLst>
        </p:spPr>
      </p:pic>
      <p:sp>
        <p:nvSpPr>
          <p:cNvPr id="406" name="Rectangle"/>
          <p:cNvSpPr/>
          <p:nvPr/>
        </p:nvSpPr>
        <p:spPr>
          <a:xfrm>
            <a:off x="727550" y="2837207"/>
            <a:ext cx="1834299" cy="3226067"/>
          </a:xfrm>
          <a:prstGeom prst="rect">
            <a:avLst/>
          </a:prstGeom>
          <a:solidFill>
            <a:srgbClr val="FFFFFF"/>
          </a:solidFill>
          <a:ln w="12700">
            <a:solidFill>
              <a:srgbClr val="929292"/>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7" name="Rectangle"/>
          <p:cNvSpPr/>
          <p:nvPr/>
        </p:nvSpPr>
        <p:spPr>
          <a:xfrm>
            <a:off x="729084" y="4173989"/>
            <a:ext cx="1831232" cy="1221868"/>
          </a:xfrm>
          <a:prstGeom prst="rect">
            <a:avLst/>
          </a:prstGeom>
          <a:solidFill>
            <a:srgbClr val="FF62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8" name="AVERAGE TICKET PRICE…"/>
          <p:cNvSpPr txBox="1"/>
          <p:nvPr/>
        </p:nvSpPr>
        <p:spPr>
          <a:xfrm>
            <a:off x="976248" y="3974097"/>
            <a:ext cx="1336904" cy="2026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sz="1600">
                <a:solidFill>
                  <a:srgbClr val="4F5157"/>
                </a:solidFill>
                <a:latin typeface="Lato Bold"/>
                <a:ea typeface="Lato Bold"/>
                <a:cs typeface="Lato Bold"/>
                <a:sym typeface="Lato Bold"/>
              </a:defRPr>
            </a:pPr>
            <a:r>
              <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AVERAGE TICKET PRICE</a:t>
            </a:r>
            <a:endPar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15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2024 forecast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6400">
                <a:solidFill>
                  <a:srgbClr val="FFFFFF"/>
                </a:solidFill>
                <a:latin typeface="Lato Bold"/>
                <a:ea typeface="Lato Bold"/>
                <a:cs typeface="Lato Bold"/>
                <a:sym typeface="Lato Bold"/>
              </a:defRPr>
            </a:pPr>
            <a:r>
              <a:rPr kumimoji="0" sz="3200" b="1" i="0" u="none" strike="noStrike" kern="0" cap="none" spc="0" normalizeH="0" baseline="31999" noProof="0">
                <a:ln>
                  <a:noFill/>
                </a:ln>
                <a:solidFill>
                  <a:srgbClr val="FFFFFF"/>
                </a:solidFill>
                <a:effectLst/>
                <a:uLnTx/>
                <a:uFillTx/>
                <a:latin typeface="Arial" panose="020B0604020202020204" pitchFamily="34" charset="0"/>
                <a:cs typeface="Arial" panose="020B0604020202020204" pitchFamily="34" charset="0"/>
                <a:sym typeface="Lato Bold"/>
              </a:rPr>
              <a:t>$</a:t>
            </a:r>
            <a:r>
              <a:rPr kumimoji="0"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780</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endParaRPr>
          </a:p>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+1.8%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000"/>
              </a:spcBef>
              <a:spcAft>
                <a:spcPts val="0"/>
              </a:spcAft>
              <a:buClrTx/>
              <a:buSzTx/>
              <a:buFontTx/>
              <a:buNone/>
              <a:tabLst/>
              <a:defRPr sz="1866">
                <a:solidFill>
                  <a:srgbClr val="4F5157"/>
                </a:solidFill>
                <a:latin typeface="Lato Bold"/>
                <a:ea typeface="Lato Bold"/>
                <a:cs typeface="Lato Bold"/>
                <a:sym typeface="Lato Bold"/>
              </a:defRPr>
            </a:pPr>
            <a:r>
              <a:rPr kumimoji="0" sz="933"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2023 forecast </a:t>
            </a:r>
            <a:endParaRPr kumimoji="0" sz="6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3733">
                <a:solidFill>
                  <a:srgbClr val="4F5157"/>
                </a:solidFill>
                <a:latin typeface="Lato Bold"/>
                <a:ea typeface="Lato Bold"/>
                <a:cs typeface="Lato Bold"/>
                <a:sym typeface="Lato Bold"/>
              </a:defRPr>
            </a:pPr>
            <a:r>
              <a:rPr kumimoji="0" sz="1867"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$766 </a:t>
            </a:r>
            <a:r>
              <a:rPr kumimoji="0" sz="125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+2.3%</a:t>
            </a:r>
          </a:p>
        </p:txBody>
      </p:sp>
      <p:sp>
        <p:nvSpPr>
          <p:cNvPr id="409" name="Airfares"/>
          <p:cNvSpPr txBox="1"/>
          <p:nvPr/>
        </p:nvSpPr>
        <p:spPr>
          <a:xfrm>
            <a:off x="1131823" y="3332184"/>
            <a:ext cx="1065997"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400">
                <a:solidFill>
                  <a:srgbClr val="4F5157"/>
                </a:solidFill>
                <a:latin typeface="Lato Bold"/>
                <a:ea typeface="Lato Bold"/>
                <a:cs typeface="Lato Bold"/>
                <a:sym typeface="Lato Bold"/>
              </a:defRPr>
            </a:lvl1p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sz="21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Airfares</a:t>
            </a:r>
          </a:p>
        </p:txBody>
      </p:sp>
      <p:pic>
        <p:nvPicPr>
          <p:cNvPr id="410" name="iStock-813915412.jpg" descr="iStock-813915412.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94854" y="1891077"/>
            <a:ext cx="1343942" cy="1343819"/>
          </a:xfrm>
          <a:custGeom>
            <a:avLst/>
            <a:gdLst/>
            <a:ahLst/>
            <a:cxnLst>
              <a:cxn ang="0">
                <a:pos x="wd2" y="hd2"/>
              </a:cxn>
              <a:cxn ang="5400000">
                <a:pos x="wd2" y="hd2"/>
              </a:cxn>
              <a:cxn ang="10800000">
                <a:pos x="wd2" y="hd2"/>
              </a:cxn>
              <a:cxn ang="16200000">
                <a:pos x="wd2" y="hd2"/>
              </a:cxn>
            </a:cxnLst>
            <a:rect l="0" t="0" r="r" b="b"/>
            <a:pathLst>
              <a:path w="19679" h="21600" extrusionOk="0">
                <a:moveTo>
                  <a:pt x="9838" y="0"/>
                </a:moveTo>
                <a:cubicBezTo>
                  <a:pt x="7319" y="0"/>
                  <a:pt x="4803" y="1055"/>
                  <a:pt x="2881" y="3164"/>
                </a:cubicBezTo>
                <a:cubicBezTo>
                  <a:pt x="-961" y="7382"/>
                  <a:pt x="-961" y="14221"/>
                  <a:pt x="2881" y="18439"/>
                </a:cubicBezTo>
                <a:cubicBezTo>
                  <a:pt x="4803" y="20548"/>
                  <a:pt x="7319" y="21600"/>
                  <a:pt x="9838" y="21600"/>
                </a:cubicBezTo>
                <a:cubicBezTo>
                  <a:pt x="12356" y="21600"/>
                  <a:pt x="14875" y="20548"/>
                  <a:pt x="16797" y="18439"/>
                </a:cubicBezTo>
                <a:cubicBezTo>
                  <a:pt x="20639" y="14221"/>
                  <a:pt x="20639" y="7382"/>
                  <a:pt x="16797" y="3164"/>
                </a:cubicBezTo>
                <a:cubicBezTo>
                  <a:pt x="14875" y="1055"/>
                  <a:pt x="12356" y="0"/>
                  <a:pt x="9838" y="0"/>
                </a:cubicBezTo>
                <a:close/>
              </a:path>
            </a:pathLst>
          </a:custGeom>
          <a:ln w="25400">
            <a:miter lim="400000"/>
          </a:ln>
          <a:effectLst>
            <a:outerShdw blurRad="63500" dist="76200" dir="2459685" rotWithShape="0">
              <a:srgbClr val="000000">
                <a:alpha val="50000"/>
              </a:srgbClr>
            </a:outerShdw>
          </a:effectLst>
        </p:spPr>
      </p:pic>
      <p:sp>
        <p:nvSpPr>
          <p:cNvPr id="411" name="Rectangle"/>
          <p:cNvSpPr/>
          <p:nvPr/>
        </p:nvSpPr>
        <p:spPr>
          <a:xfrm>
            <a:off x="3584789" y="4179344"/>
            <a:ext cx="1831232" cy="1222269"/>
          </a:xfrm>
          <a:prstGeom prst="rect">
            <a:avLst/>
          </a:prstGeom>
          <a:solidFill>
            <a:srgbClr val="FF62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2" name="Rectangle"/>
          <p:cNvSpPr/>
          <p:nvPr/>
        </p:nvSpPr>
        <p:spPr>
          <a:xfrm>
            <a:off x="6433225" y="4173989"/>
            <a:ext cx="1831232" cy="1219201"/>
          </a:xfrm>
          <a:prstGeom prst="rect">
            <a:avLst/>
          </a:prstGeom>
          <a:solidFill>
            <a:srgbClr val="FF62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3" name="AVERAGE DAILY RATE…"/>
          <p:cNvSpPr txBox="1"/>
          <p:nvPr/>
        </p:nvSpPr>
        <p:spPr>
          <a:xfrm>
            <a:off x="3827245" y="3974097"/>
            <a:ext cx="1336904" cy="2026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sz="1600">
                <a:solidFill>
                  <a:srgbClr val="4F5157"/>
                </a:solidFill>
                <a:latin typeface="Lato Bold"/>
                <a:ea typeface="Lato Bold"/>
                <a:cs typeface="Lato Bold"/>
                <a:sym typeface="Lato Bold"/>
              </a:defRPr>
            </a:pPr>
            <a:r>
              <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AVERAGE DAILY RATE</a:t>
            </a:r>
            <a:endPar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15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2024 forecast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6400">
                <a:solidFill>
                  <a:srgbClr val="FFFFFF"/>
                </a:solidFill>
                <a:latin typeface="Lato Bold"/>
                <a:ea typeface="Lato Bold"/>
                <a:cs typeface="Lato Bold"/>
                <a:sym typeface="Lato Bold"/>
              </a:defRPr>
            </a:pPr>
            <a:r>
              <a:rPr kumimoji="0"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$174</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endParaRPr>
          </a:p>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+3.6%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000"/>
              </a:spcBef>
              <a:spcAft>
                <a:spcPts val="0"/>
              </a:spcAft>
              <a:buClrTx/>
              <a:buSzTx/>
              <a:buFontTx/>
              <a:buNone/>
              <a:tabLst/>
              <a:defRPr sz="1866">
                <a:solidFill>
                  <a:srgbClr val="4F5157"/>
                </a:solidFill>
                <a:latin typeface="Lato Bold"/>
                <a:ea typeface="Lato Bold"/>
                <a:cs typeface="Lato Bold"/>
                <a:sym typeface="Lato Bold"/>
              </a:defRPr>
            </a:pPr>
            <a:r>
              <a:rPr kumimoji="0" sz="933"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2023 forecast </a:t>
            </a:r>
            <a:endParaRPr kumimoji="0" sz="6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3733">
                <a:solidFill>
                  <a:srgbClr val="4F5157"/>
                </a:solidFill>
                <a:latin typeface="Lato Bold"/>
                <a:ea typeface="Lato Bold"/>
                <a:cs typeface="Lato Bold"/>
                <a:sym typeface="Lato Bold"/>
              </a:defRPr>
            </a:pPr>
            <a:r>
              <a:rPr kumimoji="0" sz="1867"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$168 </a:t>
            </a:r>
            <a:r>
              <a:rPr kumimoji="0" sz="125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+4.3%</a:t>
            </a:r>
            <a:endParaRPr kumimoji="0" sz="60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p:txBody>
      </p:sp>
      <p:sp>
        <p:nvSpPr>
          <p:cNvPr id="414" name="DAILY RENTAL RATE…"/>
          <p:cNvSpPr txBox="1"/>
          <p:nvPr/>
        </p:nvSpPr>
        <p:spPr>
          <a:xfrm>
            <a:off x="6678241" y="3974097"/>
            <a:ext cx="1336904" cy="2026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sz="1600">
                <a:solidFill>
                  <a:srgbClr val="4F5157"/>
                </a:solidFill>
                <a:latin typeface="Lato Bold"/>
                <a:ea typeface="Lato Bold"/>
                <a:cs typeface="Lato Bold"/>
                <a:sym typeface="Lato Bold"/>
              </a:defRPr>
            </a:pPr>
            <a:r>
              <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DAILY RENTAL RATE</a:t>
            </a:r>
            <a:endPar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15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2024 forecast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6400">
                <a:solidFill>
                  <a:srgbClr val="FFFFFF"/>
                </a:solidFill>
                <a:latin typeface="Lato Bold"/>
                <a:ea typeface="Lato Bold"/>
                <a:cs typeface="Lato Bold"/>
                <a:sym typeface="Lato Bold"/>
              </a:defRPr>
            </a:pPr>
            <a:r>
              <a:rPr kumimoji="0"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$49</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endParaRPr>
          </a:p>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+2.1%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000"/>
              </a:spcBef>
              <a:spcAft>
                <a:spcPts val="0"/>
              </a:spcAft>
              <a:buClrTx/>
              <a:buSzTx/>
              <a:buFontTx/>
              <a:buNone/>
              <a:tabLst/>
              <a:defRPr sz="1866">
                <a:solidFill>
                  <a:srgbClr val="4F5157"/>
                </a:solidFill>
                <a:latin typeface="Lato Bold"/>
                <a:ea typeface="Lato Bold"/>
                <a:cs typeface="Lato Bold"/>
                <a:sym typeface="Lato Bold"/>
              </a:defRPr>
            </a:pPr>
            <a:r>
              <a:rPr kumimoji="0" sz="933"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2023 forecast </a:t>
            </a:r>
            <a:endParaRPr kumimoji="0" sz="6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3733">
                <a:solidFill>
                  <a:srgbClr val="4F5157"/>
                </a:solidFill>
                <a:latin typeface="Lato Bold"/>
                <a:ea typeface="Lato Bold"/>
                <a:cs typeface="Lato Bold"/>
                <a:sym typeface="Lato Bold"/>
              </a:defRPr>
            </a:pPr>
            <a:r>
              <a:rPr kumimoji="0" sz="1867" b="1" i="0" u="none" strike="noStrike" kern="0" cap="none" spc="0" normalizeH="0" baseline="0" noProof="0">
                <a:ln>
                  <a:noFill/>
                </a:ln>
                <a:solidFill>
                  <a:srgbClr val="4F5157"/>
                </a:solidFill>
                <a:effectLst/>
                <a:uLnTx/>
                <a:uFillTx/>
                <a:latin typeface="Arial" panose="020B0604020202020204" pitchFamily="34" charset="0"/>
                <a:ea typeface="Lato" panose="020F0502020204030203" pitchFamily="34" charset="0"/>
                <a:cs typeface="Arial" panose="020B0604020202020204" pitchFamily="34" charset="0"/>
                <a:sym typeface="Lato Bold"/>
              </a:rPr>
              <a:t>$48 </a:t>
            </a:r>
            <a:r>
              <a:rPr kumimoji="0" sz="1250" b="1" i="0" u="none" strike="noStrike" kern="0" cap="none" spc="0" normalizeH="0" baseline="0" noProof="0">
                <a:ln>
                  <a:noFill/>
                </a:ln>
                <a:solidFill>
                  <a:srgbClr val="4F5157"/>
                </a:solidFill>
                <a:effectLst/>
                <a:uLnTx/>
                <a:uFillTx/>
                <a:latin typeface="Arial" panose="020B0604020202020204" pitchFamily="34" charset="0"/>
                <a:ea typeface="Lato" panose="020F0502020204030203" pitchFamily="34" charset="0"/>
                <a:cs typeface="Arial" panose="020B0604020202020204" pitchFamily="34" charset="0"/>
                <a:sym typeface="Lato Bold"/>
              </a:rPr>
              <a:t>+6.7%</a:t>
            </a:r>
          </a:p>
        </p:txBody>
      </p:sp>
      <p:sp>
        <p:nvSpPr>
          <p:cNvPr id="415" name="Rectangle"/>
          <p:cNvSpPr/>
          <p:nvPr/>
        </p:nvSpPr>
        <p:spPr>
          <a:xfrm>
            <a:off x="9182775" y="4200516"/>
            <a:ext cx="2029828" cy="1219201"/>
          </a:xfrm>
          <a:prstGeom prst="rect">
            <a:avLst/>
          </a:prstGeom>
          <a:solidFill>
            <a:srgbClr val="FF62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6" name="AVERAGE ATTENDEE COST PER DAY…"/>
          <p:cNvSpPr txBox="1"/>
          <p:nvPr/>
        </p:nvSpPr>
        <p:spPr>
          <a:xfrm>
            <a:off x="9230382" y="3974097"/>
            <a:ext cx="1947402" cy="2026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sz="1600">
                <a:solidFill>
                  <a:srgbClr val="4F5157"/>
                </a:solidFill>
                <a:latin typeface="Lato Bold"/>
                <a:ea typeface="Lato Bold"/>
                <a:cs typeface="Lato Bold"/>
                <a:sym typeface="Lato Bold"/>
              </a:defRPr>
            </a:pPr>
            <a:r>
              <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AVERAGE ATTENDEE COST PER DAY</a:t>
            </a:r>
            <a:endParaRPr kumimoji="0" sz="8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15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2024 forecast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6400">
                <a:solidFill>
                  <a:srgbClr val="FFFFFF"/>
                </a:solidFill>
                <a:latin typeface="Lato Bold"/>
                <a:ea typeface="Lato Bold"/>
                <a:cs typeface="Lato Bold"/>
                <a:sym typeface="Lato Bold"/>
              </a:defRPr>
            </a:pPr>
            <a:r>
              <a:rPr kumimoji="0"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$174</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endParaRPr>
          </a:p>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+3.0% </a:t>
            </a:r>
            <a:endParaRPr kumimoji="0" sz="15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1200">
                <a:solidFill>
                  <a:srgbClr val="4F5157"/>
                </a:solidFill>
                <a:latin typeface="+mn-lt"/>
                <a:ea typeface="+mn-ea"/>
                <a:cs typeface="+mn-cs"/>
                <a:sym typeface="Lato Regular"/>
              </a:defRPr>
            </a:pPr>
            <a:endParaRPr kumimoji="0" sz="600" b="0" i="0" u="none" strike="noStrike" kern="0" cap="none" spc="0" normalizeH="0" baseline="0" noProof="0">
              <a:ln>
                <a:noFill/>
              </a:ln>
              <a:solidFill>
                <a:srgbClr val="4F5157"/>
              </a:solidFill>
              <a:effectLst/>
              <a:uLnTx/>
              <a:uFillTx/>
              <a:latin typeface="Lato Regular"/>
              <a:sym typeface="Lato Regular"/>
            </a:endParaRPr>
          </a:p>
          <a:p>
            <a:pPr marL="0" marR="0" lvl="0" indent="0" algn="ctr" defTabSz="228600" rtl="0" eaLnBrk="1" fontAlgn="auto" latinLnBrk="0" hangingPunct="0">
              <a:lnSpc>
                <a:spcPct val="100000"/>
              </a:lnSpc>
              <a:spcBef>
                <a:spcPts val="1000"/>
              </a:spcBef>
              <a:spcAft>
                <a:spcPts val="0"/>
              </a:spcAft>
              <a:buClrTx/>
              <a:buSzTx/>
              <a:buFontTx/>
              <a:buNone/>
              <a:tabLst/>
              <a:defRPr sz="1866">
                <a:solidFill>
                  <a:srgbClr val="4F5157"/>
                </a:solidFill>
                <a:latin typeface="Lato Bold"/>
                <a:ea typeface="Lato Bold"/>
                <a:cs typeface="Lato Bold"/>
                <a:sym typeface="Lato Bold"/>
              </a:defRPr>
            </a:pPr>
            <a:r>
              <a:rPr kumimoji="0" sz="933"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2023 forecast </a:t>
            </a:r>
            <a:endParaRPr kumimoji="0" sz="600" b="0"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Regular"/>
            </a:endParaRPr>
          </a:p>
          <a:p>
            <a:pPr marL="0" marR="0" lvl="0" indent="0" algn="ctr" defTabSz="228600" rtl="0" eaLnBrk="1" fontAlgn="auto" latinLnBrk="0" hangingPunct="0">
              <a:lnSpc>
                <a:spcPct val="100000"/>
              </a:lnSpc>
              <a:spcBef>
                <a:spcPts val="0"/>
              </a:spcBef>
              <a:spcAft>
                <a:spcPts val="0"/>
              </a:spcAft>
              <a:buClrTx/>
              <a:buSzTx/>
              <a:buFontTx/>
              <a:buNone/>
              <a:tabLst/>
              <a:defRPr sz="3733">
                <a:solidFill>
                  <a:srgbClr val="4F5157"/>
                </a:solidFill>
                <a:latin typeface="Lato Bold"/>
                <a:ea typeface="Lato Bold"/>
                <a:cs typeface="Lato Bold"/>
                <a:sym typeface="Lato Bold"/>
              </a:defRPr>
            </a:pPr>
            <a:r>
              <a:rPr kumimoji="0" sz="1867"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$169 </a:t>
            </a:r>
            <a:r>
              <a:rPr kumimoji="0" sz="1250" b="1" i="0" u="none" strike="noStrike" kern="0" cap="none" spc="0" normalizeH="0" baseline="0" noProof="0">
                <a:ln>
                  <a:noFill/>
                </a:ln>
                <a:solidFill>
                  <a:srgbClr val="4F5157"/>
                </a:solidFill>
                <a:effectLst/>
                <a:uLnTx/>
                <a:uFillTx/>
                <a:latin typeface="Arial" panose="020B0604020202020204" pitchFamily="34" charset="0"/>
                <a:cs typeface="Arial" panose="020B0604020202020204" pitchFamily="34" charset="0"/>
                <a:sym typeface="Lato Bold"/>
              </a:rPr>
              <a:t>+5.6%</a:t>
            </a:r>
          </a:p>
        </p:txBody>
      </p:sp>
      <p:sp>
        <p:nvSpPr>
          <p:cNvPr id="417" name="2024 Global Business Travel Forecast"/>
          <p:cNvSpPr txBox="1"/>
          <p:nvPr/>
        </p:nvSpPr>
        <p:spPr>
          <a:xfrm>
            <a:off x="453203" y="647686"/>
            <a:ext cx="5203641" cy="3005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lnSpc>
                <a:spcPct val="90000"/>
              </a:lnSpc>
              <a:spcBef>
                <a:spcPts val="900"/>
              </a:spcBef>
              <a:defRPr sz="3600" cap="all">
                <a:solidFill>
                  <a:srgbClr val="FFFFFF"/>
                </a:solidFill>
                <a:latin typeface="Lato Bold"/>
                <a:ea typeface="Lato Bold"/>
                <a:cs typeface="Lato Bold"/>
                <a:sym typeface="Lato Bold"/>
              </a:defRPr>
            </a:lvl1pPr>
          </a:lstStyle>
          <a:p>
            <a:pPr marL="0" marR="0" lvl="0" indent="0" algn="l" defTabSz="1219169" rtl="0" eaLnBrk="1" fontAlgn="auto" latinLnBrk="0" hangingPunct="0">
              <a:lnSpc>
                <a:spcPct val="90000"/>
              </a:lnSpc>
              <a:spcBef>
                <a:spcPts val="450"/>
              </a:spcBef>
              <a:spcAft>
                <a:spcPts val="0"/>
              </a:spcAft>
              <a:buClrTx/>
              <a:buSzTx/>
              <a:buFontTx/>
              <a:buNone/>
              <a:tabLst/>
              <a:defRPr sz="7200" cap="none"/>
            </a:pPr>
            <a:r>
              <a:rPr kumimoji="0"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Lato Bold"/>
              </a:rPr>
              <a:t>2024 Global Business Travel Forecast </a:t>
            </a:r>
          </a:p>
        </p:txBody>
      </p:sp>
      <p:pic>
        <p:nvPicPr>
          <p:cNvPr id="3" name="Picture 3">
            <a:extLst>
              <a:ext uri="{FF2B5EF4-FFF2-40B4-BE49-F238E27FC236}">
                <a16:creationId xmlns:a16="http://schemas.microsoft.com/office/drawing/2014/main" id="{CC0E1233-D1F9-FC6B-D1DD-9416F36C7576}"/>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l="8448" t="21507" r="9814" b="22507"/>
          <a:stretch/>
        </p:blipFill>
        <p:spPr>
          <a:xfrm>
            <a:off x="551936" y="6134986"/>
            <a:ext cx="1431036" cy="4626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3 GBTA Business Travel Index™ Outlook…">
            <a:extLst>
              <a:ext uri="{FF2B5EF4-FFF2-40B4-BE49-F238E27FC236}">
                <a16:creationId xmlns:a16="http://schemas.microsoft.com/office/drawing/2014/main" id="{DC5A193A-9BC7-23AE-78BF-195D74FE6CA0}"/>
              </a:ext>
            </a:extLst>
          </p:cNvPr>
          <p:cNvSpPr txBox="1"/>
          <p:nvPr/>
        </p:nvSpPr>
        <p:spPr>
          <a:xfrm>
            <a:off x="1666917" y="2743105"/>
            <a:ext cx="5423502" cy="1133644"/>
          </a:xfrm>
          <a:prstGeom prst="rect">
            <a:avLst/>
          </a:prstGeom>
          <a:ln w="12700">
            <a:miter lim="400000"/>
          </a:ln>
        </p:spPr>
        <p:txBody>
          <a:bodyPr wrap="square" lIns="12700" tIns="12700" rIns="12700" bIns="12700" anchor="t">
            <a:spAutoFit/>
          </a:bodyPr>
          <a:lstStyle/>
          <a:p>
            <a:pPr algn="l" defTabSz="609585" rtl="0" hangingPunct="0">
              <a:defRPr sz="6000">
                <a:solidFill>
                  <a:srgbClr val="FFFFFF"/>
                </a:solidFill>
                <a:latin typeface="Lato Bold"/>
                <a:ea typeface="Lato Bold"/>
                <a:cs typeface="Lato Bold"/>
                <a:sym typeface="Lato Bold"/>
              </a:defRPr>
            </a:pPr>
            <a:r>
              <a:rPr lang="en-US" sz="3600" b="1" dirty="0">
                <a:solidFill>
                  <a:srgbClr val="FFFFFF"/>
                </a:solidFill>
                <a:latin typeface="Lato Bold"/>
                <a:ea typeface="Lato Bold"/>
                <a:cs typeface="Lato Bold"/>
                <a:sym typeface="Lato Bold"/>
              </a:rPr>
              <a:t>The State of Business Travel in the U.S.</a:t>
            </a:r>
            <a:endParaRPr sz="3600" b="1" dirty="0">
              <a:solidFill>
                <a:srgbClr val="FFFFFF"/>
              </a:solidFill>
              <a:latin typeface="Lato Bold" panose="020F0802020204030203" pitchFamily="34" charset="0"/>
              <a:ea typeface="Lato Bold"/>
              <a:cs typeface="Lato Bold"/>
              <a:sym typeface="Lato Bold"/>
            </a:endParaRPr>
          </a:p>
        </p:txBody>
      </p:sp>
      <p:sp>
        <p:nvSpPr>
          <p:cNvPr id="5" name="Rectangle">
            <a:extLst>
              <a:ext uri="{FF2B5EF4-FFF2-40B4-BE49-F238E27FC236}">
                <a16:creationId xmlns:a16="http://schemas.microsoft.com/office/drawing/2014/main" id="{1134AB75-4369-1ABF-CE39-E2DA809C66C1}"/>
              </a:ext>
            </a:extLst>
          </p:cNvPr>
          <p:cNvSpPr/>
          <p:nvPr/>
        </p:nvSpPr>
        <p:spPr>
          <a:xfrm>
            <a:off x="1594602" y="2248828"/>
            <a:ext cx="3818892" cy="74946"/>
          </a:xfrm>
          <a:prstGeom prst="rect">
            <a:avLst/>
          </a:prstGeom>
          <a:gradFill>
            <a:gsLst>
              <a:gs pos="0">
                <a:srgbClr val="FFB600"/>
              </a:gs>
              <a:gs pos="100000">
                <a:srgbClr val="FF6200"/>
              </a:gs>
            </a:gsLst>
            <a:lin ang="3080551"/>
          </a:gradFill>
          <a:ln w="12700">
            <a:miter lim="400000"/>
          </a:ln>
        </p:spPr>
        <p:txBody>
          <a:bodyPr lIns="12700" tIns="12700" rIns="12700" bIns="12700" anchor="ctr"/>
          <a:lstStyle/>
          <a:p>
            <a:pPr algn="ctr" defTabSz="206375" rtl="0" hangingPunct="0">
              <a:defRPr sz="3200">
                <a:solidFill>
                  <a:srgbClr val="FFFFFF"/>
                </a:solidFill>
                <a:latin typeface="Helvetica Neue Medium"/>
                <a:ea typeface="Helvetica Neue Medium"/>
                <a:cs typeface="Helvetica Neue Medium"/>
                <a:sym typeface="Helvetica Neue Medium"/>
              </a:defRPr>
            </a:pPr>
            <a:endParaRPr sz="800">
              <a:solidFill>
                <a:srgbClr val="FFFFFF"/>
              </a:solidFill>
              <a:latin typeface="Helvetica Neue Medium"/>
              <a:ea typeface="Helvetica Neue Medium"/>
              <a:cs typeface="Helvetica Neue Medium"/>
              <a:sym typeface="Helvetica Neue Medium"/>
            </a:endParaRPr>
          </a:p>
        </p:txBody>
      </p:sp>
      <p:pic>
        <p:nvPicPr>
          <p:cNvPr id="2" name="Picture 1" descr="A logo on a black background&#10;&#10;Description automatically generated">
            <a:extLst>
              <a:ext uri="{FF2B5EF4-FFF2-40B4-BE49-F238E27FC236}">
                <a16:creationId xmlns:a16="http://schemas.microsoft.com/office/drawing/2014/main" id="{CBE601DC-4B9C-1AE0-731D-D07D3443C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81" y="5615015"/>
            <a:ext cx="1816612" cy="859538"/>
          </a:xfrm>
          <a:prstGeom prst="rect">
            <a:avLst/>
          </a:prstGeom>
        </p:spPr>
      </p:pic>
    </p:spTree>
    <p:extLst>
      <p:ext uri="{BB962C8B-B14F-4D97-AF65-F5344CB8AC3E}">
        <p14:creationId xmlns:p14="http://schemas.microsoft.com/office/powerpoint/2010/main" val="393138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lking to a group of people&#10;&#10;Description automatically generated with low confidence">
            <a:extLst>
              <a:ext uri="{FF2B5EF4-FFF2-40B4-BE49-F238E27FC236}">
                <a16:creationId xmlns:a16="http://schemas.microsoft.com/office/drawing/2014/main" id="{7B7C4258-5B16-A2E0-E8D0-B8BF886FB70C}"/>
              </a:ext>
            </a:extLst>
          </p:cNvPr>
          <p:cNvPicPr>
            <a:picLocks noGrp="1" noChangeAspect="1"/>
          </p:cNvPicPr>
          <p:nvPr>
            <p:ph type="pic" sz="quarter" idx="10"/>
          </p:nvPr>
        </p:nvPicPr>
        <p:blipFill rotWithShape="1">
          <a:blip r:embed="rId2"/>
          <a:srcRect l="14446" t="13207" r="25422" b="341"/>
          <a:stretch/>
        </p:blipFill>
        <p:spPr>
          <a:xfrm>
            <a:off x="6094413" y="0"/>
            <a:ext cx="6094412" cy="5835575"/>
          </a:xfrm>
        </p:spPr>
      </p:pic>
      <p:sp>
        <p:nvSpPr>
          <p:cNvPr id="4" name="Title 3">
            <a:extLst>
              <a:ext uri="{FF2B5EF4-FFF2-40B4-BE49-F238E27FC236}">
                <a16:creationId xmlns:a16="http://schemas.microsoft.com/office/drawing/2014/main" id="{29C68C0C-B070-44CA-6C6F-27E9C9F29913}"/>
              </a:ext>
            </a:extLst>
          </p:cNvPr>
          <p:cNvSpPr>
            <a:spLocks noGrp="1"/>
          </p:cNvSpPr>
          <p:nvPr>
            <p:ph type="title"/>
          </p:nvPr>
        </p:nvSpPr>
        <p:spPr>
          <a:xfrm>
            <a:off x="552450" y="1252188"/>
            <a:ext cx="5328850" cy="1174998"/>
          </a:xfrm>
        </p:spPr>
        <p:txBody>
          <a:bodyPr/>
          <a:lstStyle/>
          <a:p>
            <a:r>
              <a:rPr lang="en-US" dirty="0"/>
              <a:t>Thank you to our host!!</a:t>
            </a:r>
          </a:p>
        </p:txBody>
      </p:sp>
      <p:pic>
        <p:nvPicPr>
          <p:cNvPr id="5" name="Picture 4">
            <a:extLst>
              <a:ext uri="{FF2B5EF4-FFF2-40B4-BE49-F238E27FC236}">
                <a16:creationId xmlns:a16="http://schemas.microsoft.com/office/drawing/2014/main" id="{3CB0EEA5-D566-8DAD-5EDF-6CC39DA82C08}"/>
              </a:ext>
            </a:extLst>
          </p:cNvPr>
          <p:cNvPicPr>
            <a:picLocks noChangeAspect="1"/>
          </p:cNvPicPr>
          <p:nvPr/>
        </p:nvPicPr>
        <p:blipFill>
          <a:blip r:embed="rId3"/>
          <a:stretch>
            <a:fillRect/>
          </a:stretch>
        </p:blipFill>
        <p:spPr>
          <a:xfrm>
            <a:off x="10033182" y="4117193"/>
            <a:ext cx="3035300" cy="3060700"/>
          </a:xfrm>
          <a:prstGeom prst="rect">
            <a:avLst/>
          </a:prstGeom>
        </p:spPr>
      </p:pic>
      <p:pic>
        <p:nvPicPr>
          <p:cNvPr id="7170" name="Picture 2" descr="Anthology Events">
            <a:extLst>
              <a:ext uri="{FF2B5EF4-FFF2-40B4-BE49-F238E27FC236}">
                <a16:creationId xmlns:a16="http://schemas.microsoft.com/office/drawing/2014/main" id="{763E82C0-A8CD-5EDD-4968-8258766D5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58" y="3643005"/>
            <a:ext cx="6752550" cy="196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717384"/>
      </p:ext>
    </p:extLst>
  </p:cSld>
  <p:clrMapOvr>
    <a:masterClrMapping/>
  </p:clrMapOvr>
  <p:transition spd="med" advClick="0" advTm="7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2B18E5-FB68-4CBC-ADC3-E367B5B9A1E3}"/>
              </a:ext>
            </a:extLst>
          </p:cNvPr>
          <p:cNvSpPr/>
          <p:nvPr/>
        </p:nvSpPr>
        <p:spPr>
          <a:xfrm>
            <a:off x="357353" y="6111356"/>
            <a:ext cx="2123089" cy="699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rtl="0" hangingPunct="0"/>
            <a:endParaRPr lang="en-US" sz="3600">
              <a:solidFill>
                <a:srgbClr val="FFFFFF"/>
              </a:solidFill>
              <a:latin typeface="Calibri" panose="020F0502020204030204"/>
              <a:sym typeface="Helvetica Neue"/>
            </a:endParaRPr>
          </a:p>
        </p:txBody>
      </p:sp>
      <p:sp>
        <p:nvSpPr>
          <p:cNvPr id="13" name="Text Placeholder 5">
            <a:extLst>
              <a:ext uri="{FF2B5EF4-FFF2-40B4-BE49-F238E27FC236}">
                <a16:creationId xmlns:a16="http://schemas.microsoft.com/office/drawing/2014/main" id="{E9724DBF-011E-4876-8ACE-FFF51639AE2F}"/>
              </a:ext>
            </a:extLst>
          </p:cNvPr>
          <p:cNvSpPr txBox="1">
            <a:spLocks/>
          </p:cNvSpPr>
          <p:nvPr/>
        </p:nvSpPr>
        <p:spPr>
          <a:xfrm>
            <a:off x="8458200" y="2420491"/>
            <a:ext cx="3483714" cy="3495158"/>
          </a:xfrm>
          <a:prstGeom prst="rect">
            <a:avLst/>
          </a:prstGeom>
        </p:spPr>
        <p:txBody>
          <a:bodyPr vert="horz" lIns="91440" tIns="45720" rIns="91440" bIns="45720" rtlCol="0" anchor="t">
            <a:noAutofit/>
          </a:bodyPr>
          <a:lstStyle>
            <a:lvl1pPr marL="0" indent="0" algn="l" defTabSz="914400" rtl="0" eaLnBrk="1" latinLnBrk="0" hangingPunct="1">
              <a:lnSpc>
                <a:spcPts val="3100"/>
              </a:lnSpc>
              <a:spcBef>
                <a:spcPts val="600"/>
              </a:spcBef>
              <a:buFontTx/>
              <a:buNone/>
              <a:defRPr sz="22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20000"/>
              </a:lnSpc>
              <a:spcBef>
                <a:spcPts val="300"/>
              </a:spcBef>
            </a:pPr>
            <a:r>
              <a:rPr lang="en-US" sz="1750" dirty="0">
                <a:solidFill>
                  <a:srgbClr val="FFFFFF"/>
                </a:solidFill>
                <a:latin typeface="Arial"/>
                <a:cs typeface="Arial"/>
                <a:sym typeface="Helvetica Neue"/>
              </a:rPr>
              <a:t>Last year</a:t>
            </a:r>
            <a:r>
              <a:rPr lang="en-US" sz="1750" b="1" dirty="0">
                <a:solidFill>
                  <a:srgbClr val="FFFFFF"/>
                </a:solidFill>
                <a:latin typeface="Arial"/>
                <a:cs typeface="Arial"/>
                <a:sym typeface="Helvetica Neue"/>
              </a:rPr>
              <a:t> </a:t>
            </a:r>
            <a:r>
              <a:rPr lang="en-US" sz="1750" dirty="0">
                <a:solidFill>
                  <a:srgbClr val="FFFFFF"/>
                </a:solidFill>
                <a:latin typeface="Arial"/>
                <a:cs typeface="Arial"/>
                <a:sym typeface="Helvetica Neue"/>
              </a:rPr>
              <a:t>U.S. business travel spend was expected to grow another 25.5% and start to level off at 9.2% in 2024.</a:t>
            </a:r>
            <a:endParaRPr lang="en-US" dirty="0"/>
          </a:p>
          <a:p>
            <a:pPr defTabSz="457200">
              <a:lnSpc>
                <a:spcPct val="120000"/>
              </a:lnSpc>
              <a:spcBef>
                <a:spcPts val="300"/>
              </a:spcBef>
            </a:pPr>
            <a:endParaRPr lang="en-US" sz="1750" dirty="0">
              <a:solidFill>
                <a:srgbClr val="FFFFFF"/>
              </a:solidFill>
              <a:latin typeface="Arial"/>
              <a:cs typeface="Arial"/>
              <a:sym typeface="Helvetica Neue"/>
            </a:endParaRPr>
          </a:p>
          <a:p>
            <a:pPr defTabSz="457200">
              <a:lnSpc>
                <a:spcPct val="120000"/>
              </a:lnSpc>
              <a:spcBef>
                <a:spcPts val="300"/>
              </a:spcBef>
            </a:pPr>
            <a:endParaRPr lang="en-US" sz="1750" b="1" dirty="0">
              <a:solidFill>
                <a:srgbClr val="FF6200"/>
              </a:solidFill>
            </a:endParaRPr>
          </a:p>
        </p:txBody>
      </p:sp>
      <p:sp>
        <p:nvSpPr>
          <p:cNvPr id="4" name="Rectangle 3">
            <a:extLst>
              <a:ext uri="{FF2B5EF4-FFF2-40B4-BE49-F238E27FC236}">
                <a16:creationId xmlns:a16="http://schemas.microsoft.com/office/drawing/2014/main" id="{F38B8064-4FAB-B371-FF72-295A81EDF69A}"/>
              </a:ext>
            </a:extLst>
          </p:cNvPr>
          <p:cNvSpPr/>
          <p:nvPr/>
        </p:nvSpPr>
        <p:spPr>
          <a:xfrm>
            <a:off x="357353" y="5995746"/>
            <a:ext cx="2123089" cy="699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69" rtl="0" hangingPunct="0"/>
            <a:endParaRPr lang="en-US" sz="3600">
              <a:solidFill>
                <a:srgbClr val="FFFFFF"/>
              </a:solidFill>
              <a:latin typeface="Calibri" panose="020F0502020204030204"/>
              <a:sym typeface="Helvetica Neue"/>
            </a:endParaRPr>
          </a:p>
        </p:txBody>
      </p:sp>
      <p:sp>
        <p:nvSpPr>
          <p:cNvPr id="19" name="Title 1">
            <a:extLst>
              <a:ext uri="{FF2B5EF4-FFF2-40B4-BE49-F238E27FC236}">
                <a16:creationId xmlns:a16="http://schemas.microsoft.com/office/drawing/2014/main" id="{D2C64131-B60D-2A8E-AE15-2595B892C860}"/>
              </a:ext>
            </a:extLst>
          </p:cNvPr>
          <p:cNvSpPr>
            <a:spLocks noGrp="1"/>
          </p:cNvSpPr>
          <p:nvPr>
            <p:ph type="title"/>
          </p:nvPr>
        </p:nvSpPr>
        <p:spPr>
          <a:xfrm>
            <a:off x="322919" y="398530"/>
            <a:ext cx="7535979" cy="1121181"/>
          </a:xfrm>
        </p:spPr>
        <p:txBody>
          <a:bodyPr>
            <a:normAutofit fontScale="90000"/>
          </a:bodyPr>
          <a:lstStyle/>
          <a:p>
            <a:r>
              <a:rPr lang="en-US" dirty="0">
                <a:latin typeface="Arial"/>
                <a:cs typeface="Arial"/>
              </a:rPr>
              <a:t>U.S. Business Travel Spend Expected to Surpass Pre-COVID Levels in 2023</a:t>
            </a:r>
          </a:p>
        </p:txBody>
      </p:sp>
      <p:pic>
        <p:nvPicPr>
          <p:cNvPr id="3" name="Picture 2" descr="A logo with a black background&#10;&#10;Description automatically generated">
            <a:extLst>
              <a:ext uri="{FF2B5EF4-FFF2-40B4-BE49-F238E27FC236}">
                <a16:creationId xmlns:a16="http://schemas.microsoft.com/office/drawing/2014/main" id="{80A116BA-9968-50C0-403F-686283A61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01" y="5915649"/>
            <a:ext cx="1816612" cy="859538"/>
          </a:xfrm>
          <a:prstGeom prst="rect">
            <a:avLst/>
          </a:prstGeom>
        </p:spPr>
      </p:pic>
      <p:pic>
        <p:nvPicPr>
          <p:cNvPr id="2" name="Picture 1">
            <a:extLst>
              <a:ext uri="{FF2B5EF4-FFF2-40B4-BE49-F238E27FC236}">
                <a16:creationId xmlns:a16="http://schemas.microsoft.com/office/drawing/2014/main" id="{9F7D9E86-BE26-7384-F492-F67A6D0EE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922" y="1621402"/>
            <a:ext cx="7298059" cy="4160520"/>
          </a:xfrm>
          <a:prstGeom prst="rect">
            <a:avLst/>
          </a:prstGeom>
        </p:spPr>
      </p:pic>
      <p:sp>
        <p:nvSpPr>
          <p:cNvPr id="6" name="Source: 2023 GBTA Business Travel IndexTM Outlook">
            <a:extLst>
              <a:ext uri="{FF2B5EF4-FFF2-40B4-BE49-F238E27FC236}">
                <a16:creationId xmlns:a16="http://schemas.microsoft.com/office/drawing/2014/main" id="{B3E9AF98-A3E4-F97A-4E99-6B1C09CAF675}"/>
              </a:ext>
            </a:extLst>
          </p:cNvPr>
          <p:cNvSpPr txBox="1"/>
          <p:nvPr/>
        </p:nvSpPr>
        <p:spPr>
          <a:xfrm>
            <a:off x="5385535" y="6177151"/>
            <a:ext cx="2361224" cy="16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1219169" rtl="0" hangingPunct="0">
              <a:lnSpc>
                <a:spcPct val="110000"/>
              </a:lnSpc>
              <a:defRPr sz="1500" i="1">
                <a:solidFill>
                  <a:srgbClr val="4F5157"/>
                </a:solidFill>
                <a:latin typeface="+mn-lt"/>
                <a:ea typeface="+mn-ea"/>
                <a:cs typeface="+mn-cs"/>
                <a:sym typeface="Lato Regular"/>
              </a:defRPr>
            </a:pPr>
            <a:r>
              <a:rPr sz="750" i="1">
                <a:solidFill>
                  <a:srgbClr val="4F5157"/>
                </a:solidFill>
                <a:latin typeface="Arial" panose="020B0604020202020204" pitchFamily="34" charset="0"/>
                <a:ea typeface="+mj-ea"/>
                <a:cs typeface="Arial" panose="020B0604020202020204" pitchFamily="34" charset="0"/>
                <a:sym typeface="Lato Regular"/>
              </a:rPr>
              <a:t>Source: 2023 GBTA Business Travel Index</a:t>
            </a:r>
            <a:r>
              <a:rPr lang="en-US" sz="750" i="1">
                <a:solidFill>
                  <a:srgbClr val="4F5157"/>
                </a:solidFill>
                <a:latin typeface="Arial" panose="020B0604020202020204" pitchFamily="34" charset="0"/>
                <a:ea typeface="+mj-ea"/>
                <a:cs typeface="Arial" panose="020B0604020202020204" pitchFamily="34" charset="0"/>
                <a:sym typeface="Lato Regular"/>
              </a:rPr>
              <a:t>™ </a:t>
            </a:r>
            <a:r>
              <a:rPr sz="750" i="1">
                <a:solidFill>
                  <a:srgbClr val="4F5157"/>
                </a:solidFill>
                <a:latin typeface="Arial" panose="020B0604020202020204" pitchFamily="34" charset="0"/>
                <a:ea typeface="+mj-ea"/>
                <a:cs typeface="Arial" panose="020B0604020202020204" pitchFamily="34" charset="0"/>
                <a:sym typeface="Lato Regular"/>
              </a:rPr>
              <a:t> Outlook</a:t>
            </a:r>
            <a:endParaRPr sz="750" i="1">
              <a:solidFill>
                <a:srgbClr val="4F5157"/>
              </a:solidFill>
              <a:latin typeface="Arial" panose="020B0604020202020204" pitchFamily="34" charset="0"/>
              <a:ea typeface="Times Roman"/>
              <a:cs typeface="Arial" panose="020B0604020202020204" pitchFamily="34" charset="0"/>
              <a:sym typeface="Times Roman"/>
            </a:endParaRPr>
          </a:p>
        </p:txBody>
      </p:sp>
    </p:spTree>
    <p:extLst>
      <p:ext uri="{BB962C8B-B14F-4D97-AF65-F5344CB8AC3E}">
        <p14:creationId xmlns:p14="http://schemas.microsoft.com/office/powerpoint/2010/main" val="334775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gray.svg" descr="gray.sv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42127" y="0"/>
            <a:ext cx="10449874" cy="6858000"/>
          </a:xfrm>
          <a:prstGeom prst="rect">
            <a:avLst/>
          </a:prstGeom>
          <a:ln w="12700">
            <a:miter lim="400000"/>
          </a:ln>
        </p:spPr>
      </p:pic>
      <p:pic>
        <p:nvPicPr>
          <p:cNvPr id="375" name="direction2.svg" descr="direction2.sv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443" y="459472"/>
            <a:ext cx="12282810" cy="1161426"/>
          </a:xfrm>
          <a:prstGeom prst="rect">
            <a:avLst/>
          </a:prstGeom>
          <a:ln w="12700">
            <a:miter lim="400000"/>
          </a:ln>
        </p:spPr>
      </p:pic>
      <p:sp>
        <p:nvSpPr>
          <p:cNvPr id="376" name="How Global Business Travel Spend Supports Sales"/>
          <p:cNvSpPr txBox="1"/>
          <p:nvPr/>
        </p:nvSpPr>
        <p:spPr>
          <a:xfrm>
            <a:off x="463550" y="759529"/>
            <a:ext cx="11409363" cy="599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 tIns="45720" rIns="45720" bIns="45720" anchor="t">
            <a:spAutoFit/>
          </a:bodyPr>
          <a:lstStyle>
            <a:lvl1pPr algn="l" defTabSz="1828800">
              <a:lnSpc>
                <a:spcPct val="110000"/>
              </a:lnSpc>
              <a:defRPr sz="6500" spc="-8">
                <a:solidFill>
                  <a:srgbClr val="FFFFFF"/>
                </a:solidFill>
                <a:latin typeface="Lato Bold"/>
                <a:ea typeface="Lato Bold"/>
                <a:cs typeface="Lato Bold"/>
                <a:sym typeface="Lato Bold"/>
              </a:defRPr>
            </a:lvl1pPr>
          </a:lstStyle>
          <a:p>
            <a:pPr defTabSz="914400" rtl="0" hangingPunct="0"/>
            <a:r>
              <a:rPr lang="en-US" sz="3250" b="1" spc="-4">
                <a:latin typeface="Arial"/>
                <a:cs typeface="Arial"/>
              </a:rPr>
              <a:t>U.S.: </a:t>
            </a:r>
            <a:r>
              <a:rPr sz="3250" b="1" spc="-4">
                <a:latin typeface="Arial"/>
                <a:cs typeface="Arial"/>
              </a:rPr>
              <a:t>How Business Travel Spend Supports Sales</a:t>
            </a:r>
            <a:endParaRPr sz="733" b="1" spc="-1">
              <a:latin typeface="Arial"/>
              <a:ea typeface="Calibri"/>
              <a:cs typeface="Arial"/>
              <a:sym typeface="Calibri"/>
            </a:endParaRPr>
          </a:p>
        </p:txBody>
      </p:sp>
      <p:sp>
        <p:nvSpPr>
          <p:cNvPr id="377" name="Global view of the estimated amount of sales activity supported for every dollar spent on business travel"/>
          <p:cNvSpPr txBox="1"/>
          <p:nvPr/>
        </p:nvSpPr>
        <p:spPr>
          <a:xfrm>
            <a:off x="463550" y="1878020"/>
            <a:ext cx="10042494" cy="30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20000"/>
              </a:lnSpc>
              <a:spcBef>
                <a:spcPts val="4200"/>
              </a:spcBef>
              <a:defRPr sz="3000">
                <a:solidFill>
                  <a:srgbClr val="4F5157"/>
                </a:solidFill>
                <a:latin typeface="Lato Bold"/>
                <a:ea typeface="Lato Bold"/>
                <a:cs typeface="Lato Bold"/>
                <a:sym typeface="Lato Bold"/>
              </a:defRPr>
            </a:lvl1pPr>
          </a:lstStyle>
          <a:p>
            <a:pPr defTabSz="1219169" rtl="0" hangingPunct="0">
              <a:spcBef>
                <a:spcPts val="2100"/>
              </a:spcBef>
            </a:pPr>
            <a:r>
              <a:rPr lang="en-US" sz="1500" b="1">
                <a:latin typeface="Arial"/>
                <a:cs typeface="Arial"/>
              </a:rPr>
              <a:t>U.S.</a:t>
            </a:r>
            <a:r>
              <a:rPr sz="1500" b="1">
                <a:latin typeface="Arial"/>
                <a:cs typeface="Arial"/>
              </a:rPr>
              <a:t> view of the estimated amount of sales activity supported for every dollar spent on business travel</a:t>
            </a:r>
          </a:p>
        </p:txBody>
      </p:sp>
      <p:sp>
        <p:nvSpPr>
          <p:cNvPr id="378" name="$1 spent on business travel for every  $117…"/>
          <p:cNvSpPr txBox="1"/>
          <p:nvPr/>
        </p:nvSpPr>
        <p:spPr>
          <a:xfrm>
            <a:off x="1493462" y="3917351"/>
            <a:ext cx="2462336" cy="159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228600" rtl="0" hangingPunct="0">
              <a:lnSpc>
                <a:spcPts val="2000"/>
              </a:lnSpc>
              <a:defRPr sz="3000">
                <a:solidFill>
                  <a:srgbClr val="000000"/>
                </a:solidFill>
                <a:latin typeface="+mn-lt"/>
                <a:ea typeface="+mn-ea"/>
                <a:cs typeface="+mn-cs"/>
                <a:sym typeface="Lato Regular"/>
              </a:defRPr>
            </a:pPr>
            <a:r>
              <a:rPr sz="2000">
                <a:solidFill>
                  <a:srgbClr val="000000"/>
                </a:solidFill>
                <a:latin typeface="Arial"/>
                <a:cs typeface="Arial"/>
                <a:sym typeface="Lato Regular"/>
              </a:rPr>
              <a:t>$1 spent on business travel for every</a:t>
            </a:r>
            <a:r>
              <a:rPr lang="en-US" sz="2000">
                <a:solidFill>
                  <a:srgbClr val="000000"/>
                </a:solidFill>
                <a:latin typeface="Arial"/>
                <a:cs typeface="Arial"/>
                <a:sym typeface="Lato Regular"/>
              </a:rPr>
              <a:t> </a:t>
            </a:r>
            <a:endParaRPr lang="en-US" sz="2000">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endParaRPr lang="en-US">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br>
              <a:rPr b="1">
                <a:solidFill>
                  <a:srgbClr val="000000"/>
                </a:solidFill>
                <a:latin typeface="Arial" panose="020B0604020202020204" pitchFamily="34" charset="0"/>
                <a:ea typeface="+mn-ea"/>
                <a:cs typeface="Arial" panose="020B0604020202020204" pitchFamily="34" charset="0"/>
                <a:sym typeface="Lato Regular"/>
              </a:rPr>
            </a:br>
            <a:r>
              <a:rPr sz="4500" b="1">
                <a:solidFill>
                  <a:srgbClr val="FF6200"/>
                </a:solidFill>
                <a:latin typeface="Arial"/>
                <a:ea typeface="Lato Black"/>
                <a:cs typeface="Arial"/>
                <a:sym typeface="Lato Black"/>
              </a:rPr>
              <a:t>$</a:t>
            </a:r>
            <a:r>
              <a:rPr lang="en-US" sz="4500" b="1">
                <a:solidFill>
                  <a:srgbClr val="FF6200"/>
                </a:solidFill>
                <a:latin typeface="Arial"/>
                <a:ea typeface="Lato Black"/>
                <a:cs typeface="Arial"/>
                <a:sym typeface="Lato Black"/>
              </a:rPr>
              <a:t>120</a:t>
            </a:r>
            <a:r>
              <a:rPr lang="en-US" sz="3550" b="1">
                <a:solidFill>
                  <a:srgbClr val="ED7D31"/>
                </a:solidFill>
                <a:latin typeface="Arial"/>
                <a:ea typeface="Lato Black"/>
                <a:cs typeface="Arial"/>
                <a:sym typeface="Lato Black"/>
              </a:rPr>
              <a:t> </a:t>
            </a:r>
            <a:endParaRPr sz="3550" b="1">
              <a:solidFill>
                <a:srgbClr val="ED7D31"/>
              </a:solidFill>
              <a:latin typeface="Arial" panose="020B0604020202020204" pitchFamily="34" charset="0"/>
              <a:ea typeface="Lato Black"/>
              <a:cs typeface="Arial" panose="020B0604020202020204" pitchFamily="34" charset="0"/>
              <a:sym typeface="Lato Regular"/>
            </a:endParaRPr>
          </a:p>
          <a:p>
            <a:pPr algn="ctr" defTabSz="228600" rtl="0" hangingPunct="0">
              <a:lnSpc>
                <a:spcPts val="2000"/>
              </a:lnSpc>
              <a:defRPr sz="3600">
                <a:solidFill>
                  <a:srgbClr val="000000"/>
                </a:solidFill>
                <a:latin typeface="+mn-lt"/>
                <a:ea typeface="+mn-ea"/>
                <a:cs typeface="+mn-cs"/>
                <a:sym typeface="Lato Regular"/>
              </a:defRPr>
            </a:pPr>
            <a:r>
              <a:rPr sz="2000">
                <a:solidFill>
                  <a:srgbClr val="000000"/>
                </a:solidFill>
                <a:latin typeface="Arial"/>
                <a:cs typeface="Arial"/>
                <a:sym typeface="Lato Regular"/>
              </a:rPr>
              <a:t>of sales</a:t>
            </a:r>
            <a:r>
              <a:rPr lang="en-US" sz="2000">
                <a:solidFill>
                  <a:srgbClr val="000000"/>
                </a:solidFill>
                <a:latin typeface="Arial"/>
                <a:cs typeface="Arial"/>
                <a:sym typeface="Lato Regular"/>
              </a:rPr>
              <a:t> </a:t>
            </a:r>
            <a:endParaRPr sz="2000">
              <a:solidFill>
                <a:srgbClr val="000000"/>
              </a:solidFill>
              <a:latin typeface="Arial" panose="020B0604020202020204" pitchFamily="34" charset="0"/>
              <a:cs typeface="Arial" panose="020B0604020202020204" pitchFamily="34" charset="0"/>
              <a:sym typeface="Lato Regular"/>
            </a:endParaRPr>
          </a:p>
        </p:txBody>
      </p:sp>
      <p:sp>
        <p:nvSpPr>
          <p:cNvPr id="379" name="Line"/>
          <p:cNvSpPr/>
          <p:nvPr/>
        </p:nvSpPr>
        <p:spPr>
          <a:xfrm flipH="1">
            <a:off x="4454946" y="2569269"/>
            <a:ext cx="1" cy="3209040"/>
          </a:xfrm>
          <a:prstGeom prst="line">
            <a:avLst/>
          </a:prstGeom>
          <a:ln w="25400">
            <a:solidFill>
              <a:srgbClr val="A9A9A9"/>
            </a:solidFill>
            <a:miter lim="400000"/>
          </a:ln>
        </p:spPr>
        <p:txBody>
          <a:bodyPr lIns="25400" tIns="25400" rIns="25400" bIns="25400" anchor="ctr"/>
          <a:lstStyle/>
          <a:p>
            <a:pPr algn="ctr" defTabSz="1219169" rtl="0" hangingPunct="0"/>
            <a:endParaRPr sz="1200">
              <a:solidFill>
                <a:srgbClr val="5E5E5E"/>
              </a:solidFill>
              <a:latin typeface="Helvetica Neue"/>
              <a:ea typeface="Helvetica Neue"/>
              <a:cs typeface="Helvetica Neue"/>
              <a:sym typeface="Helvetica Neue"/>
            </a:endParaRPr>
          </a:p>
        </p:txBody>
      </p:sp>
      <p:grpSp>
        <p:nvGrpSpPr>
          <p:cNvPr id="2" name="Group 1">
            <a:extLst>
              <a:ext uri="{FF2B5EF4-FFF2-40B4-BE49-F238E27FC236}">
                <a16:creationId xmlns:a16="http://schemas.microsoft.com/office/drawing/2014/main" id="{54E3ECCB-5048-CB15-F521-D92E94B2763A}"/>
              </a:ext>
            </a:extLst>
          </p:cNvPr>
          <p:cNvGrpSpPr/>
          <p:nvPr/>
        </p:nvGrpSpPr>
        <p:grpSpPr>
          <a:xfrm>
            <a:off x="2278487" y="2592448"/>
            <a:ext cx="1068559" cy="1068559"/>
            <a:chOff x="4556974" y="5037432"/>
            <a:chExt cx="2137117" cy="2137117"/>
          </a:xfrm>
        </p:grpSpPr>
        <p:sp>
          <p:nvSpPr>
            <p:cNvPr id="380" name="Circle"/>
            <p:cNvSpPr/>
            <p:nvPr/>
          </p:nvSpPr>
          <p:spPr>
            <a:xfrm>
              <a:off x="4556974" y="5037432"/>
              <a:ext cx="2137117" cy="2137117"/>
            </a:xfrm>
            <a:prstGeom prst="ellipse">
              <a:avLst/>
            </a:prstGeom>
            <a:solidFill>
              <a:srgbClr val="D93F00"/>
            </a:solidFill>
            <a:ln w="12700">
              <a:miter lim="400000"/>
            </a:ln>
          </p:spPr>
          <p:txBody>
            <a:bodyPr lIns="25400" tIns="25400" rIns="25400" bIns="25400" anchor="ctr"/>
            <a:lstStyle/>
            <a:p>
              <a:pPr algn="ctr" defTabSz="412750" rtl="0" hangingPunct="0">
                <a:defRPr sz="3200">
                  <a:solidFill>
                    <a:srgbClr val="FFFFFF"/>
                  </a:solidFill>
                  <a:latin typeface="Helvetica Neue Medium"/>
                  <a:ea typeface="Helvetica Neue Medium"/>
                  <a:cs typeface="Helvetica Neue Medium"/>
                  <a:sym typeface="Helvetica Neue Medium"/>
                </a:defRPr>
              </a:pPr>
              <a:endParaRPr sz="1600">
                <a:solidFill>
                  <a:srgbClr val="FFFFFF"/>
                </a:solidFill>
                <a:latin typeface="Helvetica Neue Medium"/>
                <a:ea typeface="Helvetica Neue Medium"/>
                <a:cs typeface="Helvetica Neue Medium"/>
                <a:sym typeface="Helvetica Neue Medium"/>
              </a:endParaRPr>
            </a:p>
          </p:txBody>
        </p:sp>
        <p:sp>
          <p:nvSpPr>
            <p:cNvPr id="381" name="2019"/>
            <p:cNvSpPr txBox="1"/>
            <p:nvPr/>
          </p:nvSpPr>
          <p:spPr>
            <a:xfrm>
              <a:off x="4776872" y="5697018"/>
              <a:ext cx="1697321" cy="8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spcBef>
                  <a:spcPts val="4200"/>
                </a:spcBef>
                <a:defRPr sz="4800">
                  <a:solidFill>
                    <a:srgbClr val="FFFFFF"/>
                  </a:solidFill>
                  <a:latin typeface="Lato Bold"/>
                  <a:ea typeface="Lato Bold"/>
                  <a:cs typeface="Lato Bold"/>
                  <a:sym typeface="Lato Bold"/>
                </a:defRPr>
              </a:lvl1pPr>
            </a:lstStyle>
            <a:p>
              <a:pPr algn="ctr" defTabSz="1219169" rtl="0" hangingPunct="0">
                <a:spcBef>
                  <a:spcPts val="2100"/>
                </a:spcBef>
              </a:pPr>
              <a:r>
                <a:rPr sz="2400" b="1">
                  <a:latin typeface="Arial" panose="020B0604020202020204" pitchFamily="34" charset="0"/>
                  <a:cs typeface="Arial" panose="020B0604020202020204" pitchFamily="34" charset="0"/>
                </a:rPr>
                <a:t>2019</a:t>
              </a:r>
            </a:p>
          </p:txBody>
        </p:sp>
      </p:grpSp>
      <p:sp>
        <p:nvSpPr>
          <p:cNvPr id="382" name="Line"/>
          <p:cNvSpPr/>
          <p:nvPr/>
        </p:nvSpPr>
        <p:spPr>
          <a:xfrm>
            <a:off x="7737055" y="2569269"/>
            <a:ext cx="1" cy="3209040"/>
          </a:xfrm>
          <a:prstGeom prst="line">
            <a:avLst/>
          </a:prstGeom>
          <a:ln w="25400">
            <a:solidFill>
              <a:srgbClr val="A9A9A9"/>
            </a:solidFill>
            <a:miter lim="400000"/>
          </a:ln>
        </p:spPr>
        <p:txBody>
          <a:bodyPr lIns="25400" tIns="25400" rIns="25400" bIns="25400" anchor="ctr"/>
          <a:lstStyle/>
          <a:p>
            <a:pPr algn="ctr" defTabSz="1219169" rtl="0" hangingPunct="0"/>
            <a:endParaRPr sz="1200">
              <a:solidFill>
                <a:srgbClr val="5E5E5E"/>
              </a:solidFill>
              <a:latin typeface="Helvetica Neue"/>
              <a:ea typeface="Helvetica Neue"/>
              <a:cs typeface="Helvetica Neue"/>
              <a:sym typeface="Helvetica Neue"/>
            </a:endParaRPr>
          </a:p>
        </p:txBody>
      </p:sp>
      <p:sp>
        <p:nvSpPr>
          <p:cNvPr id="383" name="$1 spent on business travel for every  $198…"/>
          <p:cNvSpPr txBox="1"/>
          <p:nvPr/>
        </p:nvSpPr>
        <p:spPr>
          <a:xfrm>
            <a:off x="4702297" y="3917574"/>
            <a:ext cx="2729968" cy="1717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228600" rtl="0" hangingPunct="0">
              <a:lnSpc>
                <a:spcPts val="2000"/>
              </a:lnSpc>
              <a:defRPr sz="3000">
                <a:solidFill>
                  <a:srgbClr val="000000"/>
                </a:solidFill>
                <a:latin typeface="+mn-lt"/>
                <a:ea typeface="+mn-ea"/>
                <a:cs typeface="+mn-cs"/>
                <a:sym typeface="Lato Regular"/>
              </a:defRPr>
            </a:pPr>
            <a:r>
              <a:rPr sz="2000">
                <a:solidFill>
                  <a:srgbClr val="000000"/>
                </a:solidFill>
                <a:latin typeface="Arial"/>
                <a:cs typeface="Arial"/>
                <a:sym typeface="Lato Regular"/>
              </a:rPr>
              <a:t>$1 spent on business travel for every</a:t>
            </a:r>
            <a:r>
              <a:rPr lang="en-US" sz="2000">
                <a:solidFill>
                  <a:srgbClr val="000000"/>
                </a:solidFill>
                <a:latin typeface="Arial"/>
                <a:cs typeface="Arial"/>
                <a:sym typeface="Lato Regular"/>
              </a:rPr>
              <a:t> </a:t>
            </a:r>
            <a:endParaRPr lang="en-US" sz="2000">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endParaRPr lang="en-US">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br>
              <a:rPr b="1">
                <a:solidFill>
                  <a:srgbClr val="000000"/>
                </a:solidFill>
                <a:latin typeface="Arial" panose="020B0604020202020204" pitchFamily="34" charset="0"/>
                <a:ea typeface="+mn-ea"/>
                <a:cs typeface="Arial" panose="020B0604020202020204" pitchFamily="34" charset="0"/>
                <a:sym typeface="Lato Regular"/>
              </a:rPr>
            </a:br>
            <a:r>
              <a:rPr sz="4500" b="1">
                <a:solidFill>
                  <a:srgbClr val="FF6200"/>
                </a:solidFill>
                <a:latin typeface="Arial"/>
                <a:ea typeface="Lato Black"/>
                <a:cs typeface="Arial"/>
                <a:sym typeface="Lato Black"/>
              </a:rPr>
              <a:t>$</a:t>
            </a:r>
            <a:r>
              <a:rPr lang="en-US" sz="4500" b="1">
                <a:solidFill>
                  <a:srgbClr val="FF6200"/>
                </a:solidFill>
                <a:latin typeface="Arial"/>
                <a:ea typeface="Lato Black"/>
                <a:cs typeface="Arial"/>
                <a:sym typeface="Lato Black"/>
              </a:rPr>
              <a:t>178</a:t>
            </a:r>
            <a:r>
              <a:rPr lang="en-US" sz="3550" b="1">
                <a:solidFill>
                  <a:srgbClr val="ED7D31"/>
                </a:solidFill>
                <a:latin typeface="Arial"/>
                <a:ea typeface="Lato Black"/>
                <a:cs typeface="Arial"/>
                <a:sym typeface="Lato Black"/>
              </a:rPr>
              <a:t> </a:t>
            </a:r>
            <a:endParaRPr sz="3550" b="1">
              <a:solidFill>
                <a:srgbClr val="ED7D31"/>
              </a:solidFill>
              <a:latin typeface="Arial" panose="020B0604020202020204" pitchFamily="34" charset="0"/>
              <a:ea typeface="Lato Black"/>
              <a:cs typeface="Arial" panose="020B0604020202020204" pitchFamily="34" charset="0"/>
              <a:sym typeface="Lato Regular"/>
            </a:endParaRPr>
          </a:p>
          <a:p>
            <a:pPr algn="ctr" defTabSz="228600" rtl="0" hangingPunct="0">
              <a:lnSpc>
                <a:spcPts val="2900"/>
              </a:lnSpc>
              <a:defRPr sz="3600">
                <a:solidFill>
                  <a:srgbClr val="000000"/>
                </a:solidFill>
                <a:latin typeface="+mn-lt"/>
                <a:ea typeface="+mn-ea"/>
                <a:cs typeface="+mn-cs"/>
                <a:sym typeface="Lato Regular"/>
              </a:defRPr>
            </a:pPr>
            <a:r>
              <a:rPr sz="2000">
                <a:solidFill>
                  <a:srgbClr val="000000"/>
                </a:solidFill>
                <a:latin typeface="Arial"/>
                <a:cs typeface="Arial"/>
                <a:sym typeface="Lato Regular"/>
              </a:rPr>
              <a:t>of sales</a:t>
            </a:r>
            <a:r>
              <a:rPr lang="en-US" sz="2000">
                <a:solidFill>
                  <a:srgbClr val="000000"/>
                </a:solidFill>
                <a:latin typeface="Arial"/>
                <a:cs typeface="Arial"/>
                <a:sym typeface="Lato Regular"/>
              </a:rPr>
              <a:t> </a:t>
            </a:r>
            <a:endParaRPr sz="2000">
              <a:solidFill>
                <a:srgbClr val="000000"/>
              </a:solidFill>
              <a:latin typeface="Arial" panose="020B0604020202020204" pitchFamily="34" charset="0"/>
              <a:cs typeface="Arial" panose="020B0604020202020204" pitchFamily="34" charset="0"/>
              <a:sym typeface="Lato Regular"/>
            </a:endParaRPr>
          </a:p>
        </p:txBody>
      </p:sp>
      <p:pic>
        <p:nvPicPr>
          <p:cNvPr id="38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4606478">
            <a:off x="8595292" y="548339"/>
            <a:ext cx="6297025" cy="5761343"/>
          </a:xfrm>
          <a:prstGeom prst="rect">
            <a:avLst/>
          </a:prstGeom>
          <a:ln w="12700">
            <a:miter lim="400000"/>
          </a:ln>
        </p:spPr>
      </p:pic>
      <p:sp>
        <p:nvSpPr>
          <p:cNvPr id="385" name="$1 spent on business travel for every  $153…"/>
          <p:cNvSpPr txBox="1"/>
          <p:nvPr/>
        </p:nvSpPr>
        <p:spPr>
          <a:xfrm>
            <a:off x="8254040" y="4017119"/>
            <a:ext cx="2566359" cy="159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228600" rtl="0" hangingPunct="0">
              <a:lnSpc>
                <a:spcPts val="2000"/>
              </a:lnSpc>
              <a:defRPr sz="3000">
                <a:solidFill>
                  <a:srgbClr val="000000"/>
                </a:solidFill>
                <a:latin typeface="+mn-lt"/>
                <a:ea typeface="+mn-ea"/>
                <a:cs typeface="+mn-cs"/>
                <a:sym typeface="Lato Regular"/>
              </a:defRPr>
            </a:pPr>
            <a:r>
              <a:rPr sz="2000">
                <a:solidFill>
                  <a:srgbClr val="000000"/>
                </a:solidFill>
                <a:latin typeface="Arial"/>
                <a:cs typeface="Arial"/>
                <a:sym typeface="Lato Regular"/>
              </a:rPr>
              <a:t>$1 spent on business travel for every</a:t>
            </a:r>
            <a:r>
              <a:rPr lang="en-US" sz="2000">
                <a:solidFill>
                  <a:srgbClr val="000000"/>
                </a:solidFill>
                <a:latin typeface="Arial"/>
                <a:cs typeface="Arial"/>
                <a:sym typeface="Lato Regular"/>
              </a:rPr>
              <a:t> </a:t>
            </a:r>
            <a:endParaRPr lang="en-US" sz="2000">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endParaRPr lang="en-US">
              <a:solidFill>
                <a:srgbClr val="000000"/>
              </a:solidFill>
              <a:latin typeface="Arial" panose="020B0604020202020204" pitchFamily="34" charset="0"/>
              <a:cs typeface="Arial" panose="020B0604020202020204" pitchFamily="34" charset="0"/>
              <a:sym typeface="Lato Regular"/>
            </a:endParaRPr>
          </a:p>
          <a:p>
            <a:pPr algn="ctr" defTabSz="228600" rtl="0" hangingPunct="0">
              <a:lnSpc>
                <a:spcPts val="2000"/>
              </a:lnSpc>
              <a:defRPr sz="3000">
                <a:solidFill>
                  <a:srgbClr val="000000"/>
                </a:solidFill>
                <a:latin typeface="+mn-lt"/>
                <a:ea typeface="+mn-ea"/>
                <a:cs typeface="+mn-cs"/>
                <a:sym typeface="Lato Regular"/>
              </a:defRPr>
            </a:pPr>
            <a:br>
              <a:rPr b="1">
                <a:solidFill>
                  <a:srgbClr val="000000"/>
                </a:solidFill>
                <a:latin typeface="Arial" panose="020B0604020202020204" pitchFamily="34" charset="0"/>
                <a:ea typeface="+mn-ea"/>
                <a:cs typeface="Arial" panose="020B0604020202020204" pitchFamily="34" charset="0"/>
                <a:sym typeface="Lato Regular"/>
              </a:rPr>
            </a:br>
            <a:r>
              <a:rPr sz="4500" b="1">
                <a:solidFill>
                  <a:srgbClr val="FF6200"/>
                </a:solidFill>
                <a:latin typeface="Arial"/>
                <a:ea typeface="Lato Black"/>
                <a:cs typeface="Arial"/>
                <a:sym typeface="Lato Black"/>
              </a:rPr>
              <a:t>$</a:t>
            </a:r>
            <a:r>
              <a:rPr lang="en-US" sz="4500" b="1">
                <a:solidFill>
                  <a:srgbClr val="FF6200"/>
                </a:solidFill>
                <a:latin typeface="Arial"/>
                <a:ea typeface="Lato Black"/>
                <a:cs typeface="Arial"/>
                <a:sym typeface="Lato Black"/>
              </a:rPr>
              <a:t>145</a:t>
            </a:r>
            <a:r>
              <a:rPr lang="en-US" sz="3550" b="1">
                <a:solidFill>
                  <a:srgbClr val="ED7D31"/>
                </a:solidFill>
                <a:latin typeface="Arial"/>
                <a:ea typeface="Lato Black"/>
                <a:cs typeface="Arial"/>
                <a:sym typeface="Lato Black"/>
              </a:rPr>
              <a:t> </a:t>
            </a:r>
            <a:endParaRPr sz="3550" b="1">
              <a:solidFill>
                <a:srgbClr val="ED7D31"/>
              </a:solidFill>
              <a:latin typeface="Arial" panose="020B0604020202020204" pitchFamily="34" charset="0"/>
              <a:ea typeface="Lato Black"/>
              <a:cs typeface="Arial" panose="020B0604020202020204" pitchFamily="34" charset="0"/>
              <a:sym typeface="Lato Regular"/>
            </a:endParaRPr>
          </a:p>
          <a:p>
            <a:pPr algn="ctr" defTabSz="228600" rtl="0" hangingPunct="0">
              <a:lnSpc>
                <a:spcPts val="2000"/>
              </a:lnSpc>
              <a:defRPr sz="3600">
                <a:solidFill>
                  <a:srgbClr val="000000"/>
                </a:solidFill>
                <a:latin typeface="+mn-lt"/>
                <a:ea typeface="+mn-ea"/>
                <a:cs typeface="+mn-cs"/>
                <a:sym typeface="Lato Regular"/>
              </a:defRPr>
            </a:pPr>
            <a:r>
              <a:rPr sz="2000">
                <a:solidFill>
                  <a:srgbClr val="000000"/>
                </a:solidFill>
                <a:latin typeface="Arial"/>
                <a:cs typeface="Arial"/>
                <a:sym typeface="Lato Regular"/>
              </a:rPr>
              <a:t>of sales</a:t>
            </a:r>
            <a:r>
              <a:rPr lang="en-US" sz="2000">
                <a:solidFill>
                  <a:srgbClr val="000000"/>
                </a:solidFill>
                <a:latin typeface="Arial"/>
                <a:cs typeface="Arial"/>
                <a:sym typeface="Lato Regular"/>
              </a:rPr>
              <a:t> </a:t>
            </a:r>
            <a:endParaRPr sz="2000">
              <a:solidFill>
                <a:srgbClr val="000000"/>
              </a:solidFill>
              <a:latin typeface="Arial" panose="020B0604020202020204" pitchFamily="34" charset="0"/>
              <a:cs typeface="Arial" panose="020B0604020202020204" pitchFamily="34" charset="0"/>
              <a:sym typeface="Lato Regular"/>
            </a:endParaRPr>
          </a:p>
        </p:txBody>
      </p:sp>
      <p:grpSp>
        <p:nvGrpSpPr>
          <p:cNvPr id="3" name="Group 2">
            <a:extLst>
              <a:ext uri="{FF2B5EF4-FFF2-40B4-BE49-F238E27FC236}">
                <a16:creationId xmlns:a16="http://schemas.microsoft.com/office/drawing/2014/main" id="{F52E7144-97F7-CEF4-A52A-4A93E4CAC7E7}"/>
              </a:ext>
            </a:extLst>
          </p:cNvPr>
          <p:cNvGrpSpPr/>
          <p:nvPr/>
        </p:nvGrpSpPr>
        <p:grpSpPr>
          <a:xfrm>
            <a:off x="5533003" y="2592448"/>
            <a:ext cx="1068559" cy="1068559"/>
            <a:chOff x="11066008" y="5037432"/>
            <a:chExt cx="2137117" cy="2137117"/>
          </a:xfrm>
        </p:grpSpPr>
        <p:sp>
          <p:nvSpPr>
            <p:cNvPr id="386" name="Circle"/>
            <p:cNvSpPr/>
            <p:nvPr/>
          </p:nvSpPr>
          <p:spPr>
            <a:xfrm>
              <a:off x="11066008" y="5037432"/>
              <a:ext cx="2137117" cy="2137117"/>
            </a:xfrm>
            <a:prstGeom prst="ellipse">
              <a:avLst/>
            </a:prstGeom>
            <a:solidFill>
              <a:srgbClr val="D93F00"/>
            </a:solidFill>
            <a:ln w="12700">
              <a:miter lim="400000"/>
            </a:ln>
          </p:spPr>
          <p:txBody>
            <a:bodyPr lIns="25400" tIns="25400" rIns="25400" bIns="25400" anchor="ctr"/>
            <a:lstStyle/>
            <a:p>
              <a:pPr algn="ctr" defTabSz="412750" rtl="0" hangingPunct="0">
                <a:defRPr sz="3200">
                  <a:solidFill>
                    <a:srgbClr val="FFFFFF"/>
                  </a:solidFill>
                  <a:latin typeface="Helvetica Neue Medium"/>
                  <a:ea typeface="Helvetica Neue Medium"/>
                  <a:cs typeface="Helvetica Neue Medium"/>
                  <a:sym typeface="Helvetica Neue Medium"/>
                </a:defRPr>
              </a:pPr>
              <a:endParaRPr sz="1600">
                <a:solidFill>
                  <a:srgbClr val="FFFFFF"/>
                </a:solidFill>
                <a:latin typeface="Helvetica Neue Medium"/>
                <a:ea typeface="Helvetica Neue Medium"/>
                <a:cs typeface="Helvetica Neue Medium"/>
                <a:sym typeface="Helvetica Neue Medium"/>
              </a:endParaRPr>
            </a:p>
          </p:txBody>
        </p:sp>
        <p:sp>
          <p:nvSpPr>
            <p:cNvPr id="387" name="2022"/>
            <p:cNvSpPr txBox="1"/>
            <p:nvPr/>
          </p:nvSpPr>
          <p:spPr>
            <a:xfrm>
              <a:off x="11285905" y="5697018"/>
              <a:ext cx="1697321" cy="8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spcBef>
                  <a:spcPts val="4200"/>
                </a:spcBef>
                <a:defRPr sz="4800">
                  <a:solidFill>
                    <a:srgbClr val="FFFFFF"/>
                  </a:solidFill>
                  <a:latin typeface="Lato Bold"/>
                  <a:ea typeface="Lato Bold"/>
                  <a:cs typeface="Lato Bold"/>
                  <a:sym typeface="Lato Bold"/>
                </a:defRPr>
              </a:lvl1pPr>
            </a:lstStyle>
            <a:p>
              <a:pPr algn="ctr" defTabSz="1219169" rtl="0" hangingPunct="0">
                <a:spcBef>
                  <a:spcPts val="2100"/>
                </a:spcBef>
              </a:pPr>
              <a:r>
                <a:rPr sz="2400" b="1">
                  <a:latin typeface="Arial" panose="020B0604020202020204" pitchFamily="34" charset="0"/>
                  <a:cs typeface="Arial" panose="020B0604020202020204" pitchFamily="34" charset="0"/>
                </a:rPr>
                <a:t>2022</a:t>
              </a:r>
            </a:p>
          </p:txBody>
        </p:sp>
      </p:grpSp>
      <p:grpSp>
        <p:nvGrpSpPr>
          <p:cNvPr id="4" name="Group 3">
            <a:extLst>
              <a:ext uri="{FF2B5EF4-FFF2-40B4-BE49-F238E27FC236}">
                <a16:creationId xmlns:a16="http://schemas.microsoft.com/office/drawing/2014/main" id="{35E2D023-9A2C-9452-B677-E741D0593CFF}"/>
              </a:ext>
            </a:extLst>
          </p:cNvPr>
          <p:cNvGrpSpPr/>
          <p:nvPr/>
        </p:nvGrpSpPr>
        <p:grpSpPr>
          <a:xfrm>
            <a:off x="8949572" y="2592448"/>
            <a:ext cx="1068559" cy="1068559"/>
            <a:chOff x="17575041" y="5037432"/>
            <a:chExt cx="2137117" cy="2137117"/>
          </a:xfrm>
        </p:grpSpPr>
        <p:sp>
          <p:nvSpPr>
            <p:cNvPr id="388" name="Circle"/>
            <p:cNvSpPr/>
            <p:nvPr/>
          </p:nvSpPr>
          <p:spPr>
            <a:xfrm>
              <a:off x="17575041" y="5037432"/>
              <a:ext cx="2137117" cy="2137117"/>
            </a:xfrm>
            <a:prstGeom prst="ellipse">
              <a:avLst/>
            </a:prstGeom>
            <a:solidFill>
              <a:srgbClr val="D93F00"/>
            </a:solidFill>
            <a:ln w="12700">
              <a:miter lim="400000"/>
            </a:ln>
          </p:spPr>
          <p:txBody>
            <a:bodyPr lIns="25400" tIns="25400" rIns="25400" bIns="25400" anchor="ctr"/>
            <a:lstStyle/>
            <a:p>
              <a:pPr algn="ctr" defTabSz="412750" rtl="0" hangingPunct="0">
                <a:defRPr sz="3200">
                  <a:solidFill>
                    <a:srgbClr val="FFFFFF"/>
                  </a:solidFill>
                  <a:latin typeface="Helvetica Neue Medium"/>
                  <a:ea typeface="Helvetica Neue Medium"/>
                  <a:cs typeface="Helvetica Neue Medium"/>
                  <a:sym typeface="Helvetica Neue Medium"/>
                </a:defRPr>
              </a:pPr>
              <a:endParaRPr sz="1600">
                <a:solidFill>
                  <a:srgbClr val="FFFFFF"/>
                </a:solidFill>
                <a:latin typeface="Helvetica Neue Medium"/>
                <a:ea typeface="Helvetica Neue Medium"/>
                <a:cs typeface="Helvetica Neue Medium"/>
                <a:sym typeface="Helvetica Neue Medium"/>
              </a:endParaRPr>
            </a:p>
          </p:txBody>
        </p:sp>
        <p:sp>
          <p:nvSpPr>
            <p:cNvPr id="389" name="2023"/>
            <p:cNvSpPr txBox="1"/>
            <p:nvPr/>
          </p:nvSpPr>
          <p:spPr>
            <a:xfrm>
              <a:off x="17794938" y="5697018"/>
              <a:ext cx="1697321" cy="817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spcBef>
                  <a:spcPts val="4200"/>
                </a:spcBef>
                <a:defRPr sz="4800">
                  <a:solidFill>
                    <a:srgbClr val="FFFFFF"/>
                  </a:solidFill>
                  <a:latin typeface="Lato Bold"/>
                  <a:ea typeface="Lato Bold"/>
                  <a:cs typeface="Lato Bold"/>
                  <a:sym typeface="Lato Bold"/>
                </a:defRPr>
              </a:lvl1pPr>
            </a:lstStyle>
            <a:p>
              <a:pPr algn="ctr" defTabSz="1219169" rtl="0" hangingPunct="0">
                <a:spcBef>
                  <a:spcPts val="2100"/>
                </a:spcBef>
              </a:pPr>
              <a:r>
                <a:rPr sz="2400" b="1">
                  <a:latin typeface="Arial" panose="020B0604020202020204" pitchFamily="34" charset="0"/>
                  <a:cs typeface="Arial" panose="020B0604020202020204" pitchFamily="34" charset="0"/>
                </a:rPr>
                <a:t>2023</a:t>
              </a:r>
            </a:p>
          </p:txBody>
        </p:sp>
      </p:grpSp>
      <p:pic>
        <p:nvPicPr>
          <p:cNvPr id="19" name="Picture 18" descr="A logo with a black background&#10;&#10;Description automatically generated">
            <a:extLst>
              <a:ext uri="{FF2B5EF4-FFF2-40B4-BE49-F238E27FC236}">
                <a16:creationId xmlns:a16="http://schemas.microsoft.com/office/drawing/2014/main" id="{628B8AC9-0C95-D32F-7EE9-BB3DF15B4F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903" y="5763876"/>
            <a:ext cx="1816612" cy="8595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alking with a luggage bag&#10;&#10;Description automatically generated">
            <a:extLst>
              <a:ext uri="{FF2B5EF4-FFF2-40B4-BE49-F238E27FC236}">
                <a16:creationId xmlns:a16="http://schemas.microsoft.com/office/drawing/2014/main" id="{17B6DDF1-013C-58DE-7522-FC2554AFDB0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8272377" y="0"/>
            <a:ext cx="6092825" cy="6858000"/>
          </a:xfrm>
        </p:spPr>
      </p:pic>
      <p:sp>
        <p:nvSpPr>
          <p:cNvPr id="4" name="Text Placeholder 3">
            <a:extLst>
              <a:ext uri="{FF2B5EF4-FFF2-40B4-BE49-F238E27FC236}">
                <a16:creationId xmlns:a16="http://schemas.microsoft.com/office/drawing/2014/main" id="{8DAE6C4F-4348-4BBF-1A40-E28BD99D9B48}"/>
              </a:ext>
            </a:extLst>
          </p:cNvPr>
          <p:cNvSpPr>
            <a:spLocks noGrp="1"/>
          </p:cNvSpPr>
          <p:nvPr>
            <p:ph type="body" sz="quarter" idx="13"/>
          </p:nvPr>
        </p:nvSpPr>
        <p:spPr>
          <a:xfrm>
            <a:off x="601848" y="1522927"/>
            <a:ext cx="7541269" cy="4248402"/>
          </a:xfrm>
        </p:spPr>
        <p:txBody>
          <a:bodyPr vert="horz" lIns="91440" tIns="45720" rIns="91440" bIns="45720" rtlCol="0" anchor="t">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171450" indent="-171450" algn="l">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r>
              <a:rPr lang="en-US" sz="1750" b="1" kern="0" dirty="0">
                <a:solidFill>
                  <a:srgbClr val="FF6100"/>
                </a:solidFill>
                <a:latin typeface="Arial"/>
                <a:ea typeface="+mj-lt"/>
                <a:cs typeface="Arial"/>
              </a:rPr>
              <a:t>TRAVEL WITH PURPOSE. </a:t>
            </a:r>
            <a:r>
              <a:rPr lang="en-US" sz="1750" kern="0" dirty="0">
                <a:solidFill>
                  <a:srgbClr val="4F5157"/>
                </a:solidFill>
                <a:latin typeface="Arial"/>
                <a:ea typeface="+mj-lt"/>
                <a:cs typeface="Arial"/>
              </a:rPr>
              <a:t>96% said they are traveling the </a:t>
            </a:r>
            <a:r>
              <a:rPr lang="en-US" sz="1750" b="1" kern="0" dirty="0">
                <a:solidFill>
                  <a:srgbClr val="4F5157"/>
                </a:solidFill>
                <a:latin typeface="Arial"/>
                <a:ea typeface="+mj-lt"/>
                <a:cs typeface="Arial"/>
              </a:rPr>
              <a:t>same or more</a:t>
            </a:r>
            <a:r>
              <a:rPr lang="en-US" sz="1750" kern="0" dirty="0">
                <a:solidFill>
                  <a:srgbClr val="4F5157"/>
                </a:solidFill>
                <a:latin typeface="Arial"/>
                <a:ea typeface="+mj-lt"/>
                <a:cs typeface="Arial"/>
              </a:rPr>
              <a:t> than 2019, and 84% said business travel is </a:t>
            </a:r>
            <a:r>
              <a:rPr lang="en-US" sz="1750" b="1" kern="0" dirty="0">
                <a:solidFill>
                  <a:srgbClr val="4F5157"/>
                </a:solidFill>
                <a:latin typeface="Arial"/>
                <a:ea typeface="+mj-lt"/>
                <a:cs typeface="Arial"/>
              </a:rPr>
              <a:t>worthwhile</a:t>
            </a:r>
            <a:r>
              <a:rPr lang="en-US" sz="1750" kern="0" dirty="0">
                <a:solidFill>
                  <a:srgbClr val="4F5157"/>
                </a:solidFill>
                <a:latin typeface="Arial"/>
                <a:ea typeface="+mj-lt"/>
                <a:cs typeface="Arial"/>
              </a:rPr>
              <a:t> to achieve their business objectives.</a:t>
            </a:r>
            <a:endParaRPr lang="en-US" sz="1750" b="1" kern="0" dirty="0">
              <a:solidFill>
                <a:srgbClr val="D93F00"/>
              </a:solidFill>
              <a:latin typeface="Arial"/>
              <a:ea typeface="+mj-lt"/>
              <a:cs typeface="+mj-lt"/>
              <a:sym typeface="Lato Regular"/>
            </a:endParaRPr>
          </a:p>
          <a:p>
            <a:pPr marL="171450" indent="-171450" algn="l">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endParaRPr lang="en-US" sz="1750" b="1" kern="0" dirty="0">
              <a:solidFill>
                <a:srgbClr val="D93F00"/>
              </a:solidFill>
              <a:latin typeface="Arial"/>
              <a:ea typeface="+mj-lt"/>
              <a:cs typeface="+mj-lt"/>
              <a:sym typeface="Lato Regular"/>
            </a:endParaRPr>
          </a:p>
          <a:p>
            <a:pPr marL="171450" indent="-171450" algn="l">
              <a:lnSpc>
                <a:spcPct val="100000"/>
              </a:lnSpc>
              <a:spcAft>
                <a:spcPts val="0"/>
              </a:spcAft>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r>
              <a:rPr kumimoji="0" lang="en-US" sz="1750" b="1" i="0" u="none" strike="noStrike" kern="0" cap="none" spc="0" normalizeH="0" noProof="0" dirty="0">
                <a:ln>
                  <a:noFill/>
                </a:ln>
                <a:solidFill>
                  <a:srgbClr val="FF6100"/>
                </a:solidFill>
                <a:effectLst/>
                <a:uLnTx/>
                <a:uFillTx/>
                <a:latin typeface="Arial"/>
                <a:ea typeface="+mj-lt"/>
                <a:cs typeface="+mj-lt"/>
                <a:sym typeface="Lato Regular"/>
              </a:rPr>
              <a:t>TRAVEL FREQUENCY. </a:t>
            </a:r>
            <a:r>
              <a:rPr lang="en-US" sz="1750" dirty="0">
                <a:solidFill>
                  <a:srgbClr val="4F5157"/>
                </a:solidFill>
                <a:latin typeface="Arial"/>
                <a:ea typeface="+mj-lt"/>
                <a:cs typeface="+mj-lt"/>
                <a:sym typeface="Lato Bold"/>
              </a:rPr>
              <a:t>47</a:t>
            </a:r>
            <a:r>
              <a:rPr lang="en-US" sz="1750" dirty="0">
                <a:latin typeface="Arial"/>
                <a:ea typeface="+mj-lt"/>
                <a:cs typeface="+mj-lt"/>
                <a:sym typeface="Lato Bold"/>
              </a:rPr>
              <a:t>% have taken </a:t>
            </a:r>
            <a:r>
              <a:rPr lang="en-US" sz="1750" b="1" dirty="0">
                <a:latin typeface="Arial"/>
                <a:ea typeface="+mj-lt"/>
                <a:cs typeface="+mj-lt"/>
                <a:sym typeface="Lato Bold"/>
              </a:rPr>
              <a:t>1 to 2 business trips </a:t>
            </a:r>
            <a:r>
              <a:rPr lang="en-US" sz="1750" dirty="0">
                <a:latin typeface="Arial"/>
                <a:ea typeface="+mj-lt"/>
                <a:cs typeface="+mj-lt"/>
                <a:sym typeface="Lato Bold"/>
              </a:rPr>
              <a:t>in the past 12 months with 20% taking 6 or more trips.</a:t>
            </a:r>
            <a:br>
              <a:rPr lang="en-US" sz="1750" dirty="0">
                <a:latin typeface="Arial"/>
                <a:ea typeface="+mj-lt"/>
                <a:cs typeface="+mj-lt"/>
              </a:rPr>
            </a:br>
            <a:endParaRPr lang="en-US" sz="1750" dirty="0">
              <a:latin typeface="Arial"/>
              <a:ea typeface="+mj-lt"/>
              <a:cs typeface="+mj-lt"/>
            </a:endParaRPr>
          </a:p>
          <a:p>
            <a:pPr marL="171450" indent="-171450" algn="l">
              <a:lnSpc>
                <a:spcPct val="100000"/>
              </a:lnSpc>
              <a:spcAft>
                <a:spcPts val="0"/>
              </a:spcAft>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r>
              <a:rPr lang="en-US" sz="1750" b="1" dirty="0">
                <a:solidFill>
                  <a:srgbClr val="FF6100"/>
                </a:solidFill>
                <a:latin typeface="Arial"/>
                <a:ea typeface="+mj-lt"/>
                <a:cs typeface="Arial"/>
              </a:rPr>
              <a:t>AVERAGE TRIP PROFILE. </a:t>
            </a:r>
            <a:r>
              <a:rPr lang="en-US" sz="1750" dirty="0">
                <a:solidFill>
                  <a:srgbClr val="4F5157"/>
                </a:solidFill>
                <a:latin typeface="Arial"/>
                <a:ea typeface="+mj-lt"/>
                <a:cs typeface="Arial"/>
              </a:rPr>
              <a:t>U.S. travelers </a:t>
            </a:r>
            <a:r>
              <a:rPr lang="en-US" sz="1750" b="1" dirty="0">
                <a:solidFill>
                  <a:srgbClr val="4F5157"/>
                </a:solidFill>
                <a:latin typeface="Arial"/>
                <a:ea typeface="+mj-lt"/>
                <a:cs typeface="Arial"/>
              </a:rPr>
              <a:t>average 3.6 nights </a:t>
            </a:r>
            <a:r>
              <a:rPr lang="en-US" sz="1750" dirty="0">
                <a:solidFill>
                  <a:srgbClr val="4F5157"/>
                </a:solidFill>
                <a:latin typeface="Arial"/>
                <a:ea typeface="+mj-lt"/>
                <a:cs typeface="Arial"/>
              </a:rPr>
              <a:t>for a business trip and report spending an average </a:t>
            </a:r>
            <a:r>
              <a:rPr lang="en-US" sz="1750" b="1" dirty="0">
                <a:solidFill>
                  <a:srgbClr val="4F5157"/>
                </a:solidFill>
                <a:latin typeface="Arial"/>
                <a:ea typeface="+mj-lt"/>
                <a:cs typeface="Arial"/>
              </a:rPr>
              <a:t>$1,241 per trip</a:t>
            </a:r>
            <a:r>
              <a:rPr lang="en-US" sz="1750" dirty="0">
                <a:solidFill>
                  <a:srgbClr val="4F5157"/>
                </a:solidFill>
                <a:latin typeface="Arial"/>
                <a:ea typeface="+mj-lt"/>
                <a:cs typeface="Arial"/>
              </a:rPr>
              <a:t>.</a:t>
            </a:r>
            <a:br>
              <a:rPr lang="en-US" sz="1750" dirty="0">
                <a:latin typeface="Arial"/>
                <a:ea typeface="+mj-lt"/>
                <a:cs typeface="Arial"/>
              </a:rPr>
            </a:br>
            <a:endParaRPr lang="en-US" sz="1750" dirty="0">
              <a:solidFill>
                <a:srgbClr val="4F5157"/>
              </a:solidFill>
              <a:latin typeface="Arial"/>
              <a:ea typeface="+mj-lt"/>
              <a:cs typeface="Arial"/>
            </a:endParaRPr>
          </a:p>
          <a:p>
            <a:pPr marL="171450" indent="-171450" algn="l">
              <a:lnSpc>
                <a:spcPct val="100000"/>
              </a:lnSpc>
              <a:spcAft>
                <a:spcPts val="0"/>
              </a:spcAft>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r>
              <a:rPr kumimoji="0" lang="en-US" sz="1750" b="1" i="0" u="none" strike="noStrike" kern="0" cap="none" spc="0" normalizeH="0" noProof="0" dirty="0">
                <a:ln>
                  <a:noFill/>
                </a:ln>
                <a:solidFill>
                  <a:srgbClr val="FF6100"/>
                </a:solidFill>
                <a:effectLst/>
                <a:uLnTx/>
                <a:uFillTx/>
                <a:latin typeface="Arial"/>
                <a:ea typeface="+mj-lt"/>
                <a:cs typeface="+mj-lt"/>
                <a:sym typeface="Lato Regular"/>
              </a:rPr>
              <a:t>REASONS FOR </a:t>
            </a:r>
            <a:r>
              <a:rPr kumimoji="0" lang="en-GB" sz="1750" b="1" i="0" u="none" strike="noStrike" kern="0" cap="none" spc="0" normalizeH="0" dirty="0">
                <a:ln>
                  <a:noFill/>
                </a:ln>
                <a:solidFill>
                  <a:srgbClr val="FF6100"/>
                </a:solidFill>
                <a:effectLst/>
                <a:uLnTx/>
                <a:uFillTx/>
                <a:latin typeface="Arial"/>
                <a:ea typeface="+mj-lt"/>
                <a:cs typeface="+mj-lt"/>
                <a:sym typeface="Lato Regular"/>
              </a:rPr>
              <a:t>TRAVEL</a:t>
            </a:r>
            <a:r>
              <a:rPr kumimoji="0" lang="en-US" sz="1750" b="1" i="0" u="none" strike="noStrike" kern="0" cap="none" spc="0" normalizeH="0" noProof="0" dirty="0">
                <a:ln>
                  <a:noFill/>
                </a:ln>
                <a:solidFill>
                  <a:srgbClr val="FF6100"/>
                </a:solidFill>
                <a:effectLst/>
                <a:uLnTx/>
                <a:uFillTx/>
                <a:latin typeface="Arial"/>
                <a:ea typeface="+mj-lt"/>
                <a:cs typeface="+mj-lt"/>
                <a:sym typeface="Lato Regular"/>
              </a:rPr>
              <a:t>. </a:t>
            </a:r>
            <a:r>
              <a:rPr lang="en-US" sz="1750" dirty="0">
                <a:solidFill>
                  <a:srgbClr val="4F5157"/>
                </a:solidFill>
                <a:latin typeface="Arial"/>
                <a:ea typeface="+mj-lt"/>
                <a:cs typeface="+mj-lt"/>
                <a:sym typeface="Lato Bold"/>
              </a:rPr>
              <a:t>Convention or conference (19%), seminar</a:t>
            </a:r>
            <a:r>
              <a:rPr lang="en-US" sz="1750" dirty="0">
                <a:latin typeface="Arial"/>
                <a:ea typeface="+mj-lt"/>
                <a:cs typeface="+mj-lt"/>
                <a:sym typeface="Lato Bold"/>
              </a:rPr>
              <a:t>/ training (18%), and sales/account/partner meetings (16%) are </a:t>
            </a:r>
            <a:r>
              <a:rPr lang="en-US" sz="1750" b="1" dirty="0">
                <a:latin typeface="Arial"/>
                <a:ea typeface="+mj-lt"/>
                <a:cs typeface="+mj-lt"/>
                <a:sym typeface="Lato Bold"/>
              </a:rPr>
              <a:t>main reasons </a:t>
            </a:r>
            <a:r>
              <a:rPr lang="en-US" sz="1750" dirty="0">
                <a:latin typeface="Arial"/>
                <a:ea typeface="+mj-lt"/>
                <a:cs typeface="+mj-lt"/>
                <a:sym typeface="Lato Bold"/>
              </a:rPr>
              <a:t>for travel. </a:t>
            </a:r>
            <a:br>
              <a:rPr lang="en-US" sz="1750" dirty="0">
                <a:latin typeface="Arial"/>
                <a:ea typeface="+mj-lt"/>
                <a:cs typeface="+mj-lt"/>
              </a:rPr>
            </a:br>
            <a:endParaRPr lang="en-US" sz="1750" dirty="0">
              <a:latin typeface="Arial"/>
              <a:ea typeface="+mj-lt"/>
              <a:cs typeface="+mj-lt"/>
            </a:endParaRPr>
          </a:p>
          <a:p>
            <a:pPr marL="171450" indent="-171450" algn="l">
              <a:lnSpc>
                <a:spcPct val="100000"/>
              </a:lnSpc>
              <a:spcAft>
                <a:spcPts val="0"/>
              </a:spcAft>
              <a:buClr>
                <a:srgbClr val="D93F00"/>
              </a:buClr>
              <a:buSzPct val="100000"/>
              <a:buFont typeface="Wingdings" panose="05000000000000000000" pitchFamily="2" charset="2"/>
              <a:buChar char="§"/>
              <a:defRPr sz="3400">
                <a:solidFill>
                  <a:srgbClr val="4F5157"/>
                </a:solidFill>
                <a:latin typeface="+mn-lt"/>
                <a:ea typeface="+mn-ea"/>
                <a:cs typeface="+mn-cs"/>
                <a:sym typeface="Lato Regular"/>
              </a:defRPr>
            </a:pPr>
            <a:r>
              <a:rPr kumimoji="0" lang="en-US" sz="1750" b="1" i="0" u="none" strike="noStrike" kern="0" cap="none" spc="0" normalizeH="0" baseline="0" noProof="0" dirty="0">
                <a:ln>
                  <a:noFill/>
                </a:ln>
                <a:solidFill>
                  <a:srgbClr val="FF6100"/>
                </a:solidFill>
                <a:effectLst/>
                <a:uLnTx/>
                <a:uFillTx/>
                <a:latin typeface="Arial"/>
                <a:cs typeface="Arial"/>
                <a:sym typeface="Lato Regular"/>
              </a:rPr>
              <a:t>HOW THEY BLEND.</a:t>
            </a:r>
            <a:r>
              <a:rPr kumimoji="0" lang="en-US" sz="1750" b="0" i="0" u="none" strike="noStrike" kern="0" cap="none" spc="0" normalizeH="0" baseline="0" noProof="0" dirty="0">
                <a:ln>
                  <a:noFill/>
                </a:ln>
                <a:solidFill>
                  <a:srgbClr val="FF6100"/>
                </a:solidFill>
                <a:effectLst/>
                <a:uLnTx/>
                <a:uFillTx/>
                <a:latin typeface="Arial"/>
                <a:ea typeface="Lato Regular"/>
                <a:cs typeface="Arial"/>
                <a:sym typeface="Lato Regular"/>
              </a:rPr>
              <a:t> </a:t>
            </a:r>
            <a:r>
              <a:rPr lang="en-US" sz="1750" dirty="0">
                <a:latin typeface="Arial"/>
                <a:ea typeface="Lato Regular"/>
                <a:cs typeface="Arial"/>
                <a:sym typeface="Lato Regular"/>
              </a:rPr>
              <a:t>45</a:t>
            </a:r>
            <a:r>
              <a:rPr kumimoji="0" lang="en-US" sz="1750" b="0" i="0" u="none" strike="noStrike" kern="0" cap="none" spc="0" normalizeH="0" baseline="0" noProof="0" dirty="0">
                <a:ln>
                  <a:noFill/>
                </a:ln>
                <a:effectLst/>
                <a:uLnTx/>
                <a:uFillTx/>
                <a:latin typeface="Arial"/>
                <a:ea typeface="+mj-lt"/>
                <a:cs typeface="Arial"/>
                <a:sym typeface="Lato Regular"/>
              </a:rPr>
              <a:t>% have extended a work trip for </a:t>
            </a:r>
            <a:r>
              <a:rPr kumimoji="0" lang="en-US" sz="1750" b="1" i="0" u="none" strike="noStrike" kern="0" cap="none" spc="0" normalizeH="0" baseline="0" noProof="0" dirty="0">
                <a:ln>
                  <a:noFill/>
                </a:ln>
                <a:effectLst/>
                <a:uLnTx/>
                <a:uFillTx/>
                <a:latin typeface="Arial"/>
                <a:ea typeface="+mj-lt"/>
                <a:cs typeface="Arial"/>
                <a:sym typeface="Lato Regular"/>
              </a:rPr>
              <a:t>leisure</a:t>
            </a:r>
            <a:r>
              <a:rPr lang="en-US" sz="1750" dirty="0">
                <a:latin typeface="Arial"/>
                <a:ea typeface="+mj-lt"/>
                <a:cs typeface="Arial"/>
                <a:sym typeface="Lato Regular"/>
              </a:rPr>
              <a:t>, while 72% report blending travel more frequently than they did in 2019.</a:t>
            </a:r>
            <a:endParaRPr lang="en-US" sz="1750" b="0" i="0" u="none" strike="noStrike" kern="0" cap="none" spc="0" normalizeH="0" noProof="0" dirty="0">
              <a:ln>
                <a:noFill/>
              </a:ln>
              <a:effectLst/>
              <a:uLnTx/>
              <a:uFillTx/>
              <a:latin typeface="Arial" panose="020B0604020202020204" pitchFamily="34" charset="0"/>
              <a:ea typeface="+mj-lt"/>
              <a:cs typeface="Arial" panose="020B0604020202020204" pitchFamily="34" charset="0"/>
            </a:endParaRPr>
          </a:p>
        </p:txBody>
      </p:sp>
      <p:sp>
        <p:nvSpPr>
          <p:cNvPr id="8" name="From the source: The Business Traveler’s Current View">
            <a:extLst>
              <a:ext uri="{FF2B5EF4-FFF2-40B4-BE49-F238E27FC236}">
                <a16:creationId xmlns:a16="http://schemas.microsoft.com/office/drawing/2014/main" id="{CEA37AB7-E98B-4104-5E0F-C163C9582979}"/>
              </a:ext>
            </a:extLst>
          </p:cNvPr>
          <p:cNvSpPr txBox="1"/>
          <p:nvPr/>
        </p:nvSpPr>
        <p:spPr>
          <a:xfrm>
            <a:off x="472587" y="433069"/>
            <a:ext cx="8544256" cy="8207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l" defTabSz="1219169" rtl="0" eaLnBrk="1" fontAlgn="auto" latinLnBrk="0" hangingPunct="0">
              <a:lnSpc>
                <a:spcPct val="100000"/>
              </a:lnSpc>
              <a:spcBef>
                <a:spcPts val="450"/>
              </a:spcBef>
              <a:spcAft>
                <a:spcPts val="0"/>
              </a:spcAft>
              <a:buClrTx/>
              <a:buSzTx/>
              <a:buFontTx/>
              <a:buNone/>
              <a:tabLst/>
              <a:defRPr sz="7200">
                <a:solidFill>
                  <a:srgbClr val="D93F00"/>
                </a:solidFill>
                <a:latin typeface="Lato Bold"/>
                <a:ea typeface="Lato Bold"/>
                <a:cs typeface="Lato Bold"/>
                <a:sym typeface="Lato Bold"/>
              </a:defRPr>
            </a:pPr>
            <a:r>
              <a:rPr kumimoji="0" sz="1400" b="1" i="0" u="none" strike="noStrike" kern="0" cap="all" spc="0" normalizeH="0" baseline="0" noProof="0" dirty="0">
                <a:ln>
                  <a:noFill/>
                </a:ln>
                <a:solidFill>
                  <a:srgbClr val="4F5157"/>
                </a:solidFill>
                <a:effectLst/>
                <a:uLnTx/>
                <a:uFillTx/>
                <a:latin typeface="Arial"/>
                <a:cs typeface="Arial"/>
                <a:sym typeface="Lato Bold"/>
              </a:rPr>
              <a:t>From the source:</a:t>
            </a:r>
            <a:br>
              <a:rPr kumimoji="0" sz="1400" b="1" i="0" u="none" strike="noStrike" kern="0" cap="none" spc="0" normalizeH="0" baseline="0" noProof="0" dirty="0">
                <a:ln>
                  <a:noFill/>
                </a:ln>
                <a:solidFill>
                  <a:srgbClr val="D93F00"/>
                </a:solidFill>
                <a:effectLst/>
                <a:uLnTx/>
                <a:uFillTx/>
                <a:latin typeface="Arial" panose="020B0604020202020204" pitchFamily="34" charset="0"/>
                <a:cs typeface="Arial" panose="020B0604020202020204" pitchFamily="34" charset="0"/>
                <a:sym typeface="Lato Bold"/>
              </a:rPr>
            </a:br>
            <a:r>
              <a:rPr kumimoji="0" sz="3600" b="1" i="0" u="none" strike="noStrike" kern="0" cap="none" spc="0" normalizeH="0" baseline="0" noProof="0" dirty="0">
                <a:ln>
                  <a:noFill/>
                </a:ln>
                <a:solidFill>
                  <a:srgbClr val="FF6100"/>
                </a:solidFill>
                <a:effectLst/>
                <a:uLnTx/>
                <a:uFillTx/>
                <a:latin typeface="Arial"/>
                <a:cs typeface="Arial"/>
                <a:sym typeface="Lato Bold"/>
              </a:rPr>
              <a:t>T</a:t>
            </a:r>
            <a:r>
              <a:rPr kumimoji="0" lang="en-US" sz="3600" b="1" i="0" u="none" strike="noStrike" kern="0" cap="none" spc="0" normalizeH="0" baseline="0" noProof="0" dirty="0">
                <a:ln>
                  <a:noFill/>
                </a:ln>
                <a:solidFill>
                  <a:srgbClr val="FF6100"/>
                </a:solidFill>
                <a:effectLst/>
                <a:uLnTx/>
                <a:uFillTx/>
                <a:latin typeface="Arial"/>
                <a:cs typeface="Arial"/>
                <a:sym typeface="Lato Bold"/>
              </a:rPr>
              <a:t>oday’s</a:t>
            </a:r>
            <a:r>
              <a:rPr kumimoji="0" sz="3600" b="1" i="0" u="none" strike="noStrike" kern="0" cap="none" spc="0" normalizeH="0" baseline="0" noProof="0" dirty="0">
                <a:ln>
                  <a:noFill/>
                </a:ln>
                <a:solidFill>
                  <a:srgbClr val="FF6100"/>
                </a:solidFill>
                <a:effectLst/>
                <a:uLnTx/>
                <a:uFillTx/>
                <a:latin typeface="Arial"/>
                <a:cs typeface="Arial"/>
                <a:sym typeface="Lato Bold"/>
              </a:rPr>
              <a:t> Business Traveler</a:t>
            </a:r>
            <a:r>
              <a:rPr kumimoji="0" lang="en-US" sz="3600" b="1" i="0" u="none" strike="noStrike" kern="0" cap="none" spc="0" normalizeH="0" baseline="0" noProof="0" dirty="0">
                <a:ln>
                  <a:noFill/>
                </a:ln>
                <a:solidFill>
                  <a:srgbClr val="FF6100"/>
                </a:solidFill>
                <a:effectLst/>
                <a:uLnTx/>
                <a:uFillTx/>
                <a:latin typeface="Arial"/>
                <a:cs typeface="Arial"/>
                <a:sym typeface="Lato Bold"/>
              </a:rPr>
              <a:t> in </a:t>
            </a:r>
            <a:r>
              <a:rPr kumimoji="0" lang="en-US" sz="3600" b="1" i="0" u="none" strike="noStrike" kern="1200" cap="none" spc="0" normalizeH="0" baseline="0" noProof="0" dirty="0">
                <a:ln>
                  <a:noFill/>
                </a:ln>
                <a:solidFill>
                  <a:srgbClr val="FF6100"/>
                </a:solidFill>
                <a:effectLst/>
                <a:uLnTx/>
                <a:uFillTx/>
                <a:latin typeface="Arial"/>
                <a:cs typeface="Arial"/>
                <a:sym typeface="Lato Bold"/>
              </a:rPr>
              <a:t>the U.S.</a:t>
            </a:r>
            <a:endParaRPr kumimoji="0" sz="600" b="1" i="0" u="none" strike="noStrike" kern="0" cap="none" spc="0" normalizeH="0" baseline="0" noProof="0" dirty="0">
              <a:ln>
                <a:noFill/>
              </a:ln>
              <a:solidFill>
                <a:srgbClr val="FF6100"/>
              </a:solidFill>
              <a:effectLst/>
              <a:uLnTx/>
              <a:uFillTx/>
              <a:latin typeface="Arial"/>
              <a:ea typeface="Times Roman"/>
              <a:cs typeface="Arial"/>
              <a:sym typeface="Times Roman"/>
            </a:endParaRPr>
          </a:p>
        </p:txBody>
      </p:sp>
      <p:pic>
        <p:nvPicPr>
          <p:cNvPr id="12" name="Image" descr="Image">
            <a:extLst>
              <a:ext uri="{FF2B5EF4-FFF2-40B4-BE49-F238E27FC236}">
                <a16:creationId xmlns:a16="http://schemas.microsoft.com/office/drawing/2014/main" id="{E20FADBB-8B17-8E37-4524-E308E329423F}"/>
              </a:ext>
            </a:extLst>
          </p:cNvPr>
          <p:cNvPicPr>
            <a:picLocks noChangeAspect="1"/>
          </p:cNvPicPr>
          <p:nvPr/>
        </p:nvPicPr>
        <p:blipFill rotWithShape="1">
          <a:blip r:embed="rId4" cstate="email">
            <a:alphaModFix amt="44790"/>
            <a:extLst>
              <a:ext uri="{28A0092B-C50C-407E-A947-70E740481C1C}">
                <a14:useLocalDpi xmlns:a14="http://schemas.microsoft.com/office/drawing/2010/main"/>
              </a:ext>
            </a:extLst>
          </a:blip>
          <a:srcRect/>
          <a:stretch/>
        </p:blipFill>
        <p:spPr>
          <a:xfrm>
            <a:off x="7580292" y="4684657"/>
            <a:ext cx="3835093" cy="2173344"/>
          </a:xfrm>
          <a:prstGeom prst="rect">
            <a:avLst/>
          </a:prstGeom>
          <a:ln w="12700">
            <a:miter lim="400000"/>
          </a:ln>
        </p:spPr>
      </p:pic>
      <p:sp>
        <p:nvSpPr>
          <p:cNvPr id="11" name="Source: 2023 GBTA Business Travel IndexTM Outlook">
            <a:extLst>
              <a:ext uri="{FF2B5EF4-FFF2-40B4-BE49-F238E27FC236}">
                <a16:creationId xmlns:a16="http://schemas.microsoft.com/office/drawing/2014/main" id="{96BC0353-586C-D147-E9C5-CEA8138C963C}"/>
              </a:ext>
            </a:extLst>
          </p:cNvPr>
          <p:cNvSpPr txBox="1"/>
          <p:nvPr/>
        </p:nvSpPr>
        <p:spPr>
          <a:xfrm>
            <a:off x="6033011" y="6340853"/>
            <a:ext cx="2432557" cy="168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10000"/>
              </a:lnSpc>
              <a:spcBef>
                <a:spcPts val="0"/>
              </a:spcBef>
              <a:spcAft>
                <a:spcPts val="0"/>
              </a:spcAft>
              <a:buClrTx/>
              <a:buSzTx/>
              <a:buFontTx/>
              <a:buNone/>
              <a:tabLst/>
              <a:defRPr sz="1500" i="1">
                <a:solidFill>
                  <a:srgbClr val="4F5157"/>
                </a:solidFill>
                <a:latin typeface="+mn-lt"/>
                <a:ea typeface="+mn-ea"/>
                <a:cs typeface="+mn-cs"/>
                <a:sym typeface="Lato Regular"/>
              </a:defRPr>
            </a:pPr>
            <a:r>
              <a:rPr kumimoji="0" sz="750" b="0" i="1" u="none" strike="noStrike" kern="0" cap="none" spc="0" normalizeH="0" baseline="0" noProof="0">
                <a:ln>
                  <a:noFill/>
                </a:ln>
                <a:solidFill>
                  <a:srgbClr val="4F5157"/>
                </a:solidFill>
                <a:effectLst/>
                <a:uLnTx/>
                <a:uFillTx/>
                <a:latin typeface="Arial" panose="020B0604020202020204" pitchFamily="34" charset="0"/>
                <a:ea typeface="+mj-ea"/>
                <a:cs typeface="Arial" panose="020B0604020202020204" pitchFamily="34" charset="0"/>
                <a:sym typeface="Lato Regular"/>
              </a:rPr>
              <a:t>Source: 2023 GBTA Business Travel Index</a:t>
            </a:r>
            <a:r>
              <a:rPr kumimoji="0" lang="en-US" sz="750" b="0" i="1" u="none" strike="noStrike" kern="0" cap="none" spc="0" normalizeH="0" baseline="0" noProof="0">
                <a:ln>
                  <a:noFill/>
                </a:ln>
                <a:solidFill>
                  <a:srgbClr val="4F5157"/>
                </a:solidFill>
                <a:effectLst/>
                <a:uLnTx/>
                <a:uFillTx/>
                <a:latin typeface="Arial" panose="020B0604020202020204" pitchFamily="34" charset="0"/>
                <a:ea typeface="+mj-ea"/>
                <a:cs typeface="Arial" panose="020B0604020202020204" pitchFamily="34" charset="0"/>
                <a:sym typeface="Lato Regular"/>
              </a:rPr>
              <a:t>™ </a:t>
            </a:r>
            <a:r>
              <a:rPr kumimoji="0" sz="750" b="0" i="1" u="none" strike="noStrike" kern="0" cap="none" spc="0" normalizeH="0" baseline="0" noProof="0">
                <a:ln>
                  <a:noFill/>
                </a:ln>
                <a:solidFill>
                  <a:srgbClr val="4F5157"/>
                </a:solidFill>
                <a:effectLst/>
                <a:uLnTx/>
                <a:uFillTx/>
                <a:latin typeface="Arial" panose="020B0604020202020204" pitchFamily="34" charset="0"/>
                <a:ea typeface="+mj-ea"/>
                <a:cs typeface="Arial" panose="020B0604020202020204" pitchFamily="34" charset="0"/>
                <a:sym typeface="Lato Regular"/>
              </a:rPr>
              <a:t> Outlook</a:t>
            </a:r>
            <a:endParaRPr kumimoji="0" sz="750" b="0" i="1" u="none" strike="noStrike" kern="0" cap="none" spc="0" normalizeH="0" baseline="0" noProof="0">
              <a:ln>
                <a:noFill/>
              </a:ln>
              <a:solidFill>
                <a:srgbClr val="4F5157"/>
              </a:solidFill>
              <a:effectLst/>
              <a:uLnTx/>
              <a:uFillTx/>
              <a:latin typeface="Arial" panose="020B0604020202020204" pitchFamily="34" charset="0"/>
              <a:ea typeface="Times Roman"/>
              <a:cs typeface="Arial" panose="020B0604020202020204" pitchFamily="34" charset="0"/>
              <a:sym typeface="Times Roman"/>
            </a:endParaRPr>
          </a:p>
        </p:txBody>
      </p:sp>
      <p:pic>
        <p:nvPicPr>
          <p:cNvPr id="3" name="Picture 3">
            <a:extLst>
              <a:ext uri="{FF2B5EF4-FFF2-40B4-BE49-F238E27FC236}">
                <a16:creationId xmlns:a16="http://schemas.microsoft.com/office/drawing/2014/main" id="{DAF87992-2394-7686-1FEB-05BA9773809B}"/>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1631971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3 GBTA Business Travel Index™ Outlook…">
            <a:extLst>
              <a:ext uri="{FF2B5EF4-FFF2-40B4-BE49-F238E27FC236}">
                <a16:creationId xmlns:a16="http://schemas.microsoft.com/office/drawing/2014/main" id="{DC5A193A-9BC7-23AE-78BF-195D74FE6CA0}"/>
              </a:ext>
            </a:extLst>
          </p:cNvPr>
          <p:cNvSpPr txBox="1"/>
          <p:nvPr/>
        </p:nvSpPr>
        <p:spPr>
          <a:xfrm>
            <a:off x="1578273" y="2819400"/>
            <a:ext cx="5064752" cy="1903085"/>
          </a:xfrm>
          <a:prstGeom prst="rect">
            <a:avLst/>
          </a:prstGeom>
          <a:ln w="12700">
            <a:miter lim="400000"/>
          </a:ln>
        </p:spPr>
        <p:txBody>
          <a:bodyPr wrap="square" lIns="12700" tIns="12700" rIns="12700" bIns="12700">
            <a:spAutoFit/>
          </a:bodyPr>
          <a:lstStyle/>
          <a:p>
            <a:pPr defTabSz="609585">
              <a:defRPr sz="6000">
                <a:solidFill>
                  <a:srgbClr val="FFFFFF"/>
                </a:solidFill>
                <a:latin typeface="Lato Bold"/>
                <a:ea typeface="Lato Bold"/>
                <a:cs typeface="Lato Bold"/>
                <a:sym typeface="Lato Bold"/>
              </a:defRPr>
            </a:pPr>
            <a:r>
              <a:rPr lang="en-US" sz="3600" b="1" dirty="0">
                <a:solidFill>
                  <a:srgbClr val="FFFFFF"/>
                </a:solidFill>
                <a:latin typeface="Lato Bold" panose="020F0802020204030203" pitchFamily="34" charset="0"/>
                <a:ea typeface="Lato Bold"/>
                <a:cs typeface="Arial" panose="020B0604020202020204" pitchFamily="34" charset="0"/>
                <a:sym typeface="Lato Bold"/>
              </a:rPr>
              <a:t>The Industry’s Outlook </a:t>
            </a:r>
            <a:br>
              <a:rPr lang="en-US" sz="3600" b="1" dirty="0">
                <a:solidFill>
                  <a:srgbClr val="FFFFFF"/>
                </a:solidFill>
                <a:latin typeface="Lato Bold" panose="020F0802020204030203" pitchFamily="34" charset="0"/>
                <a:ea typeface="Lato Bold"/>
                <a:cs typeface="Arial" panose="020B0604020202020204" pitchFamily="34" charset="0"/>
                <a:sym typeface="Lato Bold"/>
              </a:rPr>
            </a:br>
            <a:r>
              <a:rPr lang="en-US" sz="3600" b="1" dirty="0">
                <a:solidFill>
                  <a:srgbClr val="FFFFFF"/>
                </a:solidFill>
                <a:latin typeface="Lato Bold" panose="020F0802020204030203" pitchFamily="34" charset="0"/>
                <a:ea typeface="Lato Bold"/>
                <a:cs typeface="Arial" panose="020B0604020202020204" pitchFamily="34" charset="0"/>
                <a:sym typeface="Lato Bold"/>
              </a:rPr>
              <a:t>for 2024</a:t>
            </a:r>
          </a:p>
          <a:p>
            <a:pPr defTabSz="609585">
              <a:defRPr sz="6000">
                <a:solidFill>
                  <a:srgbClr val="FFFFFF"/>
                </a:solidFill>
                <a:latin typeface="Lato Bold"/>
                <a:ea typeface="Lato Bold"/>
                <a:cs typeface="Lato Bold"/>
                <a:sym typeface="Lato Bold"/>
              </a:defRPr>
            </a:pPr>
            <a:endParaRPr lang="en-US" sz="3600" b="1" dirty="0">
              <a:solidFill>
                <a:srgbClr val="FFFFFF"/>
              </a:solidFill>
              <a:latin typeface="Arial" panose="020B0604020202020204" pitchFamily="34" charset="0"/>
              <a:ea typeface="Lato Bold"/>
              <a:cs typeface="Arial" panose="020B0604020202020204" pitchFamily="34" charset="0"/>
              <a:sym typeface="Lato Bold"/>
            </a:endParaRPr>
          </a:p>
          <a:p>
            <a:pPr defTabSz="609585">
              <a:defRPr sz="6000">
                <a:solidFill>
                  <a:srgbClr val="FFFFFF"/>
                </a:solidFill>
                <a:latin typeface="Lato Bold"/>
                <a:ea typeface="Lato Bold"/>
                <a:cs typeface="Lato Bold"/>
                <a:sym typeface="Lato Bold"/>
              </a:defRPr>
            </a:pPr>
            <a:r>
              <a:rPr lang="en-US" sz="1400" dirty="0">
                <a:solidFill>
                  <a:srgbClr val="FFFFFF"/>
                </a:solidFill>
                <a:latin typeface="Arial" panose="020B0604020202020204" pitchFamily="34" charset="0"/>
                <a:ea typeface="Lato Bold"/>
                <a:cs typeface="Arial" panose="020B0604020202020204" pitchFamily="34" charset="0"/>
                <a:sym typeface="Lato Bold"/>
              </a:rPr>
              <a:t>Insights From the Latest GBTA Polls</a:t>
            </a:r>
            <a:endParaRPr sz="1400" dirty="0">
              <a:solidFill>
                <a:srgbClr val="FFFFFF"/>
              </a:solidFill>
              <a:latin typeface="Arial" panose="020B0604020202020204" pitchFamily="34" charset="0"/>
              <a:ea typeface="Lato Bold"/>
              <a:cs typeface="Arial" panose="020B0604020202020204" pitchFamily="34" charset="0"/>
              <a:sym typeface="Lato Bold"/>
            </a:endParaRPr>
          </a:p>
        </p:txBody>
      </p:sp>
      <p:sp>
        <p:nvSpPr>
          <p:cNvPr id="5" name="Rectangle">
            <a:extLst>
              <a:ext uri="{FF2B5EF4-FFF2-40B4-BE49-F238E27FC236}">
                <a16:creationId xmlns:a16="http://schemas.microsoft.com/office/drawing/2014/main" id="{1134AB75-4369-1ABF-CE39-E2DA809C66C1}"/>
              </a:ext>
            </a:extLst>
          </p:cNvPr>
          <p:cNvSpPr/>
          <p:nvPr/>
        </p:nvSpPr>
        <p:spPr>
          <a:xfrm>
            <a:off x="1578273" y="2286000"/>
            <a:ext cx="3818892" cy="74946"/>
          </a:xfrm>
          <a:prstGeom prst="rect">
            <a:avLst/>
          </a:prstGeom>
          <a:gradFill>
            <a:gsLst>
              <a:gs pos="0">
                <a:srgbClr val="FFB600"/>
              </a:gs>
              <a:gs pos="100000">
                <a:srgbClr val="FF6200"/>
              </a:gs>
            </a:gsLst>
            <a:lin ang="3080551"/>
          </a:gradFill>
          <a:ln w="12700">
            <a:miter lim="400000"/>
          </a:ln>
        </p:spPr>
        <p:txBody>
          <a:bodyPr lIns="12700" tIns="12700" rIns="12700" bIns="12700" anchor="ctr"/>
          <a:lstStyle/>
          <a:p>
            <a:pPr defTabSz="206375">
              <a:defRPr sz="3200">
                <a:solidFill>
                  <a:srgbClr val="FFFFFF"/>
                </a:solidFill>
                <a:latin typeface="Helvetica Neue Medium"/>
                <a:ea typeface="Helvetica Neue Medium"/>
                <a:cs typeface="Helvetica Neue Medium"/>
                <a:sym typeface="Helvetica Neue Medium"/>
              </a:defRPr>
            </a:pPr>
            <a:endParaRPr sz="800">
              <a:solidFill>
                <a:srgbClr val="FFFFFF"/>
              </a:solidFill>
              <a:latin typeface="Helvetica Neue Medium"/>
              <a:ea typeface="Helvetica Neue Medium"/>
              <a:cs typeface="Helvetica Neue Medium"/>
              <a:sym typeface="Helvetica Neue Medium"/>
            </a:endParaRPr>
          </a:p>
        </p:txBody>
      </p:sp>
      <p:pic>
        <p:nvPicPr>
          <p:cNvPr id="2" name="Picture 1" descr="A logo on a black background&#10;&#10;Description automatically generated">
            <a:extLst>
              <a:ext uri="{FF2B5EF4-FFF2-40B4-BE49-F238E27FC236}">
                <a16:creationId xmlns:a16="http://schemas.microsoft.com/office/drawing/2014/main" id="{596A12B5-BCF2-5A25-67E8-B75C818D9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81" y="5615015"/>
            <a:ext cx="1816612" cy="859538"/>
          </a:xfrm>
          <a:prstGeom prst="rect">
            <a:avLst/>
          </a:prstGeom>
        </p:spPr>
      </p:pic>
    </p:spTree>
    <p:extLst>
      <p:ext uri="{BB962C8B-B14F-4D97-AF65-F5344CB8AC3E}">
        <p14:creationId xmlns:p14="http://schemas.microsoft.com/office/powerpoint/2010/main" val="373596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2ABBF4-D5C4-E589-74A5-3DE5A44FDF3D}"/>
              </a:ext>
            </a:extLst>
          </p:cNvPr>
          <p:cNvSpPr>
            <a:spLocks noGrp="1"/>
          </p:cNvSpPr>
          <p:nvPr>
            <p:ph type="title"/>
          </p:nvPr>
        </p:nvSpPr>
        <p:spPr>
          <a:xfrm>
            <a:off x="472754" y="525889"/>
            <a:ext cx="7503809" cy="698543"/>
          </a:xfrm>
        </p:spPr>
        <p:txBody>
          <a:bodyPr>
            <a:normAutofit fontScale="90000"/>
          </a:bodyPr>
          <a:lstStyle/>
          <a:p>
            <a:r>
              <a:rPr lang="en-US">
                <a:latin typeface="Arial"/>
                <a:cs typeface="Arial"/>
              </a:rPr>
              <a:t>Despite Economic Concerns, Most Travel Programs Do Not Plan to Limit Business Travel </a:t>
            </a:r>
            <a:endParaRPr lang="en-US" sz="1000"/>
          </a:p>
        </p:txBody>
      </p:sp>
      <p:sp>
        <p:nvSpPr>
          <p:cNvPr id="4" name="Text Placeholder 6">
            <a:extLst>
              <a:ext uri="{FF2B5EF4-FFF2-40B4-BE49-F238E27FC236}">
                <a16:creationId xmlns:a16="http://schemas.microsoft.com/office/drawing/2014/main" id="{FCFB609B-CC3E-EA94-69B6-00460ACF0E4D}"/>
              </a:ext>
            </a:extLst>
          </p:cNvPr>
          <p:cNvSpPr txBox="1">
            <a:spLocks/>
          </p:cNvSpPr>
          <p:nvPr/>
        </p:nvSpPr>
        <p:spPr>
          <a:xfrm>
            <a:off x="8508779" y="2688353"/>
            <a:ext cx="3288330" cy="3069194"/>
          </a:xfrm>
          <a:prstGeom prst="rect">
            <a:avLst/>
          </a:prstGeom>
        </p:spPr>
        <p:txBody>
          <a:bodyPr vert="horz" lIns="91440" tIns="45720" rIns="91440" bIns="45720" rtlCol="0" anchor="t">
            <a:normAutofit/>
          </a:bodyPr>
          <a:lstStyle>
            <a:lvl1pPr marL="0" indent="0" algn="l" defTabSz="914400" rtl="0" eaLnBrk="1" latinLnBrk="0" hangingPunct="1">
              <a:lnSpc>
                <a:spcPts val="3100"/>
              </a:lnSpc>
              <a:spcBef>
                <a:spcPts val="600"/>
              </a:spcBef>
              <a:buFontTx/>
              <a:buNone/>
              <a:defRPr sz="22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US" sz="1800" b="1">
                <a:latin typeface="Arial"/>
                <a:cs typeface="Arial"/>
              </a:rPr>
              <a:t>As recession fears ease, companies continue to remain cautious about business travel. </a:t>
            </a:r>
            <a:endParaRPr lang="en-US" sz="1800"/>
          </a:p>
          <a:p>
            <a:pPr>
              <a:lnSpc>
                <a:spcPct val="110000"/>
              </a:lnSpc>
              <a:spcBef>
                <a:spcPts val="0"/>
              </a:spcBef>
            </a:pPr>
            <a:endParaRPr lang="en-US" sz="1500">
              <a:solidFill>
                <a:srgbClr val="FFFFFF"/>
              </a:solidFill>
              <a:latin typeface="Arial"/>
              <a:cs typeface="Arial"/>
            </a:endParaRPr>
          </a:p>
          <a:p>
            <a:pPr>
              <a:lnSpc>
                <a:spcPct val="110000"/>
              </a:lnSpc>
              <a:spcBef>
                <a:spcPts val="0"/>
              </a:spcBef>
            </a:pPr>
            <a:endParaRPr lang="en-US"/>
          </a:p>
        </p:txBody>
      </p:sp>
      <p:sp>
        <p:nvSpPr>
          <p:cNvPr id="5" name="Rectangle 4">
            <a:extLst>
              <a:ext uri="{FF2B5EF4-FFF2-40B4-BE49-F238E27FC236}">
                <a16:creationId xmlns:a16="http://schemas.microsoft.com/office/drawing/2014/main" id="{FEE00669-4C7B-2E43-D2D3-7BD06DFF6A99}"/>
              </a:ext>
            </a:extLst>
          </p:cNvPr>
          <p:cNvSpPr/>
          <p:nvPr/>
        </p:nvSpPr>
        <p:spPr>
          <a:xfrm>
            <a:off x="517317" y="1526708"/>
            <a:ext cx="7503809" cy="12157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CC0E90-064E-FD5D-14D9-AF6C41178B00}"/>
              </a:ext>
            </a:extLst>
          </p:cNvPr>
          <p:cNvSpPr txBox="1"/>
          <p:nvPr/>
        </p:nvSpPr>
        <p:spPr>
          <a:xfrm>
            <a:off x="1059650" y="1675317"/>
            <a:ext cx="6533418" cy="969496"/>
          </a:xfrm>
          <a:prstGeom prst="rect">
            <a:avLst/>
          </a:prstGeom>
          <a:noFill/>
        </p:spPr>
        <p:txBody>
          <a:bodyPr wrap="square" lIns="91440" tIns="45720" rIns="91440" bIns="45720" rtlCol="0" anchor="t">
            <a:spAutoFit/>
          </a:bodyPr>
          <a:lstStyle/>
          <a:p>
            <a:pPr algn="ctr"/>
            <a:r>
              <a:rPr lang="en-US" sz="1600" b="1">
                <a:solidFill>
                  <a:schemeClr val="bg1"/>
                </a:solidFill>
                <a:latin typeface="Arial"/>
                <a:cs typeface="Arial"/>
              </a:rPr>
              <a:t>“Looking ahead to 2024 in terms of </a:t>
            </a:r>
            <a:r>
              <a:rPr lang="en-US" sz="1600" b="1" u="sng">
                <a:solidFill>
                  <a:schemeClr val="bg1"/>
                </a:solidFill>
                <a:latin typeface="Arial"/>
                <a:cs typeface="Arial"/>
              </a:rPr>
              <a:t>economic considerations</a:t>
            </a:r>
            <a:r>
              <a:rPr lang="en-US" sz="1600" b="1">
                <a:solidFill>
                  <a:schemeClr val="bg1"/>
                </a:solidFill>
                <a:latin typeface="Arial"/>
                <a:cs typeface="Arial"/>
              </a:rPr>
              <a:t>, which of the following best describes your likely approach?”</a:t>
            </a:r>
            <a:endParaRPr lang="en-US" sz="1600">
              <a:solidFill>
                <a:schemeClr val="bg1"/>
              </a:solidFill>
              <a:latin typeface="Arial"/>
              <a:cs typeface="Arial"/>
            </a:endParaRPr>
          </a:p>
          <a:p>
            <a:pPr algn="ctr"/>
            <a:endParaRPr lang="en-US" sz="1200" b="1">
              <a:solidFill>
                <a:schemeClr val="bg1"/>
              </a:solidFill>
              <a:latin typeface="Arial" panose="020B0604020202020204" pitchFamily="34" charset="0"/>
              <a:cs typeface="Arial" panose="020B0604020202020204" pitchFamily="34" charset="0"/>
            </a:endParaRPr>
          </a:p>
          <a:p>
            <a:pPr algn="ctr"/>
            <a:r>
              <a:rPr lang="en-US" sz="1300" i="1">
                <a:solidFill>
                  <a:schemeClr val="bg1"/>
                </a:solidFill>
                <a:latin typeface="Arial"/>
                <a:cs typeface="Arial"/>
              </a:rPr>
              <a:t>Travel</a:t>
            </a:r>
            <a:r>
              <a:rPr lang="en-US" sz="1200" i="1">
                <a:solidFill>
                  <a:schemeClr val="bg1"/>
                </a:solidFill>
                <a:latin typeface="Arial"/>
                <a:cs typeface="Arial"/>
              </a:rPr>
              <a:t> managers/procurement professionals</a:t>
            </a:r>
          </a:p>
        </p:txBody>
      </p:sp>
      <p:sp>
        <p:nvSpPr>
          <p:cNvPr id="10" name="Rectangle 9">
            <a:extLst>
              <a:ext uri="{FF2B5EF4-FFF2-40B4-BE49-F238E27FC236}">
                <a16:creationId xmlns:a16="http://schemas.microsoft.com/office/drawing/2014/main" id="{E57F61EE-5561-4B0F-09FD-207D8B848445}"/>
              </a:ext>
            </a:extLst>
          </p:cNvPr>
          <p:cNvSpPr/>
          <p:nvPr/>
        </p:nvSpPr>
        <p:spPr>
          <a:xfrm>
            <a:off x="512771" y="2741144"/>
            <a:ext cx="1712372" cy="3190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1681DA-EEAF-648A-F4BC-393B0E1A02DD}"/>
              </a:ext>
            </a:extLst>
          </p:cNvPr>
          <p:cNvSpPr txBox="1"/>
          <p:nvPr/>
        </p:nvSpPr>
        <p:spPr>
          <a:xfrm>
            <a:off x="517330" y="2809239"/>
            <a:ext cx="1107996" cy="646331"/>
          </a:xfrm>
          <a:prstGeom prst="rect">
            <a:avLst/>
          </a:prstGeom>
          <a:noFill/>
        </p:spPr>
        <p:txBody>
          <a:bodyPr wrap="none" rtlCol="0">
            <a:spAutoFit/>
          </a:bodyPr>
          <a:lstStyle/>
          <a:p>
            <a:r>
              <a:rPr lang="en-US" sz="3600" b="1">
                <a:solidFill>
                  <a:schemeClr val="bg1"/>
                </a:solidFill>
                <a:latin typeface="Arial" panose="020B0604020202020204" pitchFamily="34" charset="0"/>
                <a:cs typeface="Arial" panose="020B0604020202020204" pitchFamily="34" charset="0"/>
              </a:rPr>
              <a:t>14%</a:t>
            </a:r>
          </a:p>
        </p:txBody>
      </p:sp>
      <p:sp>
        <p:nvSpPr>
          <p:cNvPr id="14" name="TextBox 13">
            <a:extLst>
              <a:ext uri="{FF2B5EF4-FFF2-40B4-BE49-F238E27FC236}">
                <a16:creationId xmlns:a16="http://schemas.microsoft.com/office/drawing/2014/main" id="{81F3C451-4426-EC42-E085-5A318A480B65}"/>
              </a:ext>
            </a:extLst>
          </p:cNvPr>
          <p:cNvSpPr txBox="1"/>
          <p:nvPr/>
        </p:nvSpPr>
        <p:spPr>
          <a:xfrm>
            <a:off x="572836" y="3464491"/>
            <a:ext cx="1347414" cy="954107"/>
          </a:xfrm>
          <a:prstGeom prst="rect">
            <a:avLst/>
          </a:prstGeom>
          <a:noFill/>
        </p:spPr>
        <p:txBody>
          <a:bodyPr wrap="square" lIns="91440" tIns="45720" rIns="91440" bIns="45720" rtlCol="0" anchor="t">
            <a:spAutoFit/>
          </a:bodyPr>
          <a:lstStyle/>
          <a:p>
            <a:r>
              <a:rPr lang="en-US" sz="1400" b="1">
                <a:solidFill>
                  <a:schemeClr val="bg1"/>
                </a:solidFill>
                <a:latin typeface="Arial"/>
                <a:cs typeface="Arial"/>
              </a:rPr>
              <a:t>Implementing</a:t>
            </a:r>
            <a:r>
              <a:rPr lang="en-US" sz="1400">
                <a:solidFill>
                  <a:schemeClr val="bg1"/>
                </a:solidFill>
                <a:latin typeface="Arial"/>
                <a:cs typeface="Arial"/>
              </a:rPr>
              <a:t> a plan to limit</a:t>
            </a:r>
          </a:p>
          <a:p>
            <a:r>
              <a:rPr lang="en-US" sz="1400">
                <a:solidFill>
                  <a:schemeClr val="bg1"/>
                </a:solidFill>
                <a:latin typeface="Arial"/>
                <a:cs typeface="Arial"/>
              </a:rPr>
              <a:t>business travel</a:t>
            </a:r>
            <a:endParaRPr lang="en-US" sz="1400" b="1">
              <a:solidFill>
                <a:schemeClr val="bg1"/>
              </a:solidFill>
              <a:latin typeface="Arial"/>
              <a:cs typeface="Arial"/>
            </a:endParaRPr>
          </a:p>
        </p:txBody>
      </p:sp>
      <p:sp>
        <p:nvSpPr>
          <p:cNvPr id="21" name="Rectangle 20">
            <a:extLst>
              <a:ext uri="{FF2B5EF4-FFF2-40B4-BE49-F238E27FC236}">
                <a16:creationId xmlns:a16="http://schemas.microsoft.com/office/drawing/2014/main" id="{E89DDFD9-1A7E-E430-B122-3D6C1F4C8049}"/>
              </a:ext>
            </a:extLst>
          </p:cNvPr>
          <p:cNvSpPr/>
          <p:nvPr/>
        </p:nvSpPr>
        <p:spPr>
          <a:xfrm>
            <a:off x="1936293" y="2735415"/>
            <a:ext cx="1799266" cy="31960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8BD4444-F985-5BD3-02B1-5278DA3B8527}"/>
              </a:ext>
            </a:extLst>
          </p:cNvPr>
          <p:cNvSpPr txBox="1"/>
          <p:nvPr/>
        </p:nvSpPr>
        <p:spPr>
          <a:xfrm>
            <a:off x="2155075" y="2833046"/>
            <a:ext cx="1107996" cy="646331"/>
          </a:xfrm>
          <a:prstGeom prst="rect">
            <a:avLst/>
          </a:prstGeom>
          <a:noFill/>
        </p:spPr>
        <p:txBody>
          <a:bodyPr wrap="none" rtlCol="0">
            <a:spAutoFit/>
          </a:bodyPr>
          <a:lstStyle/>
          <a:p>
            <a:r>
              <a:rPr lang="en-US" sz="3600" b="1">
                <a:solidFill>
                  <a:schemeClr val="bg1"/>
                </a:solidFill>
                <a:latin typeface="Arial" panose="020B0604020202020204" pitchFamily="34" charset="0"/>
                <a:cs typeface="Arial" panose="020B0604020202020204" pitchFamily="34" charset="0"/>
              </a:rPr>
              <a:t>25%</a:t>
            </a:r>
          </a:p>
        </p:txBody>
      </p:sp>
      <p:sp>
        <p:nvSpPr>
          <p:cNvPr id="23" name="TextBox 22">
            <a:extLst>
              <a:ext uri="{FF2B5EF4-FFF2-40B4-BE49-F238E27FC236}">
                <a16:creationId xmlns:a16="http://schemas.microsoft.com/office/drawing/2014/main" id="{1CA6D4D1-E59F-BDB6-EA82-37BFB72C560B}"/>
              </a:ext>
            </a:extLst>
          </p:cNvPr>
          <p:cNvSpPr txBox="1"/>
          <p:nvPr/>
        </p:nvSpPr>
        <p:spPr>
          <a:xfrm>
            <a:off x="2155075" y="3461300"/>
            <a:ext cx="1502252" cy="954107"/>
          </a:xfrm>
          <a:prstGeom prst="rect">
            <a:avLst/>
          </a:prstGeom>
          <a:noFill/>
        </p:spPr>
        <p:txBody>
          <a:bodyPr wrap="square" lIns="91440" tIns="45720" rIns="91440" bIns="45720" rtlCol="0" anchor="t">
            <a:spAutoFit/>
          </a:bodyPr>
          <a:lstStyle/>
          <a:p>
            <a:r>
              <a:rPr lang="en-US" sz="1400">
                <a:solidFill>
                  <a:schemeClr val="bg1"/>
                </a:solidFill>
                <a:latin typeface="Arial"/>
                <a:cs typeface="Arial"/>
              </a:rPr>
              <a:t>Considering but </a:t>
            </a:r>
            <a:r>
              <a:rPr lang="en-US" sz="1400" b="1">
                <a:solidFill>
                  <a:schemeClr val="bg1"/>
                </a:solidFill>
                <a:latin typeface="Arial"/>
                <a:cs typeface="Arial"/>
              </a:rPr>
              <a:t>no decision</a:t>
            </a:r>
            <a:r>
              <a:rPr lang="en-US" sz="1400">
                <a:solidFill>
                  <a:schemeClr val="bg1"/>
                </a:solidFill>
                <a:latin typeface="Arial"/>
                <a:cs typeface="Arial"/>
              </a:rPr>
              <a:t> to limit business travel</a:t>
            </a:r>
            <a:endParaRPr lang="en-US" sz="1400" b="1">
              <a:solidFill>
                <a:schemeClr val="bg1"/>
              </a:solidFill>
              <a:latin typeface="Arial"/>
              <a:cs typeface="Arial"/>
            </a:endParaRPr>
          </a:p>
        </p:txBody>
      </p:sp>
      <p:sp>
        <p:nvSpPr>
          <p:cNvPr id="24" name="Rectangle 23">
            <a:extLst>
              <a:ext uri="{FF2B5EF4-FFF2-40B4-BE49-F238E27FC236}">
                <a16:creationId xmlns:a16="http://schemas.microsoft.com/office/drawing/2014/main" id="{3D17D263-D5F8-47DC-A5EA-BF6B83087452}"/>
              </a:ext>
            </a:extLst>
          </p:cNvPr>
          <p:cNvSpPr/>
          <p:nvPr/>
        </p:nvSpPr>
        <p:spPr>
          <a:xfrm>
            <a:off x="3733386" y="2735415"/>
            <a:ext cx="2280271" cy="3196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D7F2A3-CCE4-B07D-CDD3-C9BBF999B8FB}"/>
              </a:ext>
            </a:extLst>
          </p:cNvPr>
          <p:cNvSpPr txBox="1"/>
          <p:nvPr/>
        </p:nvSpPr>
        <p:spPr>
          <a:xfrm>
            <a:off x="4055188" y="2814969"/>
            <a:ext cx="1107996" cy="646331"/>
          </a:xfrm>
          <a:prstGeom prst="rect">
            <a:avLst/>
          </a:prstGeom>
          <a:noFill/>
        </p:spPr>
        <p:txBody>
          <a:bodyPr wrap="none" rtlCol="0">
            <a:spAutoFit/>
          </a:bodyPr>
          <a:lstStyle/>
          <a:p>
            <a:r>
              <a:rPr lang="en-US" sz="3600" b="1">
                <a:solidFill>
                  <a:schemeClr val="bg1"/>
                </a:solidFill>
                <a:latin typeface="Arial" panose="020B0604020202020204" pitchFamily="34" charset="0"/>
                <a:cs typeface="Arial" panose="020B0604020202020204" pitchFamily="34" charset="0"/>
              </a:rPr>
              <a:t>32%</a:t>
            </a:r>
          </a:p>
        </p:txBody>
      </p:sp>
      <p:sp>
        <p:nvSpPr>
          <p:cNvPr id="26" name="TextBox 25">
            <a:extLst>
              <a:ext uri="{FF2B5EF4-FFF2-40B4-BE49-F238E27FC236}">
                <a16:creationId xmlns:a16="http://schemas.microsoft.com/office/drawing/2014/main" id="{7B47971C-F1B1-EBE5-379D-B454BACDE1DF}"/>
              </a:ext>
            </a:extLst>
          </p:cNvPr>
          <p:cNvSpPr txBox="1"/>
          <p:nvPr/>
        </p:nvSpPr>
        <p:spPr>
          <a:xfrm>
            <a:off x="4059240" y="3461300"/>
            <a:ext cx="1579707" cy="1384995"/>
          </a:xfrm>
          <a:prstGeom prst="rect">
            <a:avLst/>
          </a:prstGeom>
          <a:noFill/>
        </p:spPr>
        <p:txBody>
          <a:bodyPr wrap="square" lIns="91440" tIns="45720" rIns="91440" bIns="45720" rtlCol="0" anchor="t">
            <a:spAutoFit/>
          </a:bodyPr>
          <a:lstStyle/>
          <a:p>
            <a:r>
              <a:rPr lang="en-US" sz="1400">
                <a:solidFill>
                  <a:schemeClr val="bg1"/>
                </a:solidFill>
                <a:latin typeface="Arial"/>
                <a:cs typeface="Arial"/>
              </a:rPr>
              <a:t>Wait-and-see approach but are </a:t>
            </a:r>
            <a:r>
              <a:rPr lang="en-US" sz="1400" b="1">
                <a:solidFill>
                  <a:schemeClr val="bg1"/>
                </a:solidFill>
                <a:latin typeface="Arial"/>
                <a:cs typeface="Arial"/>
              </a:rPr>
              <a:t>not seriously considering </a:t>
            </a:r>
            <a:r>
              <a:rPr lang="en-US" sz="1400">
                <a:solidFill>
                  <a:schemeClr val="bg1"/>
                </a:solidFill>
                <a:latin typeface="Arial"/>
                <a:cs typeface="Arial"/>
              </a:rPr>
              <a:t>limiting business travel</a:t>
            </a:r>
          </a:p>
        </p:txBody>
      </p:sp>
      <p:sp>
        <p:nvSpPr>
          <p:cNvPr id="27" name="Rectangle 26">
            <a:extLst>
              <a:ext uri="{FF2B5EF4-FFF2-40B4-BE49-F238E27FC236}">
                <a16:creationId xmlns:a16="http://schemas.microsoft.com/office/drawing/2014/main" id="{D06042A9-24AF-FB54-30B4-63EDAA7E797F}"/>
              </a:ext>
            </a:extLst>
          </p:cNvPr>
          <p:cNvSpPr/>
          <p:nvPr/>
        </p:nvSpPr>
        <p:spPr>
          <a:xfrm>
            <a:off x="6012244" y="2735415"/>
            <a:ext cx="2011680" cy="3201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096D3E-C6E5-1272-376F-9FC2D3CBBADD}"/>
              </a:ext>
            </a:extLst>
          </p:cNvPr>
          <p:cNvSpPr txBox="1"/>
          <p:nvPr/>
        </p:nvSpPr>
        <p:spPr>
          <a:xfrm>
            <a:off x="6324624" y="2807726"/>
            <a:ext cx="1107996" cy="646331"/>
          </a:xfrm>
          <a:prstGeom prst="rect">
            <a:avLst/>
          </a:prstGeom>
          <a:noFill/>
        </p:spPr>
        <p:txBody>
          <a:bodyPr wrap="none" rtlCol="0">
            <a:spAutoFit/>
          </a:bodyPr>
          <a:lstStyle/>
          <a:p>
            <a:r>
              <a:rPr lang="en-US" sz="3600" b="1">
                <a:solidFill>
                  <a:schemeClr val="bg1"/>
                </a:solidFill>
                <a:latin typeface="Arial" panose="020B0604020202020204" pitchFamily="34" charset="0"/>
                <a:cs typeface="Arial" panose="020B0604020202020204" pitchFamily="34" charset="0"/>
              </a:rPr>
              <a:t>25%</a:t>
            </a:r>
          </a:p>
        </p:txBody>
      </p:sp>
      <p:sp>
        <p:nvSpPr>
          <p:cNvPr id="29" name="TextBox 28">
            <a:extLst>
              <a:ext uri="{FF2B5EF4-FFF2-40B4-BE49-F238E27FC236}">
                <a16:creationId xmlns:a16="http://schemas.microsoft.com/office/drawing/2014/main" id="{067192DE-FFDB-FD5A-535B-CF87178F057E}"/>
              </a:ext>
            </a:extLst>
          </p:cNvPr>
          <p:cNvSpPr txBox="1"/>
          <p:nvPr/>
        </p:nvSpPr>
        <p:spPr>
          <a:xfrm>
            <a:off x="6303319" y="3461300"/>
            <a:ext cx="1545375" cy="523220"/>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Unlikely to limit</a:t>
            </a:r>
          </a:p>
          <a:p>
            <a:r>
              <a:rPr lang="en-US" sz="1400">
                <a:solidFill>
                  <a:schemeClr val="bg1"/>
                </a:solidFill>
                <a:latin typeface="Arial" panose="020B0604020202020204" pitchFamily="34" charset="0"/>
                <a:cs typeface="Arial" panose="020B0604020202020204" pitchFamily="34" charset="0"/>
              </a:rPr>
              <a:t>business travel </a:t>
            </a:r>
            <a:endParaRPr lang="en-US" sz="1400" b="1">
              <a:solidFill>
                <a:schemeClr val="bg1"/>
              </a:solidFill>
              <a:latin typeface="Arial" panose="020B0604020202020204" pitchFamily="34" charset="0"/>
              <a:cs typeface="Arial" panose="020B0604020202020204" pitchFamily="34" charset="0"/>
            </a:endParaRPr>
          </a:p>
        </p:txBody>
      </p:sp>
      <p:sp>
        <p:nvSpPr>
          <p:cNvPr id="31" name="Footer Placeholder 6">
            <a:extLst>
              <a:ext uri="{FF2B5EF4-FFF2-40B4-BE49-F238E27FC236}">
                <a16:creationId xmlns:a16="http://schemas.microsoft.com/office/drawing/2014/main" id="{7C1CD83B-250E-53F5-0C9F-0E5ECCBB499B}"/>
              </a:ext>
            </a:extLst>
          </p:cNvPr>
          <p:cNvSpPr txBox="1">
            <a:spLocks/>
          </p:cNvSpPr>
          <p:nvPr/>
        </p:nvSpPr>
        <p:spPr>
          <a:xfrm>
            <a:off x="8571507" y="6102626"/>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latin typeface="Arial"/>
                <a:cs typeface="Arial"/>
              </a:rPr>
              <a:t>Source: GBTA Business Travel Outlook Poll, October 2023</a:t>
            </a:r>
          </a:p>
        </p:txBody>
      </p:sp>
    </p:spTree>
    <p:extLst>
      <p:ext uri="{BB962C8B-B14F-4D97-AF65-F5344CB8AC3E}">
        <p14:creationId xmlns:p14="http://schemas.microsoft.com/office/powerpoint/2010/main" val="1245428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E2D9816C-45A5-5A66-3DDF-DA93C7050B86}"/>
              </a:ext>
            </a:extLst>
          </p:cNvPr>
          <p:cNvSpPr txBox="1">
            <a:spLocks/>
          </p:cNvSpPr>
          <p:nvPr/>
        </p:nvSpPr>
        <p:spPr>
          <a:xfrm>
            <a:off x="8601469" y="2518926"/>
            <a:ext cx="3187700" cy="4000829"/>
          </a:xfrm>
          <a:prstGeom prst="rect">
            <a:avLst/>
          </a:prstGeom>
        </p:spPr>
        <p:txBody>
          <a:bodyPr vert="horz" lIns="91440" tIns="45720" rIns="91440" bIns="45720" rtlCol="0" anchor="t">
            <a:normAutofit/>
          </a:bodyPr>
          <a:lstStyle>
            <a:lvl1pPr marL="0" indent="0" algn="l" defTabSz="914400" rtl="0" eaLnBrk="1" latinLnBrk="0" hangingPunct="1">
              <a:lnSpc>
                <a:spcPts val="3100"/>
              </a:lnSpc>
              <a:spcBef>
                <a:spcPts val="600"/>
              </a:spcBef>
              <a:buFontTx/>
              <a:buNone/>
              <a:defRPr sz="22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a:latin typeface="Arial"/>
                <a:cs typeface="Arial"/>
              </a:rPr>
              <a:t>Travel buyers largely expect their travel budgets to increase or stay the same this year. </a:t>
            </a:r>
          </a:p>
          <a:p>
            <a:pPr>
              <a:lnSpc>
                <a:spcPct val="100000"/>
              </a:lnSpc>
              <a:spcBef>
                <a:spcPts val="0"/>
              </a:spcBef>
            </a:pPr>
            <a:endParaRPr lang="en-US" sz="1800" b="1">
              <a:latin typeface="Arial"/>
              <a:cs typeface="Arial"/>
            </a:endParaRPr>
          </a:p>
          <a:p>
            <a:pPr>
              <a:lnSpc>
                <a:spcPct val="100000"/>
              </a:lnSpc>
              <a:spcBef>
                <a:spcPts val="0"/>
              </a:spcBef>
            </a:pPr>
            <a:r>
              <a:rPr lang="en-US" sz="1800">
                <a:latin typeface="Arial"/>
                <a:cs typeface="Arial"/>
              </a:rPr>
              <a:t>One in five expect their budget to decrease.</a:t>
            </a:r>
          </a:p>
        </p:txBody>
      </p:sp>
      <p:sp>
        <p:nvSpPr>
          <p:cNvPr id="15" name="TextBox 14">
            <a:extLst>
              <a:ext uri="{FF2B5EF4-FFF2-40B4-BE49-F238E27FC236}">
                <a16:creationId xmlns:a16="http://schemas.microsoft.com/office/drawing/2014/main" id="{7CED0DE7-2A82-993B-DA97-37D9D0D342FF}"/>
              </a:ext>
            </a:extLst>
          </p:cNvPr>
          <p:cNvSpPr txBox="1"/>
          <p:nvPr/>
        </p:nvSpPr>
        <p:spPr>
          <a:xfrm>
            <a:off x="4885" y="1640376"/>
            <a:ext cx="8093961" cy="738664"/>
          </a:xfrm>
          <a:prstGeom prst="rect">
            <a:avLst/>
          </a:prstGeom>
          <a:noFill/>
        </p:spPr>
        <p:txBody>
          <a:bodyPr wrap="square" lIns="91440" tIns="45720" rIns="91440" bIns="45720" rtlCol="0" anchor="t">
            <a:spAutoFit/>
          </a:bodyPr>
          <a:lstStyle/>
          <a:p>
            <a:pPr algn="ctr"/>
            <a:r>
              <a:rPr lang="en-US" sz="1600" b="1">
                <a:solidFill>
                  <a:schemeClr val="tx1">
                    <a:lumMod val="85000"/>
                    <a:lumOff val="15000"/>
                  </a:schemeClr>
                </a:solidFill>
                <a:latin typeface="Arial"/>
                <a:cs typeface="Arial"/>
              </a:rPr>
              <a:t>“How does your company’s 2024 travel budget compare </a:t>
            </a:r>
            <a:endParaRPr lang="en-US">
              <a:solidFill>
                <a:schemeClr val="tx1">
                  <a:lumMod val="85000"/>
                  <a:lumOff val="15000"/>
                </a:schemeClr>
              </a:solidFill>
            </a:endParaRPr>
          </a:p>
          <a:p>
            <a:pPr algn="ctr"/>
            <a:r>
              <a:rPr lang="en-US" sz="1600" b="1">
                <a:solidFill>
                  <a:schemeClr val="tx1">
                    <a:lumMod val="85000"/>
                    <a:lumOff val="15000"/>
                  </a:schemeClr>
                </a:solidFill>
                <a:latin typeface="Arial"/>
                <a:cs typeface="Arial"/>
              </a:rPr>
              <a:t>(or is likely to compare) to the 2023 travel budget?”</a:t>
            </a:r>
            <a:endParaRPr lang="en-US">
              <a:solidFill>
                <a:schemeClr val="tx1">
                  <a:lumMod val="85000"/>
                  <a:lumOff val="15000"/>
                </a:schemeClr>
              </a:solidFill>
            </a:endParaRPr>
          </a:p>
          <a:p>
            <a:pPr algn="ctr"/>
            <a:endParaRPr lang="en-US" sz="1000" b="1">
              <a:solidFill>
                <a:srgbClr val="FF0000"/>
              </a:solidFill>
              <a:latin typeface="Arial"/>
              <a:cs typeface="Arial"/>
            </a:endParaRPr>
          </a:p>
        </p:txBody>
      </p:sp>
      <p:sp>
        <p:nvSpPr>
          <p:cNvPr id="16" name="Title 6">
            <a:extLst>
              <a:ext uri="{FF2B5EF4-FFF2-40B4-BE49-F238E27FC236}">
                <a16:creationId xmlns:a16="http://schemas.microsoft.com/office/drawing/2014/main" id="{74C9A45A-F245-4372-68DA-F89BC5D3E696}"/>
              </a:ext>
            </a:extLst>
          </p:cNvPr>
          <p:cNvSpPr>
            <a:spLocks noGrp="1"/>
          </p:cNvSpPr>
          <p:nvPr>
            <p:ph type="title"/>
          </p:nvPr>
        </p:nvSpPr>
        <p:spPr>
          <a:xfrm>
            <a:off x="469494" y="518250"/>
            <a:ext cx="7153451" cy="698543"/>
          </a:xfrm>
        </p:spPr>
        <p:txBody>
          <a:bodyPr>
            <a:normAutofit fontScale="90000"/>
          </a:bodyPr>
          <a:lstStyle/>
          <a:p>
            <a:r>
              <a:rPr lang="en-US"/>
              <a:t>Most Buyers Expect Travel Budgets to Increase − or Remain the Same − for 2024</a:t>
            </a:r>
          </a:p>
        </p:txBody>
      </p:sp>
      <p:sp>
        <p:nvSpPr>
          <p:cNvPr id="34" name="TextBox 33">
            <a:extLst>
              <a:ext uri="{FF2B5EF4-FFF2-40B4-BE49-F238E27FC236}">
                <a16:creationId xmlns:a16="http://schemas.microsoft.com/office/drawing/2014/main" id="{9F29178A-E851-B46A-BEA8-B65455955747}"/>
              </a:ext>
            </a:extLst>
          </p:cNvPr>
          <p:cNvSpPr txBox="1"/>
          <p:nvPr/>
        </p:nvSpPr>
        <p:spPr>
          <a:xfrm>
            <a:off x="1345018" y="4100760"/>
            <a:ext cx="501277"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E5672D24-AD1B-674A-F3B8-B8382D9D99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10" y="2980640"/>
            <a:ext cx="7256171" cy="2914410"/>
          </a:xfrm>
          <a:prstGeom prst="rect">
            <a:avLst/>
          </a:prstGeom>
        </p:spPr>
      </p:pic>
      <p:sp>
        <p:nvSpPr>
          <p:cNvPr id="4" name="TextBox 3">
            <a:extLst>
              <a:ext uri="{FF2B5EF4-FFF2-40B4-BE49-F238E27FC236}">
                <a16:creationId xmlns:a16="http://schemas.microsoft.com/office/drawing/2014/main" id="{ADF84109-F540-AD8A-D4E0-85A3539CB5F8}"/>
              </a:ext>
            </a:extLst>
          </p:cNvPr>
          <p:cNvSpPr txBox="1"/>
          <p:nvPr/>
        </p:nvSpPr>
        <p:spPr>
          <a:xfrm>
            <a:off x="13918" y="2374005"/>
            <a:ext cx="808213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i="1">
                <a:solidFill>
                  <a:schemeClr val="tx1">
                    <a:lumMod val="85000"/>
                    <a:lumOff val="15000"/>
                  </a:schemeClr>
                </a:solidFill>
                <a:latin typeface="Arial"/>
              </a:rPr>
              <a:t>Travel</a:t>
            </a:r>
            <a:r>
              <a:rPr lang="en-US" sz="1200" i="1">
                <a:solidFill>
                  <a:schemeClr val="tx1">
                    <a:lumMod val="85000"/>
                    <a:lumOff val="15000"/>
                  </a:schemeClr>
                </a:solidFill>
                <a:latin typeface="Arial"/>
              </a:rPr>
              <a:t> managers/procurement professionals</a:t>
            </a:r>
            <a:endParaRPr lang="en-US" sz="1200">
              <a:solidFill>
                <a:schemeClr val="tx1">
                  <a:lumMod val="85000"/>
                  <a:lumOff val="15000"/>
                </a:schemeClr>
              </a:solidFill>
              <a:latin typeface="Arial"/>
              <a:cs typeface="Arial"/>
            </a:endParaRPr>
          </a:p>
        </p:txBody>
      </p:sp>
      <p:sp>
        <p:nvSpPr>
          <p:cNvPr id="2" name="Footer Placeholder 6">
            <a:extLst>
              <a:ext uri="{FF2B5EF4-FFF2-40B4-BE49-F238E27FC236}">
                <a16:creationId xmlns:a16="http://schemas.microsoft.com/office/drawing/2014/main" id="{AEFE636E-A334-A8FC-B791-9C3DD496CA2D}"/>
              </a:ext>
            </a:extLst>
          </p:cNvPr>
          <p:cNvSpPr txBox="1">
            <a:spLocks/>
          </p:cNvSpPr>
          <p:nvPr/>
        </p:nvSpPr>
        <p:spPr>
          <a:xfrm>
            <a:off x="8571507" y="6102626"/>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latin typeface="Arial"/>
                <a:cs typeface="Arial"/>
              </a:rPr>
              <a:t>Source: GBTA Business Travel Outlook Poll, October 2023</a:t>
            </a:r>
          </a:p>
        </p:txBody>
      </p:sp>
    </p:spTree>
    <p:extLst>
      <p:ext uri="{BB962C8B-B14F-4D97-AF65-F5344CB8AC3E}">
        <p14:creationId xmlns:p14="http://schemas.microsoft.com/office/powerpoint/2010/main" val="948386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6A15DF9-470B-FFC9-AEE6-72FD302CBEC8}"/>
              </a:ext>
            </a:extLst>
          </p:cNvPr>
          <p:cNvSpPr/>
          <p:nvPr/>
        </p:nvSpPr>
        <p:spPr>
          <a:xfrm>
            <a:off x="425302" y="5975498"/>
            <a:ext cx="2434856" cy="77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DF618D7-6ACD-14FA-724B-EDEABBD021AF}"/>
              </a:ext>
            </a:extLst>
          </p:cNvPr>
          <p:cNvSpPr/>
          <p:nvPr/>
        </p:nvSpPr>
        <p:spPr>
          <a:xfrm>
            <a:off x="4676534" y="4268855"/>
            <a:ext cx="3115697" cy="2286000"/>
          </a:xfrm>
          <a:prstGeom prst="rect">
            <a:avLst/>
          </a:prstGeom>
          <a:solidFill>
            <a:schemeClr val="accent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Placeholder 6">
            <a:extLst>
              <a:ext uri="{FF2B5EF4-FFF2-40B4-BE49-F238E27FC236}">
                <a16:creationId xmlns:a16="http://schemas.microsoft.com/office/drawing/2014/main" id="{D38B31F5-8012-FA77-8D84-DB2156AD9633}"/>
              </a:ext>
            </a:extLst>
          </p:cNvPr>
          <p:cNvSpPr txBox="1">
            <a:spLocks/>
          </p:cNvSpPr>
          <p:nvPr/>
        </p:nvSpPr>
        <p:spPr>
          <a:xfrm>
            <a:off x="8583416" y="2279818"/>
            <a:ext cx="3115697" cy="3873315"/>
          </a:xfrm>
          <a:prstGeom prst="rect">
            <a:avLst/>
          </a:prstGeom>
        </p:spPr>
        <p:txBody>
          <a:bodyPr vert="horz" lIns="91440" tIns="45720" rIns="91440" bIns="45720" rtlCol="0" anchor="t">
            <a:normAutofit/>
          </a:bodyPr>
          <a:lstStyle>
            <a:lvl1pPr marL="0" indent="0" algn="l" defTabSz="914400" rtl="0" eaLnBrk="1" latinLnBrk="0" hangingPunct="1">
              <a:lnSpc>
                <a:spcPts val="3100"/>
              </a:lnSpc>
              <a:spcBef>
                <a:spcPts val="600"/>
              </a:spcBef>
              <a:buFontTx/>
              <a:buNone/>
              <a:defRPr sz="22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a:t>Travel buyers expect to spend more on business travel. </a:t>
            </a:r>
            <a:br>
              <a:rPr lang="en-US" sz="1800" b="1"/>
            </a:br>
            <a:br>
              <a:rPr lang="en-US" sz="1800" b="1"/>
            </a:br>
            <a:r>
              <a:rPr lang="en-US" sz="1800"/>
              <a:t>Two-thirds of buyers expect their company’s business travel spend will increase this year. </a:t>
            </a:r>
          </a:p>
        </p:txBody>
      </p:sp>
      <p:sp>
        <p:nvSpPr>
          <p:cNvPr id="4" name="Rectangle 3">
            <a:extLst>
              <a:ext uri="{FF2B5EF4-FFF2-40B4-BE49-F238E27FC236}">
                <a16:creationId xmlns:a16="http://schemas.microsoft.com/office/drawing/2014/main" id="{478D9253-91D3-63CF-AC60-A7E1B19D0785}"/>
              </a:ext>
            </a:extLst>
          </p:cNvPr>
          <p:cNvSpPr/>
          <p:nvPr/>
        </p:nvSpPr>
        <p:spPr>
          <a:xfrm>
            <a:off x="0" y="735"/>
            <a:ext cx="8153400"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312841-D453-6706-629A-CB9C4273C619}"/>
              </a:ext>
            </a:extLst>
          </p:cNvPr>
          <p:cNvSpPr txBox="1"/>
          <p:nvPr/>
        </p:nvSpPr>
        <p:spPr>
          <a:xfrm>
            <a:off x="423885" y="257965"/>
            <a:ext cx="7589520" cy="461665"/>
          </a:xfrm>
          <a:prstGeom prst="rect">
            <a:avLst/>
          </a:prstGeom>
          <a:noFill/>
        </p:spPr>
        <p:txBody>
          <a:bodyPr wrap="square" rtlCol="0">
            <a:spAutoFit/>
          </a:bodyPr>
          <a:lstStyle/>
          <a:p>
            <a:pPr defTabSz="457200"/>
            <a:r>
              <a:rPr lang="en-US" sz="2400" dirty="0">
                <a:solidFill>
                  <a:prstClr val="white"/>
                </a:solidFill>
                <a:latin typeface="Arial"/>
              </a:rPr>
              <a:t>The </a:t>
            </a:r>
            <a:r>
              <a:rPr lang="en-US" sz="2400" b="1" dirty="0">
                <a:solidFill>
                  <a:prstClr val="white"/>
                </a:solidFill>
                <a:latin typeface="Arial Black" panose="020B0604020202020204" pitchFamily="34" charset="0"/>
                <a:cs typeface="Arial Black" panose="020B0604020202020204" pitchFamily="34" charset="0"/>
              </a:rPr>
              <a:t>Travel Buyer’s </a:t>
            </a:r>
            <a:r>
              <a:rPr lang="en-US" sz="2400" dirty="0">
                <a:solidFill>
                  <a:prstClr val="white"/>
                </a:solidFill>
                <a:latin typeface="Arial"/>
              </a:rPr>
              <a:t>Perspective</a:t>
            </a:r>
          </a:p>
        </p:txBody>
      </p:sp>
      <p:sp>
        <p:nvSpPr>
          <p:cNvPr id="2" name="TextBox 1">
            <a:extLst>
              <a:ext uri="{FF2B5EF4-FFF2-40B4-BE49-F238E27FC236}">
                <a16:creationId xmlns:a16="http://schemas.microsoft.com/office/drawing/2014/main" id="{2FF98AC9-5EEC-FFF2-35D3-D88E23F03E15}"/>
              </a:ext>
            </a:extLst>
          </p:cNvPr>
          <p:cNvSpPr txBox="1"/>
          <p:nvPr/>
        </p:nvSpPr>
        <p:spPr>
          <a:xfrm>
            <a:off x="138445" y="994616"/>
            <a:ext cx="7608271" cy="1015663"/>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“How do you expect your company’s business </a:t>
            </a:r>
            <a:r>
              <a:rPr lang="en-US" sz="1600" b="1" u="sng">
                <a:latin typeface="Arial" panose="020B0604020202020204" pitchFamily="34" charset="0"/>
                <a:cs typeface="Arial" panose="020B0604020202020204" pitchFamily="34" charset="0"/>
              </a:rPr>
              <a:t>travel spending</a:t>
            </a:r>
            <a:r>
              <a:rPr lang="en-US" sz="1600" b="1">
                <a:latin typeface="Arial" panose="020B0604020202020204" pitchFamily="34" charset="0"/>
                <a:cs typeface="Arial" panose="020B0604020202020204" pitchFamily="34" charset="0"/>
              </a:rPr>
              <a:t> </a:t>
            </a:r>
          </a:p>
          <a:p>
            <a:pPr algn="ctr"/>
            <a:r>
              <a:rPr lang="en-US" sz="1600" b="1">
                <a:latin typeface="Arial" panose="020B0604020202020204" pitchFamily="34" charset="0"/>
                <a:cs typeface="Arial" panose="020B0604020202020204" pitchFamily="34" charset="0"/>
              </a:rPr>
              <a:t>will change in 2024 compared to 2023?”</a:t>
            </a:r>
            <a:br>
              <a:rPr lang="en-US" sz="1600" b="1">
                <a:latin typeface="Arial" panose="020B0604020202020204" pitchFamily="34" charset="0"/>
                <a:cs typeface="Arial" panose="020B0604020202020204" pitchFamily="34" charset="0"/>
              </a:rPr>
            </a:br>
            <a:endParaRPr lang="en-US" sz="1600" b="1">
              <a:latin typeface="Arial" panose="020B0604020202020204" pitchFamily="34" charset="0"/>
              <a:cs typeface="Arial" panose="020B0604020202020204" pitchFamily="34" charset="0"/>
            </a:endParaRPr>
          </a:p>
          <a:p>
            <a:pPr algn="ctr"/>
            <a:r>
              <a:rPr lang="en-US" sz="1200" i="1">
                <a:latin typeface="Arial" panose="020B0604020202020204" pitchFamily="34" charset="0"/>
                <a:cs typeface="Arial" panose="020B0604020202020204" pitchFamily="34" charset="0"/>
              </a:rPr>
              <a:t>travel buyers only</a:t>
            </a:r>
          </a:p>
        </p:txBody>
      </p:sp>
      <p:sp>
        <p:nvSpPr>
          <p:cNvPr id="74" name="TextBox 73">
            <a:extLst>
              <a:ext uri="{FF2B5EF4-FFF2-40B4-BE49-F238E27FC236}">
                <a16:creationId xmlns:a16="http://schemas.microsoft.com/office/drawing/2014/main" id="{BD57E93B-A283-5E44-3648-A91A5D9EF33C}"/>
              </a:ext>
            </a:extLst>
          </p:cNvPr>
          <p:cNvSpPr txBox="1"/>
          <p:nvPr/>
        </p:nvSpPr>
        <p:spPr>
          <a:xfrm>
            <a:off x="263887" y="4257863"/>
            <a:ext cx="1184425" cy="1138773"/>
          </a:xfrm>
          <a:prstGeom prst="rect">
            <a:avLst/>
          </a:prstGeom>
          <a:noFill/>
        </p:spPr>
        <p:txBody>
          <a:bodyPr wrap="square" rtlCol="0">
            <a:spAutoFit/>
          </a:bodyPr>
          <a:lstStyle/>
          <a:p>
            <a:r>
              <a:rPr lang="en-US" sz="2400" b="1">
                <a:solidFill>
                  <a:schemeClr val="accent5"/>
                </a:solidFill>
                <a:latin typeface="Arial" panose="020B0604020202020204" pitchFamily="34" charset="0"/>
                <a:cs typeface="Arial" panose="020B0604020202020204" pitchFamily="34" charset="0"/>
              </a:rPr>
              <a:t>2%</a:t>
            </a:r>
          </a:p>
          <a:p>
            <a:r>
              <a:rPr lang="en-US" sz="1100" b="1">
                <a:latin typeface="Arial" panose="020B0604020202020204" pitchFamily="34" charset="0"/>
                <a:cs typeface="Arial" panose="020B0604020202020204" pitchFamily="34" charset="0"/>
              </a:rPr>
              <a:t>Much lower </a:t>
            </a:r>
            <a:r>
              <a:rPr lang="en-US" sz="1100">
                <a:latin typeface="Arial" panose="020B0604020202020204" pitchFamily="34" charset="0"/>
                <a:cs typeface="Arial" panose="020B0604020202020204" pitchFamily="34" charset="0"/>
              </a:rPr>
              <a:t>than last year (20%+ decline) vs. 2023</a:t>
            </a:r>
          </a:p>
        </p:txBody>
      </p:sp>
      <p:sp>
        <p:nvSpPr>
          <p:cNvPr id="75" name="TextBox 74">
            <a:extLst>
              <a:ext uri="{FF2B5EF4-FFF2-40B4-BE49-F238E27FC236}">
                <a16:creationId xmlns:a16="http://schemas.microsoft.com/office/drawing/2014/main" id="{431E50AE-CF29-7C83-7192-CB37CF149D77}"/>
              </a:ext>
            </a:extLst>
          </p:cNvPr>
          <p:cNvSpPr txBox="1"/>
          <p:nvPr/>
        </p:nvSpPr>
        <p:spPr>
          <a:xfrm>
            <a:off x="1678112" y="4232293"/>
            <a:ext cx="1248610" cy="1138773"/>
          </a:xfrm>
          <a:prstGeom prst="rect">
            <a:avLst/>
          </a:prstGeom>
          <a:noFill/>
        </p:spPr>
        <p:txBody>
          <a:bodyPr wrap="square" rtlCol="0">
            <a:spAutoFit/>
          </a:bodyPr>
          <a:lstStyle/>
          <a:p>
            <a:r>
              <a:rPr lang="en-US" sz="2400" b="1">
                <a:solidFill>
                  <a:schemeClr val="accent1"/>
                </a:solidFill>
                <a:latin typeface="Arial" panose="020B0604020202020204" pitchFamily="34" charset="0"/>
                <a:cs typeface="Arial" panose="020B0604020202020204" pitchFamily="34" charset="0"/>
              </a:rPr>
              <a:t>10%</a:t>
            </a:r>
          </a:p>
          <a:p>
            <a:r>
              <a:rPr lang="en-US" sz="1100" b="1">
                <a:latin typeface="Arial" panose="020B0604020202020204" pitchFamily="34" charset="0"/>
                <a:cs typeface="Arial" panose="020B0604020202020204" pitchFamily="34" charset="0"/>
              </a:rPr>
              <a:t>Somewhat lower </a:t>
            </a:r>
            <a:r>
              <a:rPr lang="en-US" sz="1100">
                <a:latin typeface="Arial" panose="020B0604020202020204" pitchFamily="34" charset="0"/>
                <a:cs typeface="Arial" panose="020B0604020202020204" pitchFamily="34" charset="0"/>
              </a:rPr>
              <a:t>than last year (1%-20% decline) vs. 2023</a:t>
            </a:r>
          </a:p>
        </p:txBody>
      </p:sp>
      <p:sp>
        <p:nvSpPr>
          <p:cNvPr id="76" name="TextBox 75">
            <a:extLst>
              <a:ext uri="{FF2B5EF4-FFF2-40B4-BE49-F238E27FC236}">
                <a16:creationId xmlns:a16="http://schemas.microsoft.com/office/drawing/2014/main" id="{2DBBDAE0-0600-7466-35D1-B7755D05AB1B}"/>
              </a:ext>
            </a:extLst>
          </p:cNvPr>
          <p:cNvSpPr txBox="1"/>
          <p:nvPr/>
        </p:nvSpPr>
        <p:spPr>
          <a:xfrm>
            <a:off x="3243590" y="4225134"/>
            <a:ext cx="1184425" cy="969496"/>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21%</a:t>
            </a:r>
          </a:p>
          <a:p>
            <a:r>
              <a:rPr lang="en-US" sz="1100" b="1">
                <a:latin typeface="Arial" panose="020B0604020202020204" pitchFamily="34" charset="0"/>
                <a:cs typeface="Arial" panose="020B0604020202020204" pitchFamily="34" charset="0"/>
              </a:rPr>
              <a:t>About the same </a:t>
            </a:r>
            <a:r>
              <a:rPr lang="en-US" sz="1100">
                <a:latin typeface="Arial" panose="020B0604020202020204" pitchFamily="34" charset="0"/>
                <a:cs typeface="Arial" panose="020B0604020202020204" pitchFamily="34" charset="0"/>
              </a:rPr>
              <a:t>as it was in 2023</a:t>
            </a:r>
          </a:p>
        </p:txBody>
      </p:sp>
      <p:sp>
        <p:nvSpPr>
          <p:cNvPr id="77" name="TextBox 76">
            <a:extLst>
              <a:ext uri="{FF2B5EF4-FFF2-40B4-BE49-F238E27FC236}">
                <a16:creationId xmlns:a16="http://schemas.microsoft.com/office/drawing/2014/main" id="{166F2774-ED2E-9270-FDBC-174FF0C83462}"/>
              </a:ext>
            </a:extLst>
          </p:cNvPr>
          <p:cNvSpPr txBox="1"/>
          <p:nvPr/>
        </p:nvSpPr>
        <p:spPr>
          <a:xfrm>
            <a:off x="4872721" y="4263455"/>
            <a:ext cx="1283553" cy="1107996"/>
          </a:xfrm>
          <a:prstGeom prst="rect">
            <a:avLst/>
          </a:prstGeom>
          <a:noFill/>
        </p:spPr>
        <p:txBody>
          <a:bodyPr wrap="square" rtlCol="0">
            <a:spAutoFit/>
          </a:bodyPr>
          <a:lstStyle/>
          <a:p>
            <a:r>
              <a:rPr lang="en-US" sz="2400" b="1" dirty="0">
                <a:solidFill>
                  <a:srgbClr val="3C6DF6"/>
                </a:solidFill>
                <a:latin typeface="Arial" panose="020B0604020202020204" pitchFamily="34" charset="0"/>
                <a:cs typeface="Arial" panose="020B0604020202020204" pitchFamily="34" charset="0"/>
              </a:rPr>
              <a:t>55%</a:t>
            </a:r>
          </a:p>
          <a:p>
            <a:r>
              <a:rPr lang="en-US" sz="1050" b="1" dirty="0">
                <a:latin typeface="Arial" panose="020B0604020202020204" pitchFamily="34" charset="0"/>
                <a:cs typeface="Arial" panose="020B0604020202020204" pitchFamily="34" charset="0"/>
              </a:rPr>
              <a:t>Somewhat higher </a:t>
            </a:r>
            <a:r>
              <a:rPr lang="en-US" sz="1050" dirty="0">
                <a:latin typeface="Arial" panose="020B0604020202020204" pitchFamily="34" charset="0"/>
                <a:cs typeface="Arial" panose="020B0604020202020204" pitchFamily="34" charset="0"/>
              </a:rPr>
              <a:t>than last year (1%-20%) increase vs. 2023</a:t>
            </a:r>
          </a:p>
        </p:txBody>
      </p:sp>
      <p:sp>
        <p:nvSpPr>
          <p:cNvPr id="78" name="TextBox 77">
            <a:extLst>
              <a:ext uri="{FF2B5EF4-FFF2-40B4-BE49-F238E27FC236}">
                <a16:creationId xmlns:a16="http://schemas.microsoft.com/office/drawing/2014/main" id="{BA35D677-BC7A-62BD-8F56-C0FCEE3A8D8D}"/>
              </a:ext>
            </a:extLst>
          </p:cNvPr>
          <p:cNvSpPr txBox="1"/>
          <p:nvPr/>
        </p:nvSpPr>
        <p:spPr>
          <a:xfrm>
            <a:off x="6482994" y="4263455"/>
            <a:ext cx="1263722" cy="1107996"/>
          </a:xfrm>
          <a:prstGeom prst="rect">
            <a:avLst/>
          </a:prstGeom>
          <a:noFill/>
        </p:spPr>
        <p:txBody>
          <a:bodyPr wrap="square" rtlCol="0">
            <a:spAutoFit/>
          </a:bodyPr>
          <a:lstStyle/>
          <a:p>
            <a:r>
              <a:rPr lang="en-US" sz="2400" b="1" dirty="0">
                <a:solidFill>
                  <a:srgbClr val="386AF6"/>
                </a:solidFill>
                <a:latin typeface="Arial" panose="020B0604020202020204" pitchFamily="34" charset="0"/>
                <a:cs typeface="Arial" panose="020B0604020202020204" pitchFamily="34" charset="0"/>
              </a:rPr>
              <a:t>11%</a:t>
            </a:r>
          </a:p>
          <a:p>
            <a:r>
              <a:rPr lang="en-US" sz="1050" b="1" dirty="0">
                <a:latin typeface="Arial" panose="020B0604020202020204" pitchFamily="34" charset="0"/>
                <a:cs typeface="Arial" panose="020B0604020202020204" pitchFamily="34" charset="0"/>
              </a:rPr>
              <a:t>Much higher </a:t>
            </a:r>
            <a:r>
              <a:rPr lang="en-US" sz="1050" dirty="0">
                <a:latin typeface="Arial" panose="020B0604020202020204" pitchFamily="34" charset="0"/>
                <a:cs typeface="Arial" panose="020B0604020202020204" pitchFamily="34" charset="0"/>
              </a:rPr>
              <a:t>than last year (20%+) increase vs. 2023</a:t>
            </a:r>
          </a:p>
        </p:txBody>
      </p:sp>
      <p:sp>
        <p:nvSpPr>
          <p:cNvPr id="86" name="TextBox 85">
            <a:extLst>
              <a:ext uri="{FF2B5EF4-FFF2-40B4-BE49-F238E27FC236}">
                <a16:creationId xmlns:a16="http://schemas.microsoft.com/office/drawing/2014/main" id="{65EEA760-1E44-F4A5-8565-24427392B321}"/>
              </a:ext>
            </a:extLst>
          </p:cNvPr>
          <p:cNvSpPr txBox="1"/>
          <p:nvPr/>
        </p:nvSpPr>
        <p:spPr>
          <a:xfrm>
            <a:off x="5858083" y="5745114"/>
            <a:ext cx="1906724" cy="646331"/>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expect their company’s 2024 business travel spend will be higher</a:t>
            </a:r>
          </a:p>
        </p:txBody>
      </p:sp>
      <p:sp>
        <p:nvSpPr>
          <p:cNvPr id="88" name="TextBox 87">
            <a:extLst>
              <a:ext uri="{FF2B5EF4-FFF2-40B4-BE49-F238E27FC236}">
                <a16:creationId xmlns:a16="http://schemas.microsoft.com/office/drawing/2014/main" id="{0C0462BE-491B-B92C-D84A-57F0F110B5B0}"/>
              </a:ext>
            </a:extLst>
          </p:cNvPr>
          <p:cNvSpPr txBox="1"/>
          <p:nvPr/>
        </p:nvSpPr>
        <p:spPr>
          <a:xfrm>
            <a:off x="4887764" y="5713964"/>
            <a:ext cx="1107996" cy="646331"/>
          </a:xfrm>
          <a:prstGeom prst="rect">
            <a:avLst/>
          </a:prstGeom>
          <a:noFill/>
        </p:spPr>
        <p:txBody>
          <a:bodyPr wrap="none" rtlCol="0">
            <a:spAutoFit/>
          </a:bodyPr>
          <a:lstStyle/>
          <a:p>
            <a:r>
              <a:rPr lang="en-US" sz="3600" b="1" dirty="0">
                <a:solidFill>
                  <a:srgbClr val="0A41E1"/>
                </a:solidFill>
                <a:latin typeface="Arial" panose="020B0604020202020204" pitchFamily="34" charset="0"/>
                <a:cs typeface="Arial" panose="020B0604020202020204" pitchFamily="34" charset="0"/>
              </a:rPr>
              <a:t>66%</a:t>
            </a:r>
          </a:p>
        </p:txBody>
      </p:sp>
      <p:sp>
        <p:nvSpPr>
          <p:cNvPr id="31" name="TextBox 30">
            <a:extLst>
              <a:ext uri="{FF2B5EF4-FFF2-40B4-BE49-F238E27FC236}">
                <a16:creationId xmlns:a16="http://schemas.microsoft.com/office/drawing/2014/main" id="{A1A13A45-E37D-AF7A-66E9-DA9C5C84F403}"/>
              </a:ext>
            </a:extLst>
          </p:cNvPr>
          <p:cNvSpPr txBox="1"/>
          <p:nvPr/>
        </p:nvSpPr>
        <p:spPr>
          <a:xfrm>
            <a:off x="2266138" y="5745114"/>
            <a:ext cx="1685077"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**3% say “don’t know</a:t>
            </a:r>
            <a:r>
              <a:rPr lang="en-US" sz="1200" dirty="0">
                <a:latin typeface="Arial" panose="020B0604020202020204" pitchFamily="34" charset="0"/>
                <a:cs typeface="Arial" panose="020B0604020202020204" pitchFamily="34" charset="0"/>
              </a:rPr>
              <a:t>”</a:t>
            </a:r>
          </a:p>
        </p:txBody>
      </p:sp>
      <p:pic>
        <p:nvPicPr>
          <p:cNvPr id="114" name="Picture 113">
            <a:extLst>
              <a:ext uri="{FF2B5EF4-FFF2-40B4-BE49-F238E27FC236}">
                <a16:creationId xmlns:a16="http://schemas.microsoft.com/office/drawing/2014/main" id="{38B3B371-0525-D594-6C04-936E8AA7F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8047" y="1636061"/>
            <a:ext cx="1214511" cy="2560320"/>
          </a:xfrm>
          <a:prstGeom prst="rect">
            <a:avLst/>
          </a:prstGeom>
        </p:spPr>
      </p:pic>
      <p:pic>
        <p:nvPicPr>
          <p:cNvPr id="115" name="Picture 114">
            <a:extLst>
              <a:ext uri="{FF2B5EF4-FFF2-40B4-BE49-F238E27FC236}">
                <a16:creationId xmlns:a16="http://schemas.microsoft.com/office/drawing/2014/main" id="{8FF1F8E6-CA06-9514-FA65-A8AB8E367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9949" y="1915256"/>
            <a:ext cx="1085850" cy="2286000"/>
          </a:xfrm>
          <a:prstGeom prst="rect">
            <a:avLst/>
          </a:prstGeom>
        </p:spPr>
      </p:pic>
      <p:pic>
        <p:nvPicPr>
          <p:cNvPr id="116" name="Picture 115">
            <a:extLst>
              <a:ext uri="{FF2B5EF4-FFF2-40B4-BE49-F238E27FC236}">
                <a16:creationId xmlns:a16="http://schemas.microsoft.com/office/drawing/2014/main" id="{B5C6A2B7-D9CD-2EA1-A0AD-0618206A16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7160" y="2133194"/>
            <a:ext cx="957943" cy="2011680"/>
          </a:xfrm>
          <a:prstGeom prst="rect">
            <a:avLst/>
          </a:prstGeom>
        </p:spPr>
      </p:pic>
      <p:pic>
        <p:nvPicPr>
          <p:cNvPr id="117" name="Picture 116">
            <a:extLst>
              <a:ext uri="{FF2B5EF4-FFF2-40B4-BE49-F238E27FC236}">
                <a16:creationId xmlns:a16="http://schemas.microsoft.com/office/drawing/2014/main" id="{1D970170-2BED-295A-CF87-EBAD84DFD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4386" y="2342602"/>
            <a:ext cx="885524" cy="1828800"/>
          </a:xfrm>
          <a:prstGeom prst="rect">
            <a:avLst/>
          </a:prstGeom>
        </p:spPr>
      </p:pic>
      <p:pic>
        <p:nvPicPr>
          <p:cNvPr id="118" name="Picture 117">
            <a:extLst>
              <a:ext uri="{FF2B5EF4-FFF2-40B4-BE49-F238E27FC236}">
                <a16:creationId xmlns:a16="http://schemas.microsoft.com/office/drawing/2014/main" id="{30AD46EC-E3E7-2B2E-B5E5-9B21F72385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0819" y="2525417"/>
            <a:ext cx="802386" cy="1645920"/>
          </a:xfrm>
          <a:prstGeom prst="rect">
            <a:avLst/>
          </a:prstGeom>
        </p:spPr>
      </p:pic>
      <p:pic>
        <p:nvPicPr>
          <p:cNvPr id="3" name="Picture 3">
            <a:extLst>
              <a:ext uri="{FF2B5EF4-FFF2-40B4-BE49-F238E27FC236}">
                <a16:creationId xmlns:a16="http://schemas.microsoft.com/office/drawing/2014/main" id="{2A811E39-98ED-B3D0-718A-58F4171EA3CC}"/>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8448" t="21507" r="9814" b="22507"/>
          <a:stretch/>
        </p:blipFill>
        <p:spPr>
          <a:xfrm>
            <a:off x="551936" y="6134986"/>
            <a:ext cx="1431036" cy="462613"/>
          </a:xfrm>
          <a:prstGeom prst="rect">
            <a:avLst/>
          </a:prstGeom>
        </p:spPr>
      </p:pic>
      <p:cxnSp>
        <p:nvCxnSpPr>
          <p:cNvPr id="7" name="Straight Connector 6">
            <a:extLst>
              <a:ext uri="{FF2B5EF4-FFF2-40B4-BE49-F238E27FC236}">
                <a16:creationId xmlns:a16="http://schemas.microsoft.com/office/drawing/2014/main" id="{124E3500-9563-CF6B-2D42-A0DFD8902BBA}"/>
              </a:ext>
            </a:extLst>
          </p:cNvPr>
          <p:cNvCxnSpPr/>
          <p:nvPr/>
        </p:nvCxnSpPr>
        <p:spPr>
          <a:xfrm>
            <a:off x="5749417" y="5534408"/>
            <a:ext cx="813714" cy="0"/>
          </a:xfrm>
          <a:prstGeom prst="line">
            <a:avLst/>
          </a:prstGeom>
        </p:spPr>
        <p:style>
          <a:lnRef idx="1">
            <a:schemeClr val="dk1"/>
          </a:lnRef>
          <a:fillRef idx="0">
            <a:schemeClr val="dk1"/>
          </a:fillRef>
          <a:effectRef idx="0">
            <a:schemeClr val="dk1"/>
          </a:effectRef>
          <a:fontRef idx="minor">
            <a:schemeClr val="tx1"/>
          </a:fontRef>
        </p:style>
      </p:cxnSp>
      <p:sp>
        <p:nvSpPr>
          <p:cNvPr id="6" name="Footer Placeholder 6">
            <a:extLst>
              <a:ext uri="{FF2B5EF4-FFF2-40B4-BE49-F238E27FC236}">
                <a16:creationId xmlns:a16="http://schemas.microsoft.com/office/drawing/2014/main" id="{54ED6DF1-486C-4197-67AB-BE5A7FE4B147}"/>
              </a:ext>
            </a:extLst>
          </p:cNvPr>
          <p:cNvSpPr txBox="1">
            <a:spLocks/>
          </p:cNvSpPr>
          <p:nvPr/>
        </p:nvSpPr>
        <p:spPr>
          <a:xfrm>
            <a:off x="8659302" y="6068279"/>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latin typeface="Arial"/>
                <a:cs typeface="Arial"/>
              </a:rPr>
              <a:t>Source: GBTA Business Travel Outlook Poll, January 2024</a:t>
            </a:r>
          </a:p>
        </p:txBody>
      </p:sp>
    </p:spTree>
    <p:extLst>
      <p:ext uri="{BB962C8B-B14F-4D97-AF65-F5344CB8AC3E}">
        <p14:creationId xmlns:p14="http://schemas.microsoft.com/office/powerpoint/2010/main" val="179750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ADF618D7-6ACD-14FA-724B-EDEABBD021AF}"/>
              </a:ext>
            </a:extLst>
          </p:cNvPr>
          <p:cNvSpPr/>
          <p:nvPr/>
        </p:nvSpPr>
        <p:spPr>
          <a:xfrm>
            <a:off x="4634612" y="4073644"/>
            <a:ext cx="3157619" cy="2286000"/>
          </a:xfrm>
          <a:prstGeom prst="rect">
            <a:avLst/>
          </a:prstGeom>
          <a:solidFill>
            <a:schemeClr val="accent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Placeholder 6">
            <a:extLst>
              <a:ext uri="{FF2B5EF4-FFF2-40B4-BE49-F238E27FC236}">
                <a16:creationId xmlns:a16="http://schemas.microsoft.com/office/drawing/2014/main" id="{D38B31F5-8012-FA77-8D84-DB2156AD9633}"/>
              </a:ext>
            </a:extLst>
          </p:cNvPr>
          <p:cNvSpPr txBox="1">
            <a:spLocks/>
          </p:cNvSpPr>
          <p:nvPr/>
        </p:nvSpPr>
        <p:spPr>
          <a:xfrm>
            <a:off x="8607418" y="2082947"/>
            <a:ext cx="3115697" cy="3873315"/>
          </a:xfrm>
          <a:prstGeom prst="rect">
            <a:avLst/>
          </a:prstGeom>
        </p:spPr>
        <p:txBody>
          <a:bodyPr vert="horz" lIns="91440" tIns="45720" rIns="91440" bIns="45720" rtlCol="0" anchor="t">
            <a:normAutofit/>
          </a:bodyPr>
          <a:lstStyle>
            <a:lvl1pPr marL="0" indent="0" algn="l" defTabSz="914400" rtl="0" eaLnBrk="1" latinLnBrk="0" hangingPunct="1">
              <a:lnSpc>
                <a:spcPts val="3100"/>
              </a:lnSpc>
              <a:spcBef>
                <a:spcPts val="600"/>
              </a:spcBef>
              <a:buFontTx/>
              <a:buNone/>
              <a:defRPr sz="22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a:t>Almost three in five travel buyers expect their company will take more business trips this year. </a:t>
            </a:r>
          </a:p>
          <a:p>
            <a:pPr>
              <a:lnSpc>
                <a:spcPct val="100000"/>
              </a:lnSpc>
              <a:spcBef>
                <a:spcPts val="0"/>
              </a:spcBef>
            </a:pPr>
            <a:endParaRPr lang="en-US" sz="1800" b="1">
              <a:solidFill>
                <a:schemeClr val="accent1"/>
              </a:solidFill>
            </a:endParaRPr>
          </a:p>
          <a:p>
            <a:pPr>
              <a:lnSpc>
                <a:spcPct val="100000"/>
              </a:lnSpc>
              <a:spcBef>
                <a:spcPts val="0"/>
              </a:spcBef>
            </a:pPr>
            <a:r>
              <a:rPr lang="en-US" sz="1800"/>
              <a:t>One-quarter expect the same number and one in 10 expect fewer trips.</a:t>
            </a:r>
          </a:p>
        </p:txBody>
      </p:sp>
      <p:sp>
        <p:nvSpPr>
          <p:cNvPr id="4" name="Rectangle 3">
            <a:extLst>
              <a:ext uri="{FF2B5EF4-FFF2-40B4-BE49-F238E27FC236}">
                <a16:creationId xmlns:a16="http://schemas.microsoft.com/office/drawing/2014/main" id="{478D9253-91D3-63CF-AC60-A7E1B19D0785}"/>
              </a:ext>
            </a:extLst>
          </p:cNvPr>
          <p:cNvSpPr/>
          <p:nvPr/>
        </p:nvSpPr>
        <p:spPr>
          <a:xfrm>
            <a:off x="0" y="0"/>
            <a:ext cx="8153400"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312841-D453-6706-629A-CB9C4273C619}"/>
              </a:ext>
            </a:extLst>
          </p:cNvPr>
          <p:cNvSpPr txBox="1"/>
          <p:nvPr/>
        </p:nvSpPr>
        <p:spPr>
          <a:xfrm>
            <a:off x="423885" y="257965"/>
            <a:ext cx="7589520" cy="461665"/>
          </a:xfrm>
          <a:prstGeom prst="rect">
            <a:avLst/>
          </a:prstGeom>
          <a:noFill/>
        </p:spPr>
        <p:txBody>
          <a:bodyPr wrap="square" rtlCol="0">
            <a:spAutoFit/>
          </a:bodyPr>
          <a:lstStyle/>
          <a:p>
            <a:pPr defTabSz="457200"/>
            <a:r>
              <a:rPr lang="en-US" sz="2400">
                <a:solidFill>
                  <a:prstClr val="white"/>
                </a:solidFill>
                <a:latin typeface="Arial"/>
              </a:rPr>
              <a:t>The </a:t>
            </a:r>
            <a:r>
              <a:rPr lang="en-US" sz="2400" b="1">
                <a:solidFill>
                  <a:prstClr val="white"/>
                </a:solidFill>
                <a:latin typeface="Arial Black" panose="020B0604020202020204" pitchFamily="34" charset="0"/>
                <a:cs typeface="Arial Black" panose="020B0604020202020204" pitchFamily="34" charset="0"/>
              </a:rPr>
              <a:t>Travel Buyer’s </a:t>
            </a:r>
            <a:r>
              <a:rPr lang="en-US" sz="2400">
                <a:solidFill>
                  <a:prstClr val="white"/>
                </a:solidFill>
                <a:latin typeface="Arial"/>
              </a:rPr>
              <a:t>Perspective</a:t>
            </a:r>
          </a:p>
        </p:txBody>
      </p:sp>
      <p:sp>
        <p:nvSpPr>
          <p:cNvPr id="2" name="TextBox 1">
            <a:extLst>
              <a:ext uri="{FF2B5EF4-FFF2-40B4-BE49-F238E27FC236}">
                <a16:creationId xmlns:a16="http://schemas.microsoft.com/office/drawing/2014/main" id="{2FF98AC9-5EEC-FFF2-35D3-D88E23F03E15}"/>
              </a:ext>
            </a:extLst>
          </p:cNvPr>
          <p:cNvSpPr txBox="1"/>
          <p:nvPr/>
        </p:nvSpPr>
        <p:spPr>
          <a:xfrm>
            <a:off x="-5323" y="1040660"/>
            <a:ext cx="7978762" cy="954107"/>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“Do you expect your company will engage in more or less </a:t>
            </a:r>
          </a:p>
          <a:p>
            <a:pPr algn="ctr"/>
            <a:r>
              <a:rPr lang="en-US" sz="1600" b="1" u="sng">
                <a:latin typeface="Arial" panose="020B0604020202020204" pitchFamily="34" charset="0"/>
                <a:cs typeface="Arial" panose="020B0604020202020204" pitchFamily="34" charset="0"/>
              </a:rPr>
              <a:t>business travel </a:t>
            </a:r>
            <a:r>
              <a:rPr lang="en-US" sz="1600" b="1">
                <a:latin typeface="Arial" panose="020B0604020202020204" pitchFamily="34" charset="0"/>
                <a:cs typeface="Arial" panose="020B0604020202020204" pitchFamily="34" charset="0"/>
              </a:rPr>
              <a:t>than it did in 2023?”</a:t>
            </a:r>
            <a:r>
              <a:rPr lang="en-US" sz="1300" b="1">
                <a:latin typeface="Arial" panose="020B0604020202020204" pitchFamily="34" charset="0"/>
                <a:cs typeface="Arial" panose="020B0604020202020204" pitchFamily="34" charset="0"/>
              </a:rPr>
              <a:t> </a:t>
            </a:r>
          </a:p>
          <a:p>
            <a:pPr algn="ctr"/>
            <a:endParaRPr lang="en-US" sz="1200" i="1">
              <a:latin typeface="Arial" panose="020B0604020202020204" pitchFamily="34" charset="0"/>
              <a:cs typeface="Arial" panose="020B0604020202020204" pitchFamily="34" charset="0"/>
            </a:endParaRPr>
          </a:p>
          <a:p>
            <a:pPr algn="ctr"/>
            <a:r>
              <a:rPr lang="en-US" sz="1200" i="1">
                <a:latin typeface="Arial" panose="020B0604020202020204" pitchFamily="34" charset="0"/>
                <a:cs typeface="Arial" panose="020B0604020202020204" pitchFamily="34" charset="0"/>
              </a:rPr>
              <a:t>travel buyers only</a:t>
            </a:r>
          </a:p>
        </p:txBody>
      </p:sp>
      <p:sp>
        <p:nvSpPr>
          <p:cNvPr id="74" name="TextBox 73">
            <a:extLst>
              <a:ext uri="{FF2B5EF4-FFF2-40B4-BE49-F238E27FC236}">
                <a16:creationId xmlns:a16="http://schemas.microsoft.com/office/drawing/2014/main" id="{BD57E93B-A283-5E44-3648-A91A5D9EF33C}"/>
              </a:ext>
            </a:extLst>
          </p:cNvPr>
          <p:cNvSpPr txBox="1"/>
          <p:nvPr/>
        </p:nvSpPr>
        <p:spPr>
          <a:xfrm>
            <a:off x="263887" y="4062652"/>
            <a:ext cx="1184425" cy="1138773"/>
          </a:xfrm>
          <a:prstGeom prst="rect">
            <a:avLst/>
          </a:prstGeom>
          <a:noFill/>
        </p:spPr>
        <p:txBody>
          <a:bodyPr wrap="square" rtlCol="0">
            <a:spAutoFit/>
          </a:bodyPr>
          <a:lstStyle/>
          <a:p>
            <a:r>
              <a:rPr lang="en-US" sz="2400" b="1">
                <a:solidFill>
                  <a:schemeClr val="accent5"/>
                </a:solidFill>
                <a:latin typeface="Arial" panose="020B0604020202020204" pitchFamily="34" charset="0"/>
                <a:cs typeface="Arial" panose="020B0604020202020204" pitchFamily="34" charset="0"/>
              </a:rPr>
              <a:t>1%</a:t>
            </a:r>
          </a:p>
          <a:p>
            <a:r>
              <a:rPr lang="en-US" sz="1100" b="1">
                <a:latin typeface="Arial" panose="020B0604020202020204" pitchFamily="34" charset="0"/>
                <a:cs typeface="Arial" panose="020B0604020202020204" pitchFamily="34" charset="0"/>
              </a:rPr>
              <a:t>A lot fewer </a:t>
            </a:r>
            <a:r>
              <a:rPr lang="en-US" sz="1100">
                <a:latin typeface="Arial" panose="020B0604020202020204" pitchFamily="34" charset="0"/>
                <a:cs typeface="Arial" panose="020B0604020202020204" pitchFamily="34" charset="0"/>
              </a:rPr>
              <a:t>business trips (20%+ fewer) vs. 2023</a:t>
            </a:r>
          </a:p>
        </p:txBody>
      </p:sp>
      <p:sp>
        <p:nvSpPr>
          <p:cNvPr id="75" name="TextBox 74">
            <a:extLst>
              <a:ext uri="{FF2B5EF4-FFF2-40B4-BE49-F238E27FC236}">
                <a16:creationId xmlns:a16="http://schemas.microsoft.com/office/drawing/2014/main" id="{431E50AE-CF29-7C83-7192-CB37CF149D77}"/>
              </a:ext>
            </a:extLst>
          </p:cNvPr>
          <p:cNvSpPr txBox="1"/>
          <p:nvPr/>
        </p:nvSpPr>
        <p:spPr>
          <a:xfrm>
            <a:off x="1618191" y="4037082"/>
            <a:ext cx="1184425" cy="969496"/>
          </a:xfrm>
          <a:prstGeom prst="rect">
            <a:avLst/>
          </a:prstGeom>
          <a:noFill/>
        </p:spPr>
        <p:txBody>
          <a:bodyPr wrap="square" rtlCol="0">
            <a:spAutoFit/>
          </a:bodyPr>
          <a:lstStyle/>
          <a:p>
            <a:r>
              <a:rPr lang="en-US" sz="2400" b="1">
                <a:solidFill>
                  <a:schemeClr val="accent1"/>
                </a:solidFill>
                <a:latin typeface="Arial" panose="020B0604020202020204" pitchFamily="34" charset="0"/>
                <a:cs typeface="Arial" panose="020B0604020202020204" pitchFamily="34" charset="0"/>
              </a:rPr>
              <a:t>10%</a:t>
            </a:r>
          </a:p>
          <a:p>
            <a:r>
              <a:rPr lang="en-US" sz="1100" b="1">
                <a:latin typeface="Arial" panose="020B0604020202020204" pitchFamily="34" charset="0"/>
                <a:cs typeface="Arial" panose="020B0604020202020204" pitchFamily="34" charset="0"/>
              </a:rPr>
              <a:t>Fewer </a:t>
            </a:r>
            <a:r>
              <a:rPr lang="en-US" sz="1100">
                <a:latin typeface="Arial" panose="020B0604020202020204" pitchFamily="34" charset="0"/>
                <a:cs typeface="Arial" panose="020B0604020202020204" pitchFamily="34" charset="0"/>
              </a:rPr>
              <a:t>business trips (1%-20% fewer) vs. 2023</a:t>
            </a:r>
          </a:p>
        </p:txBody>
      </p:sp>
      <p:sp>
        <p:nvSpPr>
          <p:cNvPr id="76" name="TextBox 75">
            <a:extLst>
              <a:ext uri="{FF2B5EF4-FFF2-40B4-BE49-F238E27FC236}">
                <a16:creationId xmlns:a16="http://schemas.microsoft.com/office/drawing/2014/main" id="{2DBBDAE0-0600-7466-35D1-B7755D05AB1B}"/>
              </a:ext>
            </a:extLst>
          </p:cNvPr>
          <p:cNvSpPr txBox="1"/>
          <p:nvPr/>
        </p:nvSpPr>
        <p:spPr>
          <a:xfrm>
            <a:off x="3166338" y="4029923"/>
            <a:ext cx="1184425" cy="1138773"/>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28%</a:t>
            </a:r>
          </a:p>
          <a:p>
            <a:r>
              <a:rPr lang="en-US" sz="1100" b="1">
                <a:latin typeface="Arial" panose="020B0604020202020204" pitchFamily="34" charset="0"/>
                <a:cs typeface="Arial" panose="020B0604020202020204" pitchFamily="34" charset="0"/>
              </a:rPr>
              <a:t>About the same amount</a:t>
            </a:r>
            <a:r>
              <a:rPr lang="en-US" sz="1100">
                <a:latin typeface="Arial" panose="020B0604020202020204" pitchFamily="34" charset="0"/>
                <a:cs typeface="Arial" panose="020B0604020202020204" pitchFamily="34" charset="0"/>
              </a:rPr>
              <a:t> of business trips</a:t>
            </a:r>
          </a:p>
        </p:txBody>
      </p:sp>
      <p:sp>
        <p:nvSpPr>
          <p:cNvPr id="77" name="TextBox 76">
            <a:extLst>
              <a:ext uri="{FF2B5EF4-FFF2-40B4-BE49-F238E27FC236}">
                <a16:creationId xmlns:a16="http://schemas.microsoft.com/office/drawing/2014/main" id="{166F2774-ED2E-9270-FDBC-174FF0C83462}"/>
              </a:ext>
            </a:extLst>
          </p:cNvPr>
          <p:cNvSpPr txBox="1"/>
          <p:nvPr/>
        </p:nvSpPr>
        <p:spPr>
          <a:xfrm>
            <a:off x="4769277" y="4055501"/>
            <a:ext cx="1184425" cy="1308050"/>
          </a:xfrm>
          <a:prstGeom prst="rect">
            <a:avLst/>
          </a:prstGeom>
          <a:noFill/>
        </p:spPr>
        <p:txBody>
          <a:bodyPr wrap="square" rtlCol="0">
            <a:spAutoFit/>
          </a:bodyPr>
          <a:lstStyle/>
          <a:p>
            <a:r>
              <a:rPr lang="en-US" sz="2400" b="1">
                <a:solidFill>
                  <a:srgbClr val="0A41E1"/>
                </a:solidFill>
                <a:latin typeface="Arial" panose="020B0604020202020204" pitchFamily="34" charset="0"/>
                <a:cs typeface="Arial" panose="020B0604020202020204" pitchFamily="34" charset="0"/>
              </a:rPr>
              <a:t>50%</a:t>
            </a:r>
          </a:p>
          <a:p>
            <a:r>
              <a:rPr lang="en-US" sz="1100" b="1">
                <a:latin typeface="Arial" panose="020B0604020202020204" pitchFamily="34" charset="0"/>
                <a:cs typeface="Arial" panose="020B0604020202020204" pitchFamily="34" charset="0"/>
              </a:rPr>
              <a:t>More</a:t>
            </a:r>
            <a:r>
              <a:rPr lang="en-US" sz="1100">
                <a:latin typeface="Arial" panose="020B0604020202020204" pitchFamily="34" charset="0"/>
                <a:cs typeface="Arial" panose="020B0604020202020204" pitchFamily="34" charset="0"/>
              </a:rPr>
              <a:t> business trips (1%-20%) additional business trips vs. 2023)</a:t>
            </a:r>
          </a:p>
        </p:txBody>
      </p:sp>
      <p:sp>
        <p:nvSpPr>
          <p:cNvPr id="78" name="TextBox 77">
            <a:extLst>
              <a:ext uri="{FF2B5EF4-FFF2-40B4-BE49-F238E27FC236}">
                <a16:creationId xmlns:a16="http://schemas.microsoft.com/office/drawing/2014/main" id="{BA35D677-BC7A-62BD-8F56-C0FCEE3A8D8D}"/>
              </a:ext>
            </a:extLst>
          </p:cNvPr>
          <p:cNvSpPr txBox="1"/>
          <p:nvPr/>
        </p:nvSpPr>
        <p:spPr>
          <a:xfrm>
            <a:off x="6560820" y="4027148"/>
            <a:ext cx="1350823" cy="1308050"/>
          </a:xfrm>
          <a:prstGeom prst="rect">
            <a:avLst/>
          </a:prstGeom>
          <a:noFill/>
        </p:spPr>
        <p:txBody>
          <a:bodyPr wrap="square" rtlCol="0">
            <a:spAutoFit/>
          </a:bodyPr>
          <a:lstStyle/>
          <a:p>
            <a:r>
              <a:rPr lang="en-US" sz="2400" b="1">
                <a:solidFill>
                  <a:schemeClr val="accent2"/>
                </a:solidFill>
                <a:latin typeface="Arial" panose="020B0604020202020204" pitchFamily="34" charset="0"/>
                <a:cs typeface="Arial" panose="020B0604020202020204" pitchFamily="34" charset="0"/>
              </a:rPr>
              <a:t>9%</a:t>
            </a:r>
          </a:p>
          <a:p>
            <a:r>
              <a:rPr lang="en-US" sz="1100" b="1">
                <a:latin typeface="Arial" panose="020B0604020202020204" pitchFamily="34" charset="0"/>
                <a:cs typeface="Arial" panose="020B0604020202020204" pitchFamily="34" charset="0"/>
              </a:rPr>
              <a:t>A lot more </a:t>
            </a:r>
            <a:r>
              <a:rPr lang="en-US" sz="1100">
                <a:latin typeface="Arial" panose="020B0604020202020204" pitchFamily="34" charset="0"/>
                <a:cs typeface="Arial" panose="020B0604020202020204" pitchFamily="34" charset="0"/>
              </a:rPr>
              <a:t>business trips (20%+) additional business trips vs. 2023</a:t>
            </a:r>
          </a:p>
        </p:txBody>
      </p:sp>
      <p:sp>
        <p:nvSpPr>
          <p:cNvPr id="86" name="TextBox 85">
            <a:extLst>
              <a:ext uri="{FF2B5EF4-FFF2-40B4-BE49-F238E27FC236}">
                <a16:creationId xmlns:a16="http://schemas.microsoft.com/office/drawing/2014/main" id="{65EEA760-1E44-F4A5-8565-24427392B321}"/>
              </a:ext>
            </a:extLst>
          </p:cNvPr>
          <p:cNvSpPr txBox="1"/>
          <p:nvPr/>
        </p:nvSpPr>
        <p:spPr>
          <a:xfrm>
            <a:off x="5820458" y="5594773"/>
            <a:ext cx="1906724" cy="646331"/>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expect their company will take more business trips this year</a:t>
            </a:r>
          </a:p>
        </p:txBody>
      </p:sp>
      <p:sp>
        <p:nvSpPr>
          <p:cNvPr id="88" name="TextBox 87">
            <a:extLst>
              <a:ext uri="{FF2B5EF4-FFF2-40B4-BE49-F238E27FC236}">
                <a16:creationId xmlns:a16="http://schemas.microsoft.com/office/drawing/2014/main" id="{0C0462BE-491B-B92C-D84A-57F0F110B5B0}"/>
              </a:ext>
            </a:extLst>
          </p:cNvPr>
          <p:cNvSpPr txBox="1"/>
          <p:nvPr/>
        </p:nvSpPr>
        <p:spPr>
          <a:xfrm>
            <a:off x="4845706" y="5594773"/>
            <a:ext cx="1107996" cy="646331"/>
          </a:xfrm>
          <a:prstGeom prst="rect">
            <a:avLst/>
          </a:prstGeom>
          <a:noFill/>
        </p:spPr>
        <p:txBody>
          <a:bodyPr wrap="none" rtlCol="0">
            <a:spAutoFit/>
          </a:bodyPr>
          <a:lstStyle/>
          <a:p>
            <a:r>
              <a:rPr lang="en-US" sz="3600" b="1">
                <a:solidFill>
                  <a:schemeClr val="accent2"/>
                </a:solidFill>
                <a:latin typeface="Arial" panose="020B0604020202020204" pitchFamily="34" charset="0"/>
                <a:cs typeface="Arial" panose="020B0604020202020204" pitchFamily="34" charset="0"/>
              </a:rPr>
              <a:t>59%</a:t>
            </a:r>
          </a:p>
        </p:txBody>
      </p:sp>
      <p:pic>
        <p:nvPicPr>
          <p:cNvPr id="26" name="Picture 25">
            <a:extLst>
              <a:ext uri="{FF2B5EF4-FFF2-40B4-BE49-F238E27FC236}">
                <a16:creationId xmlns:a16="http://schemas.microsoft.com/office/drawing/2014/main" id="{032B2CBD-344F-784D-C762-6C706F33C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675" y="2644951"/>
            <a:ext cx="653142" cy="1371600"/>
          </a:xfrm>
          <a:prstGeom prst="rect">
            <a:avLst/>
          </a:prstGeom>
        </p:spPr>
      </p:pic>
      <p:pic>
        <p:nvPicPr>
          <p:cNvPr id="27" name="Picture 26">
            <a:extLst>
              <a:ext uri="{FF2B5EF4-FFF2-40B4-BE49-F238E27FC236}">
                <a16:creationId xmlns:a16="http://schemas.microsoft.com/office/drawing/2014/main" id="{63EB595F-8817-5A2A-A787-B0B62082A2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9864" y="2370631"/>
            <a:ext cx="783771" cy="1645920"/>
          </a:xfrm>
          <a:prstGeom prst="rect">
            <a:avLst/>
          </a:prstGeom>
        </p:spPr>
      </p:pic>
      <p:pic>
        <p:nvPicPr>
          <p:cNvPr id="28" name="Picture 27">
            <a:extLst>
              <a:ext uri="{FF2B5EF4-FFF2-40B4-BE49-F238E27FC236}">
                <a16:creationId xmlns:a16="http://schemas.microsoft.com/office/drawing/2014/main" id="{57D79813-646F-A48F-55CD-ACB595FFA9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0682" y="2096145"/>
            <a:ext cx="914479" cy="1920406"/>
          </a:xfrm>
          <a:prstGeom prst="rect">
            <a:avLst/>
          </a:prstGeom>
        </p:spPr>
      </p:pic>
      <p:pic>
        <p:nvPicPr>
          <p:cNvPr id="29" name="Picture 28">
            <a:extLst>
              <a:ext uri="{FF2B5EF4-FFF2-40B4-BE49-F238E27FC236}">
                <a16:creationId xmlns:a16="http://schemas.microsoft.com/office/drawing/2014/main" id="{AEEA0801-4D34-AAE2-993D-E7D117475D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7756" y="1913431"/>
            <a:ext cx="1001486" cy="2103120"/>
          </a:xfrm>
          <a:prstGeom prst="rect">
            <a:avLst/>
          </a:prstGeom>
        </p:spPr>
      </p:pic>
      <p:pic>
        <p:nvPicPr>
          <p:cNvPr id="30" name="Picture 29">
            <a:extLst>
              <a:ext uri="{FF2B5EF4-FFF2-40B4-BE49-F238E27FC236}">
                <a16:creationId xmlns:a16="http://schemas.microsoft.com/office/drawing/2014/main" id="{70429AF4-559C-860C-1D75-FE4B728AFF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8133" y="1547671"/>
            <a:ext cx="1175658" cy="2468880"/>
          </a:xfrm>
          <a:prstGeom prst="rect">
            <a:avLst/>
          </a:prstGeom>
        </p:spPr>
      </p:pic>
      <p:cxnSp>
        <p:nvCxnSpPr>
          <p:cNvPr id="7" name="Straight Connector 6">
            <a:extLst>
              <a:ext uri="{FF2B5EF4-FFF2-40B4-BE49-F238E27FC236}">
                <a16:creationId xmlns:a16="http://schemas.microsoft.com/office/drawing/2014/main" id="{3F3E02B8-4F12-56D4-B640-B940B4B1BB3B}"/>
              </a:ext>
            </a:extLst>
          </p:cNvPr>
          <p:cNvCxnSpPr/>
          <p:nvPr/>
        </p:nvCxnSpPr>
        <p:spPr>
          <a:xfrm>
            <a:off x="5789242" y="5477653"/>
            <a:ext cx="813714"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B6B8703-1DAB-0BFE-3A93-102AF5AC0EE6}"/>
              </a:ext>
            </a:extLst>
          </p:cNvPr>
          <p:cNvSpPr txBox="1"/>
          <p:nvPr/>
        </p:nvSpPr>
        <p:spPr>
          <a:xfrm>
            <a:off x="1876908" y="5745114"/>
            <a:ext cx="1507144"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**3% say “not sure”</a:t>
            </a:r>
          </a:p>
        </p:txBody>
      </p:sp>
      <p:sp>
        <p:nvSpPr>
          <p:cNvPr id="3" name="Footer Placeholder 6">
            <a:extLst>
              <a:ext uri="{FF2B5EF4-FFF2-40B4-BE49-F238E27FC236}">
                <a16:creationId xmlns:a16="http://schemas.microsoft.com/office/drawing/2014/main" id="{ABCD99EF-E998-4956-E5E3-EF386ED1A92A}"/>
              </a:ext>
            </a:extLst>
          </p:cNvPr>
          <p:cNvSpPr txBox="1">
            <a:spLocks/>
          </p:cNvSpPr>
          <p:nvPr/>
        </p:nvSpPr>
        <p:spPr>
          <a:xfrm>
            <a:off x="8659302" y="6068279"/>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a:latin typeface="Arial"/>
                <a:cs typeface="Arial"/>
              </a:rPr>
              <a:t>Source: GBTA Business Travel Outlook Poll, January 2024</a:t>
            </a:r>
          </a:p>
        </p:txBody>
      </p:sp>
    </p:spTree>
    <p:extLst>
      <p:ext uri="{BB962C8B-B14F-4D97-AF65-F5344CB8AC3E}">
        <p14:creationId xmlns:p14="http://schemas.microsoft.com/office/powerpoint/2010/main" val="3475720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9549E5-8AD3-48E4-9A9A-A0AC3A1E3A66}"/>
              </a:ext>
            </a:extLst>
          </p:cNvPr>
          <p:cNvSpPr>
            <a:spLocks noGrp="1"/>
          </p:cNvSpPr>
          <p:nvPr>
            <p:ph type="body" sz="quarter" idx="15"/>
          </p:nvPr>
        </p:nvSpPr>
        <p:spPr>
          <a:xfrm>
            <a:off x="8511064" y="2040994"/>
            <a:ext cx="3311445" cy="3873315"/>
          </a:xfrm>
        </p:spPr>
        <p:txBody>
          <a:bodyPr vert="horz" lIns="91440" tIns="45720" rIns="91440" bIns="45720" rtlCol="0" anchor="t">
            <a:noAutofit/>
          </a:bodyPr>
          <a:lstStyle/>
          <a:p>
            <a:pPr>
              <a:lnSpc>
                <a:spcPct val="100000"/>
              </a:lnSpc>
              <a:spcBef>
                <a:spcPts val="0"/>
              </a:spcBef>
            </a:pPr>
            <a:endParaRPr lang="en-US" sz="1800" dirty="0">
              <a:latin typeface="Arial"/>
              <a:cs typeface="Arial"/>
            </a:endParaRPr>
          </a:p>
          <a:p>
            <a:pPr>
              <a:lnSpc>
                <a:spcPct val="100000"/>
              </a:lnSpc>
              <a:spcBef>
                <a:spcPts val="0"/>
              </a:spcBef>
            </a:pPr>
            <a:r>
              <a:rPr lang="en-US" sz="1800" dirty="0">
                <a:latin typeface="Arial"/>
                <a:cs typeface="Arial"/>
              </a:rPr>
              <a:t>Sales and account management trips still represent the largest category – and buyers expect this will continue. </a:t>
            </a:r>
            <a:endParaRPr lang="en-US" sz="1800" dirty="0"/>
          </a:p>
        </p:txBody>
      </p:sp>
      <p:sp>
        <p:nvSpPr>
          <p:cNvPr id="3" name="Rectangle 2">
            <a:extLst>
              <a:ext uri="{FF2B5EF4-FFF2-40B4-BE49-F238E27FC236}">
                <a16:creationId xmlns:a16="http://schemas.microsoft.com/office/drawing/2014/main" id="{C654E514-5571-EB88-99E5-574233A6445A}"/>
              </a:ext>
            </a:extLst>
          </p:cNvPr>
          <p:cNvSpPr/>
          <p:nvPr/>
        </p:nvSpPr>
        <p:spPr>
          <a:xfrm>
            <a:off x="0" y="2529006"/>
            <a:ext cx="4016455" cy="35457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E97D71-42F9-2D06-C33E-000C1D16DA83}"/>
              </a:ext>
            </a:extLst>
          </p:cNvPr>
          <p:cNvSpPr/>
          <p:nvPr/>
        </p:nvSpPr>
        <p:spPr>
          <a:xfrm>
            <a:off x="4016457" y="2529006"/>
            <a:ext cx="2963706" cy="35457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E9FA32-C4B8-1D42-374D-B06BC2785BA1}"/>
              </a:ext>
            </a:extLst>
          </p:cNvPr>
          <p:cNvSpPr/>
          <p:nvPr/>
        </p:nvSpPr>
        <p:spPr>
          <a:xfrm>
            <a:off x="6912128" y="2597079"/>
            <a:ext cx="1223431" cy="347767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2170E3-803A-933B-2FC1-343400967409}"/>
              </a:ext>
            </a:extLst>
          </p:cNvPr>
          <p:cNvSpPr/>
          <p:nvPr/>
        </p:nvSpPr>
        <p:spPr>
          <a:xfrm>
            <a:off x="0" y="1768402"/>
            <a:ext cx="8138160" cy="8399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C5B5AF-65C6-F80E-3007-34159A157570}"/>
              </a:ext>
            </a:extLst>
          </p:cNvPr>
          <p:cNvSpPr txBox="1"/>
          <p:nvPr/>
        </p:nvSpPr>
        <p:spPr>
          <a:xfrm>
            <a:off x="762195" y="1843839"/>
            <a:ext cx="6666314" cy="754053"/>
          </a:xfrm>
          <a:prstGeom prst="rect">
            <a:avLst/>
          </a:prstGeom>
          <a:noFill/>
        </p:spPr>
        <p:txBody>
          <a:bodyPr wrap="square">
            <a:spAutoFit/>
          </a:bodyPr>
          <a:lstStyle/>
          <a:p>
            <a:pPr algn="ctr"/>
            <a:r>
              <a:rPr lang="en-US" sz="1600" b="1" dirty="0">
                <a:solidFill>
                  <a:schemeClr val="bg1"/>
                </a:solidFill>
                <a:latin typeface="Arial" panose="020B0604020202020204" pitchFamily="34" charset="0"/>
                <a:cs typeface="Arial" panose="020B0604020202020204" pitchFamily="34" charset="0"/>
              </a:rPr>
              <a:t>“Approximately what percentage of travel spend will be allocated to each of the following types of trips in 2024?”</a:t>
            </a:r>
          </a:p>
          <a:p>
            <a:pPr algn="ctr"/>
            <a:r>
              <a:rPr lang="en-US" sz="1100" i="1" dirty="0">
                <a:solidFill>
                  <a:schemeClr val="bg1"/>
                </a:solidFill>
                <a:latin typeface="Arial" panose="020B0604020202020204" pitchFamily="34" charset="0"/>
                <a:cs typeface="Arial" panose="020B0604020202020204" pitchFamily="34" charset="0"/>
              </a:rPr>
              <a:t>Averages calculated from open-end responses</a:t>
            </a:r>
          </a:p>
        </p:txBody>
      </p:sp>
      <p:sp>
        <p:nvSpPr>
          <p:cNvPr id="12" name="TextBox 11">
            <a:extLst>
              <a:ext uri="{FF2B5EF4-FFF2-40B4-BE49-F238E27FC236}">
                <a16:creationId xmlns:a16="http://schemas.microsoft.com/office/drawing/2014/main" id="{66B950F6-852C-668D-F772-AD5D2C86C31A}"/>
              </a:ext>
            </a:extLst>
          </p:cNvPr>
          <p:cNvSpPr txBox="1"/>
          <p:nvPr/>
        </p:nvSpPr>
        <p:spPr>
          <a:xfrm>
            <a:off x="1021146" y="4417179"/>
            <a:ext cx="2008883"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Internal company meetings with colleagues</a:t>
            </a:r>
          </a:p>
        </p:txBody>
      </p:sp>
      <p:sp>
        <p:nvSpPr>
          <p:cNvPr id="13" name="TextBox 12">
            <a:extLst>
              <a:ext uri="{FF2B5EF4-FFF2-40B4-BE49-F238E27FC236}">
                <a16:creationId xmlns:a16="http://schemas.microsoft.com/office/drawing/2014/main" id="{F0D94665-7832-CE71-C644-E1B383A5464D}"/>
              </a:ext>
            </a:extLst>
          </p:cNvPr>
          <p:cNvSpPr txBox="1"/>
          <p:nvPr/>
        </p:nvSpPr>
        <p:spPr>
          <a:xfrm>
            <a:off x="1961675" y="3849193"/>
            <a:ext cx="1005403" cy="584775"/>
          </a:xfrm>
          <a:prstGeom prst="rect">
            <a:avLst/>
          </a:prstGeom>
          <a:noFill/>
        </p:spPr>
        <p:txBody>
          <a:bodyPr wrap="square" rtlCol="0">
            <a:spAutoFit/>
          </a:bodyPr>
          <a:lstStyle/>
          <a:p>
            <a:r>
              <a:rPr lang="en-US" sz="3200" b="1" dirty="0">
                <a:solidFill>
                  <a:schemeClr val="accent1"/>
                </a:solidFill>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BE710FD7-2319-7FB5-2F6F-010E716E38DA}"/>
              </a:ext>
            </a:extLst>
          </p:cNvPr>
          <p:cNvSpPr txBox="1"/>
          <p:nvPr/>
        </p:nvSpPr>
        <p:spPr>
          <a:xfrm>
            <a:off x="1021146" y="3275464"/>
            <a:ext cx="2726955"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Sales/account management meetings with current or prospective customers </a:t>
            </a:r>
          </a:p>
        </p:txBody>
      </p:sp>
      <p:sp>
        <p:nvSpPr>
          <p:cNvPr id="15" name="TextBox 14">
            <a:extLst>
              <a:ext uri="{FF2B5EF4-FFF2-40B4-BE49-F238E27FC236}">
                <a16:creationId xmlns:a16="http://schemas.microsoft.com/office/drawing/2014/main" id="{230E732E-6DEA-B2C1-7F53-4FC2E76653FD}"/>
              </a:ext>
            </a:extLst>
          </p:cNvPr>
          <p:cNvSpPr txBox="1"/>
          <p:nvPr/>
        </p:nvSpPr>
        <p:spPr>
          <a:xfrm>
            <a:off x="1961675" y="2685699"/>
            <a:ext cx="1005403" cy="584775"/>
          </a:xfrm>
          <a:prstGeom prst="rect">
            <a:avLst/>
          </a:prstGeom>
          <a:noFill/>
        </p:spPr>
        <p:txBody>
          <a:bodyPr wrap="square" rtlCol="0">
            <a:spAutoFit/>
          </a:bodyPr>
          <a:lstStyle/>
          <a:p>
            <a:r>
              <a:rPr lang="en-US" sz="3200" b="1" dirty="0">
                <a:solidFill>
                  <a:schemeClr val="accent1"/>
                </a:solidFill>
                <a:latin typeface="Arial" panose="020B0604020202020204" pitchFamily="34" charset="0"/>
                <a:cs typeface="Arial" panose="020B0604020202020204" pitchFamily="34" charset="0"/>
              </a:rPr>
              <a:t>32%</a:t>
            </a:r>
          </a:p>
        </p:txBody>
      </p:sp>
      <p:sp>
        <p:nvSpPr>
          <p:cNvPr id="16" name="TextBox 15">
            <a:extLst>
              <a:ext uri="{FF2B5EF4-FFF2-40B4-BE49-F238E27FC236}">
                <a16:creationId xmlns:a16="http://schemas.microsoft.com/office/drawing/2014/main" id="{182F1E6B-743E-32F8-CE36-AC53C76BE462}"/>
              </a:ext>
            </a:extLst>
          </p:cNvPr>
          <p:cNvSpPr txBox="1"/>
          <p:nvPr/>
        </p:nvSpPr>
        <p:spPr>
          <a:xfrm>
            <a:off x="1021146" y="5501804"/>
            <a:ext cx="2205029"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External Conferences, trade shows, or industry events</a:t>
            </a:r>
          </a:p>
        </p:txBody>
      </p:sp>
      <p:sp>
        <p:nvSpPr>
          <p:cNvPr id="17" name="TextBox 16">
            <a:extLst>
              <a:ext uri="{FF2B5EF4-FFF2-40B4-BE49-F238E27FC236}">
                <a16:creationId xmlns:a16="http://schemas.microsoft.com/office/drawing/2014/main" id="{63550EDA-1609-3E36-FECA-C69BBE2ED5DF}"/>
              </a:ext>
            </a:extLst>
          </p:cNvPr>
          <p:cNvSpPr txBox="1"/>
          <p:nvPr/>
        </p:nvSpPr>
        <p:spPr>
          <a:xfrm>
            <a:off x="1961675" y="4941237"/>
            <a:ext cx="1005403" cy="584775"/>
          </a:xfrm>
          <a:prstGeom prst="rect">
            <a:avLst/>
          </a:prstGeom>
          <a:noFill/>
        </p:spPr>
        <p:txBody>
          <a:bodyPr wrap="square" rtlCol="0">
            <a:spAutoFit/>
          </a:bodyPr>
          <a:lstStyle/>
          <a:p>
            <a:r>
              <a:rPr lang="en-US" sz="3200" b="1" dirty="0">
                <a:solidFill>
                  <a:schemeClr val="accent1"/>
                </a:solidFill>
                <a:latin typeface="Arial" panose="020B0604020202020204" pitchFamily="34" charset="0"/>
                <a:cs typeface="Arial" panose="020B0604020202020204" pitchFamily="34" charset="0"/>
              </a:rPr>
              <a:t>15%</a:t>
            </a:r>
          </a:p>
        </p:txBody>
      </p:sp>
      <p:sp>
        <p:nvSpPr>
          <p:cNvPr id="21" name="TextBox 20">
            <a:extLst>
              <a:ext uri="{FF2B5EF4-FFF2-40B4-BE49-F238E27FC236}">
                <a16:creationId xmlns:a16="http://schemas.microsoft.com/office/drawing/2014/main" id="{12ECB5E3-3D1C-B035-1783-04C56260946B}"/>
              </a:ext>
            </a:extLst>
          </p:cNvPr>
          <p:cNvSpPr txBox="1"/>
          <p:nvPr/>
        </p:nvSpPr>
        <p:spPr>
          <a:xfrm>
            <a:off x="5361617" y="2770772"/>
            <a:ext cx="1005403" cy="584775"/>
          </a:xfrm>
          <a:prstGeom prst="rect">
            <a:avLst/>
          </a:prstGeom>
          <a:noFill/>
        </p:spPr>
        <p:txBody>
          <a:bodyPr wrap="square" rtlCol="0">
            <a:spAutoFit/>
          </a:bodyPr>
          <a:lstStyle/>
          <a:p>
            <a:r>
              <a:rPr lang="en-US" sz="3200" b="1" dirty="0">
                <a:solidFill>
                  <a:schemeClr val="accent2"/>
                </a:solidFill>
                <a:latin typeface="Arial" panose="020B0604020202020204" pitchFamily="34" charset="0"/>
                <a:cs typeface="Arial" panose="020B0604020202020204" pitchFamily="34" charset="0"/>
              </a:rPr>
              <a:t>12%</a:t>
            </a:r>
          </a:p>
        </p:txBody>
      </p:sp>
      <p:sp>
        <p:nvSpPr>
          <p:cNvPr id="22" name="TextBox 21">
            <a:extLst>
              <a:ext uri="{FF2B5EF4-FFF2-40B4-BE49-F238E27FC236}">
                <a16:creationId xmlns:a16="http://schemas.microsoft.com/office/drawing/2014/main" id="{FA03B1B0-DC2C-97D4-7D96-23D4A9EC7D87}"/>
              </a:ext>
            </a:extLst>
          </p:cNvPr>
          <p:cNvSpPr txBox="1"/>
          <p:nvPr/>
        </p:nvSpPr>
        <p:spPr>
          <a:xfrm>
            <a:off x="4423806" y="3323760"/>
            <a:ext cx="2480444" cy="577081"/>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Service trips (such as repairs, training or equipment installation) with current customers</a:t>
            </a:r>
          </a:p>
        </p:txBody>
      </p:sp>
      <p:sp>
        <p:nvSpPr>
          <p:cNvPr id="23" name="TextBox 22">
            <a:extLst>
              <a:ext uri="{FF2B5EF4-FFF2-40B4-BE49-F238E27FC236}">
                <a16:creationId xmlns:a16="http://schemas.microsoft.com/office/drawing/2014/main" id="{29BBA644-6007-D929-3F5E-3F372235EFE0}"/>
              </a:ext>
            </a:extLst>
          </p:cNvPr>
          <p:cNvSpPr txBox="1"/>
          <p:nvPr/>
        </p:nvSpPr>
        <p:spPr>
          <a:xfrm>
            <a:off x="4458353" y="4515504"/>
            <a:ext cx="1872629"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Employee training or development</a:t>
            </a:r>
          </a:p>
        </p:txBody>
      </p:sp>
      <p:sp>
        <p:nvSpPr>
          <p:cNvPr id="24" name="TextBox 23">
            <a:extLst>
              <a:ext uri="{FF2B5EF4-FFF2-40B4-BE49-F238E27FC236}">
                <a16:creationId xmlns:a16="http://schemas.microsoft.com/office/drawing/2014/main" id="{6F4CD6CC-16BE-6452-BC89-CE1D06DDDE4B}"/>
              </a:ext>
            </a:extLst>
          </p:cNvPr>
          <p:cNvSpPr txBox="1"/>
          <p:nvPr/>
        </p:nvSpPr>
        <p:spPr>
          <a:xfrm>
            <a:off x="5553389" y="3942523"/>
            <a:ext cx="1005403" cy="584775"/>
          </a:xfrm>
          <a:prstGeom prst="rect">
            <a:avLst/>
          </a:prstGeom>
          <a:noFill/>
        </p:spPr>
        <p:txBody>
          <a:bodyPr wrap="square" rtlCol="0">
            <a:spAutoFit/>
          </a:bodyPr>
          <a:lstStyle/>
          <a:p>
            <a:r>
              <a:rPr lang="en-US" sz="3200" b="1" dirty="0">
                <a:solidFill>
                  <a:schemeClr val="accent2"/>
                </a:solidFill>
                <a:latin typeface="Arial" panose="020B0604020202020204" pitchFamily="34" charset="0"/>
                <a:cs typeface="Arial" panose="020B0604020202020204" pitchFamily="34" charset="0"/>
              </a:rPr>
              <a:t>8%</a:t>
            </a:r>
          </a:p>
        </p:txBody>
      </p:sp>
      <p:sp>
        <p:nvSpPr>
          <p:cNvPr id="27" name="TextBox 26">
            <a:extLst>
              <a:ext uri="{FF2B5EF4-FFF2-40B4-BE49-F238E27FC236}">
                <a16:creationId xmlns:a16="http://schemas.microsoft.com/office/drawing/2014/main" id="{C9288E03-3DD8-4058-F1DB-D3C59A201AD2}"/>
              </a:ext>
            </a:extLst>
          </p:cNvPr>
          <p:cNvSpPr txBox="1"/>
          <p:nvPr/>
        </p:nvSpPr>
        <p:spPr>
          <a:xfrm>
            <a:off x="4362583" y="5668407"/>
            <a:ext cx="1779654"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Supplier meetings</a:t>
            </a:r>
          </a:p>
        </p:txBody>
      </p:sp>
      <p:sp>
        <p:nvSpPr>
          <p:cNvPr id="28" name="TextBox 27">
            <a:extLst>
              <a:ext uri="{FF2B5EF4-FFF2-40B4-BE49-F238E27FC236}">
                <a16:creationId xmlns:a16="http://schemas.microsoft.com/office/drawing/2014/main" id="{311C5FCB-7858-2CF5-74BD-AA54B16A994D}"/>
              </a:ext>
            </a:extLst>
          </p:cNvPr>
          <p:cNvSpPr txBox="1"/>
          <p:nvPr/>
        </p:nvSpPr>
        <p:spPr>
          <a:xfrm>
            <a:off x="5532678" y="5025648"/>
            <a:ext cx="1005403" cy="584775"/>
          </a:xfrm>
          <a:prstGeom prst="rect">
            <a:avLst/>
          </a:prstGeom>
          <a:noFill/>
        </p:spPr>
        <p:txBody>
          <a:bodyPr wrap="square" rtlCol="0">
            <a:spAutoFit/>
          </a:bodyPr>
          <a:lstStyle/>
          <a:p>
            <a:r>
              <a:rPr lang="en-US" sz="3200" b="1" dirty="0">
                <a:solidFill>
                  <a:schemeClr val="accent2"/>
                </a:solidFill>
                <a:latin typeface="Arial" panose="020B0604020202020204" pitchFamily="34" charset="0"/>
                <a:cs typeface="Arial" panose="020B0604020202020204" pitchFamily="34" charset="0"/>
              </a:rPr>
              <a:t>7%</a:t>
            </a:r>
          </a:p>
        </p:txBody>
      </p:sp>
      <p:sp>
        <p:nvSpPr>
          <p:cNvPr id="35" name="TextBox 34">
            <a:extLst>
              <a:ext uri="{FF2B5EF4-FFF2-40B4-BE49-F238E27FC236}">
                <a16:creationId xmlns:a16="http://schemas.microsoft.com/office/drawing/2014/main" id="{012A79A8-E6EC-0D67-4117-463D465ECC8F}"/>
              </a:ext>
            </a:extLst>
          </p:cNvPr>
          <p:cNvSpPr txBox="1"/>
          <p:nvPr/>
        </p:nvSpPr>
        <p:spPr>
          <a:xfrm>
            <a:off x="7032621" y="3693635"/>
            <a:ext cx="800219" cy="25391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Other</a:t>
            </a:r>
          </a:p>
        </p:txBody>
      </p:sp>
      <p:sp>
        <p:nvSpPr>
          <p:cNvPr id="36" name="TextBox 35">
            <a:extLst>
              <a:ext uri="{FF2B5EF4-FFF2-40B4-BE49-F238E27FC236}">
                <a16:creationId xmlns:a16="http://schemas.microsoft.com/office/drawing/2014/main" id="{2F64FB56-59BD-8DDB-8D07-8EB5E6EA6B22}"/>
              </a:ext>
            </a:extLst>
          </p:cNvPr>
          <p:cNvSpPr txBox="1"/>
          <p:nvPr/>
        </p:nvSpPr>
        <p:spPr>
          <a:xfrm>
            <a:off x="7142824" y="4073002"/>
            <a:ext cx="777777" cy="584775"/>
          </a:xfrm>
          <a:prstGeom prst="rect">
            <a:avLst/>
          </a:prstGeom>
          <a:noFill/>
        </p:spPr>
        <p:txBody>
          <a:bodyPr wrap="square" rtlCol="0">
            <a:spAutoFit/>
          </a:bodyPr>
          <a:lstStyle/>
          <a:p>
            <a:r>
              <a:rPr lang="en-US" sz="3200" b="1" dirty="0">
                <a:solidFill>
                  <a:schemeClr val="accent3"/>
                </a:solidFill>
                <a:latin typeface="Arial" panose="020B0604020202020204" pitchFamily="34" charset="0"/>
                <a:cs typeface="Arial" panose="020B0604020202020204" pitchFamily="34" charset="0"/>
              </a:rPr>
              <a:t>6%</a:t>
            </a:r>
          </a:p>
        </p:txBody>
      </p:sp>
      <p:pic>
        <p:nvPicPr>
          <p:cNvPr id="37" name="Picture 36">
            <a:extLst>
              <a:ext uri="{FF2B5EF4-FFF2-40B4-BE49-F238E27FC236}">
                <a16:creationId xmlns:a16="http://schemas.microsoft.com/office/drawing/2014/main" id="{6AF3509B-AE2C-B27D-D476-70FF55F94763}"/>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1297715" y="2845737"/>
            <a:ext cx="520654" cy="365760"/>
          </a:xfrm>
          <a:prstGeom prst="rect">
            <a:avLst/>
          </a:prstGeom>
        </p:spPr>
      </p:pic>
      <p:sp>
        <p:nvSpPr>
          <p:cNvPr id="40" name="Rectangle 39">
            <a:extLst>
              <a:ext uri="{FF2B5EF4-FFF2-40B4-BE49-F238E27FC236}">
                <a16:creationId xmlns:a16="http://schemas.microsoft.com/office/drawing/2014/main" id="{C38246E8-7C4A-D719-D00E-81A13ACE8AAB}"/>
              </a:ext>
            </a:extLst>
          </p:cNvPr>
          <p:cNvSpPr/>
          <p:nvPr/>
        </p:nvSpPr>
        <p:spPr>
          <a:xfrm>
            <a:off x="0" y="0"/>
            <a:ext cx="8138160"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6">
            <a:extLst>
              <a:ext uri="{FF2B5EF4-FFF2-40B4-BE49-F238E27FC236}">
                <a16:creationId xmlns:a16="http://schemas.microsoft.com/office/drawing/2014/main" id="{3AC37EC3-71D5-DA5C-6E01-7EC23FD51488}"/>
              </a:ext>
            </a:extLst>
          </p:cNvPr>
          <p:cNvSpPr>
            <a:spLocks noGrp="1"/>
          </p:cNvSpPr>
          <p:nvPr>
            <p:ph type="title"/>
          </p:nvPr>
        </p:nvSpPr>
        <p:spPr>
          <a:xfrm>
            <a:off x="423886" y="949284"/>
            <a:ext cx="7110980" cy="698543"/>
          </a:xfrm>
        </p:spPr>
        <p:txBody>
          <a:bodyPr>
            <a:normAutofit fontScale="90000"/>
          </a:bodyPr>
          <a:lstStyle/>
          <a:p>
            <a:r>
              <a:rPr lang="en-US" dirty="0"/>
              <a:t>Sales and Account Management Trips Remain the Largest Category </a:t>
            </a:r>
            <a:endParaRPr lang="en-US" u="sng" dirty="0"/>
          </a:p>
        </p:txBody>
      </p:sp>
      <p:pic>
        <p:nvPicPr>
          <p:cNvPr id="4" name="Picture 3">
            <a:extLst>
              <a:ext uri="{FF2B5EF4-FFF2-40B4-BE49-F238E27FC236}">
                <a16:creationId xmlns:a16="http://schemas.microsoft.com/office/drawing/2014/main" id="{ED6D1A2D-35F0-C0AB-846D-AA8985E0B7E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830" b="89792" l="9923" r="89948">
                        <a14:foregroundMark x1="45103" y1="31947" x2="45103" y2="31947"/>
                        <a14:foregroundMark x1="47809" y1="15690" x2="47809" y2="15690"/>
                        <a14:foregroundMark x1="41624" y1="51418" x2="41624" y2="51418"/>
                        <a14:foregroundMark x1="54381" y1="51796" x2="54381" y2="51796"/>
                        <a14:foregroundMark x1="71521" y1="52174" x2="71521" y2="52174"/>
                        <a14:foregroundMark x1="26933" y1="50851" x2="26933" y2="50851"/>
                        <a14:foregroundMark x1="27448" y1="64083" x2="27448" y2="64083"/>
                        <a14:foregroundMark x1="54510" y1="61248" x2="54510" y2="61248"/>
                        <a14:foregroundMark x1="60825" y1="65406" x2="60825" y2="65406"/>
                        <a14:foregroundMark x1="75258" y1="66163" x2="75258" y2="66163"/>
                        <a14:foregroundMark x1="49613" y1="71078" x2="49613" y2="71078"/>
                        <a14:foregroundMark x1="34149" y1="67297" x2="34149" y2="67297"/>
                        <a14:foregroundMark x1="19588" y1="71645" x2="19588" y2="71645"/>
                      </a14:backgroundRemoval>
                    </a14:imgEffect>
                  </a14:imgLayer>
                </a14:imgProps>
              </a:ext>
              <a:ext uri="{28A0092B-C50C-407E-A947-70E740481C1C}">
                <a14:useLocalDpi xmlns:a14="http://schemas.microsoft.com/office/drawing/2010/main"/>
              </a:ext>
            </a:extLst>
          </a:blip>
          <a:srcRect/>
          <a:stretch/>
        </p:blipFill>
        <p:spPr>
          <a:xfrm>
            <a:off x="1310524" y="5035121"/>
            <a:ext cx="671003" cy="457200"/>
          </a:xfrm>
          <a:prstGeom prst="rect">
            <a:avLst/>
          </a:prstGeom>
        </p:spPr>
      </p:pic>
      <p:pic>
        <p:nvPicPr>
          <p:cNvPr id="29" name="Picture 28">
            <a:extLst>
              <a:ext uri="{FF2B5EF4-FFF2-40B4-BE49-F238E27FC236}">
                <a16:creationId xmlns:a16="http://schemas.microsoft.com/office/drawing/2014/main" id="{06D0D663-0D0F-FD23-2A3A-1446C558A6BF}"/>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4093" b="90369" l="5914" r="95072">
                        <a14:foregroundMark x1="35663" y1="4093" x2="62814" y2="14526"/>
                        <a14:foregroundMark x1="89606" y1="54896" x2="89606" y2="54896"/>
                        <a14:foregroundMark x1="89875" y1="43660" x2="89875" y2="43660"/>
                        <a14:foregroundMark x1="77599" y1="35714" x2="77599" y2="35714"/>
                        <a14:foregroundMark x1="71326" y1="29856" x2="71326" y2="29856"/>
                        <a14:foregroundMark x1="12903" y1="42937" x2="12903" y2="42937"/>
                        <a14:foregroundMark x1="21416" y1="33708" x2="21416" y2="33708"/>
                        <a14:foregroundMark x1="45072" y1="31942" x2="30287" y2="69502"/>
                        <a14:foregroundMark x1="60753" y1="38283" x2="64516" y2="72793"/>
                        <a14:foregroundMark x1="24014" y1="79695" x2="81004" y2="79374"/>
                        <a14:foregroundMark x1="81004" y1="79374" x2="82168" y2="78973"/>
                        <a14:foregroundMark x1="23118" y1="90449" x2="23118" y2="90449"/>
                        <a14:foregroundMark x1="75627" y1="88925" x2="75627" y2="88925"/>
                        <a14:foregroundMark x1="25090" y1="61075" x2="25717" y2="65650"/>
                        <a14:foregroundMark x1="95072" y1="59230" x2="95072" y2="59230"/>
                        <a14:foregroundMark x1="6004" y1="66132" x2="6004" y2="66132"/>
                        <a14:foregroundMark x1="25448" y1="13242" x2="25448" y2="13242"/>
                        <a14:foregroundMark x1="41398" y1="11717" x2="62545" y2="17897"/>
                        <a14:foregroundMark x1="61111" y1="13002" x2="39964" y2="18620"/>
                        <a14:foregroundMark x1="24283" y1="17335" x2="25448" y2="22231"/>
                        <a14:foregroundMark x1="66756" y1="58026" x2="70520" y2="69502"/>
                      </a14:backgroundRemoval>
                    </a14:imgEffect>
                  </a14:imgLayer>
                </a14:imgProps>
              </a:ext>
              <a:ext uri="{28A0092B-C50C-407E-A947-70E740481C1C}">
                <a14:useLocalDpi xmlns:a14="http://schemas.microsoft.com/office/drawing/2010/main"/>
              </a:ext>
            </a:extLst>
          </a:blip>
          <a:srcRect/>
          <a:stretch/>
        </p:blipFill>
        <p:spPr>
          <a:xfrm>
            <a:off x="1456574" y="3956165"/>
            <a:ext cx="409513" cy="457200"/>
          </a:xfrm>
          <a:prstGeom prst="rect">
            <a:avLst/>
          </a:prstGeom>
        </p:spPr>
      </p:pic>
      <p:pic>
        <p:nvPicPr>
          <p:cNvPr id="30" name="Picture 4" descr="Technical Icon - Download in Flat Style">
            <a:extLst>
              <a:ext uri="{FF2B5EF4-FFF2-40B4-BE49-F238E27FC236}">
                <a16:creationId xmlns:a16="http://schemas.microsoft.com/office/drawing/2014/main" id="{927F29BE-7E51-1974-682E-CD38215E97AA}"/>
              </a:ext>
            </a:extLst>
          </p:cNvPr>
          <p:cNvPicPr>
            <a:picLocks noChangeAspect="1" noChangeArrowheads="1"/>
          </p:cNvPicPr>
          <p:nvPr/>
        </p:nvPicPr>
        <p:blipFill>
          <a:blip r:embed="rId8" cstate="email">
            <a:biLevel thresh="75000"/>
            <a:extLst>
              <a:ext uri="{28A0092B-C50C-407E-A947-70E740481C1C}">
                <a14:useLocalDpi xmlns:a14="http://schemas.microsoft.com/office/drawing/2010/main"/>
              </a:ext>
            </a:extLst>
          </a:blip>
          <a:srcRect/>
          <a:stretch>
            <a:fillRect/>
          </a:stretch>
        </p:blipFill>
        <p:spPr bwMode="auto">
          <a:xfrm>
            <a:off x="4864228" y="2903140"/>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DB9A1248-F416-A9A5-AA2D-6F9F92118A89}"/>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735" b="97345" l="1794" r="89238">
                        <a14:foregroundMark x1="29596" y1="48673" x2="29596" y2="48673"/>
                        <a14:foregroundMark x1="34081" y1="44248" x2="29596" y2="56195"/>
                        <a14:foregroundMark x1="26009" y1="40265" x2="34978" y2="53540"/>
                        <a14:foregroundMark x1="7623" y1="30088" x2="8072" y2="60177"/>
                        <a14:foregroundMark x1="8072" y1="60177" x2="30045" y2="86283"/>
                        <a14:foregroundMark x1="42601" y1="73009" x2="20179" y2="94248"/>
                        <a14:foregroundMark x1="5381" y1="26991" x2="5381" y2="50000"/>
                        <a14:foregroundMark x1="5381" y1="50000" x2="5381" y2="50000"/>
                        <a14:foregroundMark x1="2242" y1="25664" x2="3139" y2="53540"/>
                        <a14:foregroundMark x1="77130" y1="96018" x2="77130" y2="96018"/>
                        <a14:foregroundMark x1="33184" y1="97345" x2="33184" y2="97345"/>
                      </a14:backgroundRemoval>
                    </a14:imgEffect>
                  </a14:imgLayer>
                </a14:imgProps>
              </a:ext>
              <a:ext uri="{28A0092B-C50C-407E-A947-70E740481C1C}">
                <a14:useLocalDpi xmlns:a14="http://schemas.microsoft.com/office/drawing/2010/main"/>
              </a:ext>
            </a:extLst>
          </a:blip>
          <a:srcRect/>
          <a:stretch>
            <a:fillRect/>
          </a:stretch>
        </p:blipFill>
        <p:spPr bwMode="auto">
          <a:xfrm>
            <a:off x="4826297" y="3995393"/>
            <a:ext cx="451133" cy="457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C542E0A-6AF0-DD00-F964-B4725EB9AB25}"/>
              </a:ext>
            </a:extLst>
          </p:cNvPr>
          <p:cNvPicPr>
            <a:picLocks noChangeAspect="1"/>
          </p:cNvPicPr>
          <p:nvPr/>
        </p:nvPicPr>
        <p:blipFill rotWithShape="1">
          <a:blip r:embed="rId11" cstate="email">
            <a:biLevel thresh="75000"/>
            <a:extLst>
              <a:ext uri="{BEBA8EAE-BF5A-486C-A8C5-ECC9F3942E4B}">
                <a14:imgProps xmlns:a14="http://schemas.microsoft.com/office/drawing/2010/main">
                  <a14:imgLayer r:embed="rId12">
                    <a14:imgEffect>
                      <a14:backgroundRemoval t="5477" b="89753" l="9869" r="89893">
                        <a14:foregroundMark x1="21998" y1="12367" x2="21998" y2="12367"/>
                        <a14:foregroundMark x1="22592" y1="8304" x2="23424" y2="18198"/>
                        <a14:foregroundMark x1="22592" y1="5654" x2="22592" y2="5654"/>
                        <a14:foregroundMark x1="34245" y1="35866" x2="34245" y2="35866"/>
                        <a14:foregroundMark x1="40190" y1="29682" x2="40190" y2="29682"/>
                        <a14:foregroundMark x1="46492" y1="47703" x2="46492" y2="47703"/>
                        <a14:foregroundMark x1="78121" y1="38163" x2="78121" y2="38163"/>
                        <a14:foregroundMark x1="88347" y1="54594" x2="88347" y2="54594"/>
                        <a14:foregroundMark x1="19144" y1="71025" x2="19144" y2="71025"/>
                        <a14:foregroundMark x1="81570" y1="10777" x2="81570" y2="10777"/>
                        <a14:foregroundMark x1="22830" y1="31449" x2="22830" y2="31449"/>
                        <a14:foregroundMark x1="82283" y1="34629" x2="82283" y2="34629"/>
                        <a14:backgroundMark x1="28537" y1="33039" x2="28537" y2="33039"/>
                      </a14:backgroundRemoval>
                    </a14:imgEffect>
                  </a14:imgLayer>
                </a14:imgProps>
              </a:ext>
              <a:ext uri="{28A0092B-C50C-407E-A947-70E740481C1C}">
                <a14:useLocalDpi xmlns:a14="http://schemas.microsoft.com/office/drawing/2010/main"/>
              </a:ext>
            </a:extLst>
          </a:blip>
          <a:srcRect/>
          <a:stretch/>
        </p:blipFill>
        <p:spPr>
          <a:xfrm>
            <a:off x="4744394" y="5250698"/>
            <a:ext cx="543785" cy="365760"/>
          </a:xfrm>
          <a:prstGeom prst="rect">
            <a:avLst/>
          </a:prstGeom>
        </p:spPr>
      </p:pic>
      <p:sp>
        <p:nvSpPr>
          <p:cNvPr id="2" name="Footer Placeholder 6">
            <a:extLst>
              <a:ext uri="{FF2B5EF4-FFF2-40B4-BE49-F238E27FC236}">
                <a16:creationId xmlns:a16="http://schemas.microsoft.com/office/drawing/2014/main" id="{25EC9A58-972D-F4A8-8CE9-11AE2FAC8610}"/>
              </a:ext>
            </a:extLst>
          </p:cNvPr>
          <p:cNvSpPr txBox="1">
            <a:spLocks/>
          </p:cNvSpPr>
          <p:nvPr/>
        </p:nvSpPr>
        <p:spPr>
          <a:xfrm>
            <a:off x="8659302" y="6068279"/>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dirty="0">
                <a:latin typeface="Arial"/>
                <a:cs typeface="Arial"/>
              </a:rPr>
              <a:t>Source: GBTA Business Travel Outlook Poll, January 2024</a:t>
            </a:r>
          </a:p>
        </p:txBody>
      </p:sp>
      <p:sp>
        <p:nvSpPr>
          <p:cNvPr id="8" name="TextBox 7">
            <a:extLst>
              <a:ext uri="{FF2B5EF4-FFF2-40B4-BE49-F238E27FC236}">
                <a16:creationId xmlns:a16="http://schemas.microsoft.com/office/drawing/2014/main" id="{5739DD44-91B8-C8EF-D7E4-27B7B696B941}"/>
              </a:ext>
            </a:extLst>
          </p:cNvPr>
          <p:cNvSpPr txBox="1"/>
          <p:nvPr/>
        </p:nvSpPr>
        <p:spPr>
          <a:xfrm>
            <a:off x="423885" y="257965"/>
            <a:ext cx="7589520" cy="461665"/>
          </a:xfrm>
          <a:prstGeom prst="rect">
            <a:avLst/>
          </a:prstGeom>
          <a:noFill/>
        </p:spPr>
        <p:txBody>
          <a:bodyPr wrap="square" rtlCol="0">
            <a:spAutoFit/>
          </a:bodyPr>
          <a:lstStyle/>
          <a:p>
            <a:pPr defTabSz="457200"/>
            <a:r>
              <a:rPr lang="en-US" sz="2400" dirty="0">
                <a:solidFill>
                  <a:prstClr val="white"/>
                </a:solidFill>
                <a:latin typeface="Arial"/>
              </a:rPr>
              <a:t>The </a:t>
            </a:r>
            <a:r>
              <a:rPr lang="en-US" sz="2400" b="1" dirty="0">
                <a:solidFill>
                  <a:prstClr val="white"/>
                </a:solidFill>
                <a:latin typeface="Arial Black" panose="020B0604020202020204" pitchFamily="34" charset="0"/>
                <a:cs typeface="Arial Black" panose="020B0604020202020204" pitchFamily="34" charset="0"/>
              </a:rPr>
              <a:t>Travel Buyer’s </a:t>
            </a:r>
            <a:r>
              <a:rPr lang="en-US" sz="2400" dirty="0">
                <a:solidFill>
                  <a:prstClr val="white"/>
                </a:solidFill>
                <a:latin typeface="Arial"/>
              </a:rPr>
              <a:t>Perspective</a:t>
            </a:r>
          </a:p>
        </p:txBody>
      </p:sp>
    </p:spTree>
    <p:extLst>
      <p:ext uri="{BB962C8B-B14F-4D97-AF65-F5344CB8AC3E}">
        <p14:creationId xmlns:p14="http://schemas.microsoft.com/office/powerpoint/2010/main" val="2753581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9549E5-8AD3-48E4-9A9A-A0AC3A1E3A66}"/>
              </a:ext>
            </a:extLst>
          </p:cNvPr>
          <p:cNvSpPr>
            <a:spLocks noGrp="1"/>
          </p:cNvSpPr>
          <p:nvPr>
            <p:ph type="body" sz="quarter" idx="15"/>
          </p:nvPr>
        </p:nvSpPr>
        <p:spPr>
          <a:xfrm>
            <a:off x="8504714" y="2036860"/>
            <a:ext cx="3243749" cy="4235265"/>
          </a:xfrm>
        </p:spPr>
        <p:txBody>
          <a:bodyPr>
            <a:normAutofit/>
          </a:bodyPr>
          <a:lstStyle/>
          <a:p>
            <a:pPr>
              <a:lnSpc>
                <a:spcPct val="100000"/>
              </a:lnSpc>
              <a:spcBef>
                <a:spcPts val="0"/>
              </a:spcBef>
            </a:pPr>
            <a:r>
              <a:rPr lang="en-US" sz="1800" b="1">
                <a:latin typeface="Arial"/>
                <a:cs typeface="Arial"/>
              </a:rPr>
              <a:t>Financial concerns remain top of mind for business travel professionals in 2024. </a:t>
            </a:r>
            <a:br>
              <a:rPr lang="en-US" sz="1800">
                <a:latin typeface="Arial"/>
                <a:cs typeface="Arial"/>
              </a:rPr>
            </a:br>
            <a:br>
              <a:rPr lang="en-US" sz="1800">
                <a:latin typeface="Arial"/>
                <a:cs typeface="Arial"/>
              </a:rPr>
            </a:br>
            <a:r>
              <a:rPr lang="en-US" sz="1800">
                <a:latin typeface="Arial"/>
                <a:cs typeface="Arial"/>
              </a:rPr>
              <a:t>Buyers are more likely to have concerns about rising costs and travel disruptions, while suppliers are more likely to pick technology advancements and remote work and hybrid office rules. </a:t>
            </a:r>
            <a:endParaRPr lang="en-US" sz="1800"/>
          </a:p>
          <a:p>
            <a:pPr>
              <a:lnSpc>
                <a:spcPct val="100000"/>
              </a:lnSpc>
              <a:spcBef>
                <a:spcPts val="0"/>
              </a:spcBef>
            </a:pPr>
            <a:endParaRPr lang="en-US" sz="1600">
              <a:latin typeface="Arial"/>
              <a:cs typeface="Arial"/>
            </a:endParaRPr>
          </a:p>
          <a:p>
            <a:pPr>
              <a:lnSpc>
                <a:spcPct val="100000"/>
              </a:lnSpc>
              <a:spcBef>
                <a:spcPts val="0"/>
              </a:spcBef>
            </a:pPr>
            <a:endParaRPr lang="en-US" sz="1600">
              <a:latin typeface="Arial"/>
              <a:cs typeface="Arial"/>
            </a:endParaRPr>
          </a:p>
        </p:txBody>
      </p:sp>
      <p:graphicFrame>
        <p:nvGraphicFramePr>
          <p:cNvPr id="3" name="Chart 2">
            <a:extLst>
              <a:ext uri="{FF2B5EF4-FFF2-40B4-BE49-F238E27FC236}">
                <a16:creationId xmlns:a16="http://schemas.microsoft.com/office/drawing/2014/main" id="{A425038C-BE22-28A0-E3D0-419ACE614D6F}"/>
              </a:ext>
            </a:extLst>
          </p:cNvPr>
          <p:cNvGraphicFramePr/>
          <p:nvPr/>
        </p:nvGraphicFramePr>
        <p:xfrm>
          <a:off x="-4142322" y="1314811"/>
          <a:ext cx="9158449" cy="517112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Shaking Hands Silhouette | Free SVG">
            <a:extLst>
              <a:ext uri="{FF2B5EF4-FFF2-40B4-BE49-F238E27FC236}">
                <a16:creationId xmlns:a16="http://schemas.microsoft.com/office/drawing/2014/main" id="{9BAEAA33-EE85-73E2-26BC-D4E881CA35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2611" y="1048479"/>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9E4F53-5B1A-2432-E4FE-9463D5E872EC}"/>
              </a:ext>
            </a:extLst>
          </p:cNvPr>
          <p:cNvSpPr txBox="1"/>
          <p:nvPr/>
        </p:nvSpPr>
        <p:spPr>
          <a:xfrm>
            <a:off x="2655299" y="1067310"/>
            <a:ext cx="1140056"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travel buyers</a:t>
            </a:r>
          </a:p>
        </p:txBody>
      </p:sp>
      <p:sp>
        <p:nvSpPr>
          <p:cNvPr id="9" name="TextBox 8">
            <a:extLst>
              <a:ext uri="{FF2B5EF4-FFF2-40B4-BE49-F238E27FC236}">
                <a16:creationId xmlns:a16="http://schemas.microsoft.com/office/drawing/2014/main" id="{CDAA4CBC-80E8-41B6-A26D-41513425C257}"/>
              </a:ext>
            </a:extLst>
          </p:cNvPr>
          <p:cNvSpPr txBox="1"/>
          <p:nvPr/>
        </p:nvSpPr>
        <p:spPr>
          <a:xfrm>
            <a:off x="5393015" y="1070505"/>
            <a:ext cx="1782860"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travel suppliers/TMCs</a:t>
            </a:r>
          </a:p>
        </p:txBody>
      </p:sp>
      <p:pic>
        <p:nvPicPr>
          <p:cNvPr id="18" name="Picture 17">
            <a:extLst>
              <a:ext uri="{FF2B5EF4-FFF2-40B4-BE49-F238E27FC236}">
                <a16:creationId xmlns:a16="http://schemas.microsoft.com/office/drawing/2014/main" id="{F44BB303-332D-288E-0E96-44B199D9254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3885" b="98120" l="5249" r="90026">
                        <a14:foregroundMark x1="35039" y1="12782" x2="46588" y2="15288"/>
                        <a14:foregroundMark x1="45407" y1="7143" x2="20604" y2="72807"/>
                        <a14:foregroundMark x1="20604" y1="72807" x2="19816" y2="73559"/>
                        <a14:foregroundMark x1="12467" y1="27569" x2="12861" y2="58396"/>
                        <a14:foregroundMark x1="41207" y1="3885" x2="41207" y2="3885"/>
                        <a14:foregroundMark x1="9711" y1="23183" x2="9711" y2="23183"/>
                        <a14:foregroundMark x1="5512" y1="17544" x2="5512" y2="17544"/>
                        <a14:foregroundMark x1="82021" y1="32832" x2="82415" y2="52757"/>
                        <a14:foregroundMark x1="82415" y1="53885" x2="82021" y2="58772"/>
                        <a14:foregroundMark x1="82808" y1="32456" x2="82808" y2="32456"/>
                        <a14:foregroundMark x1="80446" y1="30576" x2="82808" y2="33459"/>
                        <a14:foregroundMark x1="62598" y1="26817" x2="25328" y2="67293"/>
                        <a14:foregroundMark x1="25328" y1="67293" x2="25722" y2="66917"/>
                        <a14:foregroundMark x1="19029" y1="55764" x2="56299" y2="55764"/>
                        <a14:foregroundMark x1="63386" y1="55013" x2="60236" y2="29825"/>
                        <a14:foregroundMark x1="60630" y1="36466" x2="58268" y2="56892"/>
                        <a14:foregroundMark x1="25328" y1="32456" x2="19029" y2="57268"/>
                        <a14:foregroundMark x1="42388" y1="30576" x2="41601" y2="55013"/>
                        <a14:foregroundMark x1="18241" y1="32456" x2="20604" y2="45363"/>
                        <a14:foregroundMark x1="31102" y1="88471" x2="45407" y2="87343"/>
                        <a14:foregroundMark x1="40420" y1="81704" x2="36877" y2="66917"/>
                        <a14:foregroundMark x1="19423" y1="98120" x2="19423" y2="98120"/>
                        <a14:foregroundMark x1="21785" y1="96992" x2="21785" y2="96992"/>
                      </a14:backgroundRemoval>
                    </a14:imgEffect>
                  </a14:imgLayer>
                </a14:imgProps>
              </a:ext>
              <a:ext uri="{28A0092B-C50C-407E-A947-70E740481C1C}">
                <a14:useLocalDpi xmlns:a14="http://schemas.microsoft.com/office/drawing/2010/main"/>
              </a:ext>
            </a:extLst>
          </a:blip>
          <a:srcRect/>
          <a:stretch/>
        </p:blipFill>
        <p:spPr>
          <a:xfrm>
            <a:off x="4906815" y="1096331"/>
            <a:ext cx="349508" cy="365760"/>
          </a:xfrm>
          <a:prstGeom prst="rect">
            <a:avLst/>
          </a:prstGeom>
        </p:spPr>
      </p:pic>
      <p:graphicFrame>
        <p:nvGraphicFramePr>
          <p:cNvPr id="21" name="Chart 20">
            <a:extLst>
              <a:ext uri="{FF2B5EF4-FFF2-40B4-BE49-F238E27FC236}">
                <a16:creationId xmlns:a16="http://schemas.microsoft.com/office/drawing/2014/main" id="{FE0C17AC-3F87-3F2B-C079-153026962646}"/>
              </a:ext>
            </a:extLst>
          </p:cNvPr>
          <p:cNvGraphicFramePr/>
          <p:nvPr/>
        </p:nvGraphicFramePr>
        <p:xfrm>
          <a:off x="-125458" y="1316133"/>
          <a:ext cx="9158449" cy="5171128"/>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a:extLst>
              <a:ext uri="{FF2B5EF4-FFF2-40B4-BE49-F238E27FC236}">
                <a16:creationId xmlns:a16="http://schemas.microsoft.com/office/drawing/2014/main" id="{CFD0BF44-8DB2-AC08-1D26-6A6085A0809D}"/>
              </a:ext>
            </a:extLst>
          </p:cNvPr>
          <p:cNvSpPr txBox="1"/>
          <p:nvPr/>
        </p:nvSpPr>
        <p:spPr>
          <a:xfrm>
            <a:off x="3636097" y="1469284"/>
            <a:ext cx="1383712"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Rising costs of travel</a:t>
            </a:r>
            <a:r>
              <a:rPr lang="en-US" sz="900" b="1">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311A14A7-A647-8AF7-F32F-866AA29479D2}"/>
              </a:ext>
            </a:extLst>
          </p:cNvPr>
          <p:cNvSpPr txBox="1"/>
          <p:nvPr/>
        </p:nvSpPr>
        <p:spPr>
          <a:xfrm>
            <a:off x="3482209" y="1810239"/>
            <a:ext cx="1691489"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Overall economic concerns</a:t>
            </a:r>
            <a:endParaRPr lang="en-US" sz="90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BA77CBC-6236-EB1C-A9A5-18E44BBC20C9}"/>
              </a:ext>
            </a:extLst>
          </p:cNvPr>
          <p:cNvSpPr txBox="1"/>
          <p:nvPr/>
        </p:nvSpPr>
        <p:spPr>
          <a:xfrm>
            <a:off x="2917952" y="2140312"/>
            <a:ext cx="2820003"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Corporate budgets not keeping pace with needs</a:t>
            </a:r>
            <a:endParaRPr lang="en-US" sz="900" b="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B48158D-CCEF-8D4E-8924-AE8DC1D89589}"/>
              </a:ext>
            </a:extLst>
          </p:cNvPr>
          <p:cNvSpPr txBox="1"/>
          <p:nvPr/>
        </p:nvSpPr>
        <p:spPr>
          <a:xfrm>
            <a:off x="3735483" y="2492155"/>
            <a:ext cx="1184940"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Travel disruptions</a:t>
            </a:r>
            <a:endParaRPr lang="en-US" sz="90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8BAAA3E-6FA3-B2F9-A43F-033AF84F49C6}"/>
              </a:ext>
            </a:extLst>
          </p:cNvPr>
          <p:cNvSpPr txBox="1"/>
          <p:nvPr/>
        </p:nvSpPr>
        <p:spPr>
          <a:xfrm>
            <a:off x="3613655" y="2822226"/>
            <a:ext cx="1428596"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Geo-political concerns</a:t>
            </a:r>
            <a:endParaRPr lang="en-US" sz="9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0544393-E35F-3612-CBD6-CE1873A23A75}"/>
              </a:ext>
            </a:extLst>
          </p:cNvPr>
          <p:cNvSpPr txBox="1"/>
          <p:nvPr/>
        </p:nvSpPr>
        <p:spPr>
          <a:xfrm>
            <a:off x="3168020" y="3152297"/>
            <a:ext cx="2319866"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Climate impact/sustainability concerns</a:t>
            </a:r>
            <a:endParaRPr lang="en-US" sz="900" b="1">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08458FF-665C-1D90-2B7B-8887015AA6CA}"/>
              </a:ext>
            </a:extLst>
          </p:cNvPr>
          <p:cNvSpPr txBox="1"/>
          <p:nvPr/>
        </p:nvSpPr>
        <p:spPr>
          <a:xfrm>
            <a:off x="2892304" y="3493254"/>
            <a:ext cx="2871299" cy="230832"/>
          </a:xfrm>
          <a:prstGeom prst="rect">
            <a:avLst/>
          </a:prstGeom>
          <a:noFill/>
        </p:spPr>
        <p:txBody>
          <a:bodyPr wrap="non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Technology advancements / artificial intelligence</a:t>
            </a:r>
            <a:endParaRPr lang="en-US" sz="900" b="1">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983ACCB-CBD6-4C57-0ACF-1E2AB4F7B4FA}"/>
              </a:ext>
            </a:extLst>
          </p:cNvPr>
          <p:cNvSpPr txBox="1"/>
          <p:nvPr/>
        </p:nvSpPr>
        <p:spPr>
          <a:xfrm>
            <a:off x="1835088" y="3834211"/>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Concerns of frequent travelers (such as entitlements, upgrades, and well being)</a:t>
            </a:r>
            <a:endParaRPr lang="en-US" sz="900" b="1">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CC9C9C2-4157-195A-A8CD-1FFF9B28AA43}"/>
              </a:ext>
            </a:extLst>
          </p:cNvPr>
          <p:cNvSpPr txBox="1"/>
          <p:nvPr/>
        </p:nvSpPr>
        <p:spPr>
          <a:xfrm>
            <a:off x="1835088" y="4186054"/>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Remote work and hybrid office rules</a:t>
            </a:r>
            <a:endParaRPr lang="en-US" sz="900" b="1">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AEFB02E-99CD-29A2-AE42-FC4E8430A060}"/>
              </a:ext>
            </a:extLst>
          </p:cNvPr>
          <p:cNvSpPr txBox="1"/>
          <p:nvPr/>
        </p:nvSpPr>
        <p:spPr>
          <a:xfrm>
            <a:off x="1835088" y="4516125"/>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Meeting &amp; event space availability and ease of booking</a:t>
            </a:r>
            <a:endParaRPr lang="en-US" sz="90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775656D-0B0D-16E9-F555-46034C1521A6}"/>
              </a:ext>
            </a:extLst>
          </p:cNvPr>
          <p:cNvSpPr txBox="1"/>
          <p:nvPr/>
        </p:nvSpPr>
        <p:spPr>
          <a:xfrm>
            <a:off x="1835088" y="4846196"/>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Workforce hiring/retention</a:t>
            </a:r>
            <a:endParaRPr lang="en-US" sz="900" b="1">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4CD803A-7377-D42E-537B-2887C59B0AED}"/>
              </a:ext>
            </a:extLst>
          </p:cNvPr>
          <p:cNvSpPr txBox="1"/>
          <p:nvPr/>
        </p:nvSpPr>
        <p:spPr>
          <a:xfrm>
            <a:off x="1835088" y="5187153"/>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Traveler confidence/willingness to travel</a:t>
            </a:r>
          </a:p>
        </p:txBody>
      </p:sp>
      <p:sp>
        <p:nvSpPr>
          <p:cNvPr id="44" name="TextBox 43">
            <a:extLst>
              <a:ext uri="{FF2B5EF4-FFF2-40B4-BE49-F238E27FC236}">
                <a16:creationId xmlns:a16="http://schemas.microsoft.com/office/drawing/2014/main" id="{1874D712-2863-C0D5-C909-AB9C4C48D149}"/>
              </a:ext>
            </a:extLst>
          </p:cNvPr>
          <p:cNvSpPr txBox="1"/>
          <p:nvPr/>
        </p:nvSpPr>
        <p:spPr>
          <a:xfrm>
            <a:off x="1835088" y="5538996"/>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Passport/Visa processing times and/or delays</a:t>
            </a:r>
          </a:p>
        </p:txBody>
      </p:sp>
      <p:sp>
        <p:nvSpPr>
          <p:cNvPr id="45" name="TextBox 44">
            <a:extLst>
              <a:ext uri="{FF2B5EF4-FFF2-40B4-BE49-F238E27FC236}">
                <a16:creationId xmlns:a16="http://schemas.microsoft.com/office/drawing/2014/main" id="{5D8202E9-DCBB-7EC4-DAE2-1E032D624E6C}"/>
              </a:ext>
            </a:extLst>
          </p:cNvPr>
          <p:cNvSpPr txBox="1"/>
          <p:nvPr/>
        </p:nvSpPr>
        <p:spPr>
          <a:xfrm>
            <a:off x="1835088" y="5879954"/>
            <a:ext cx="4985731" cy="230832"/>
          </a:xfrm>
          <a:prstGeom prst="rect">
            <a:avLst/>
          </a:prstGeom>
          <a:noFill/>
        </p:spPr>
        <p:txBody>
          <a:bodyPr wrap="square" rtlCol="0">
            <a:spAutoFit/>
          </a:bodyPr>
          <a:lstStyle/>
          <a:p>
            <a:pPr algn="ctr"/>
            <a:r>
              <a:rPr lang="en-US" sz="900" b="1" i="0" u="none" strike="noStrike">
                <a:solidFill>
                  <a:srgbClr val="000000"/>
                </a:solidFill>
                <a:effectLst/>
                <a:latin typeface="Arial" panose="020B0604020202020204" pitchFamily="34" charset="0"/>
                <a:cs typeface="Arial" panose="020B0604020202020204" pitchFamily="34" charset="0"/>
              </a:rPr>
              <a:t>Pandemic concerns</a:t>
            </a:r>
          </a:p>
        </p:txBody>
      </p:sp>
      <p:sp>
        <p:nvSpPr>
          <p:cNvPr id="10" name="TextBox 9">
            <a:extLst>
              <a:ext uri="{FF2B5EF4-FFF2-40B4-BE49-F238E27FC236}">
                <a16:creationId xmlns:a16="http://schemas.microsoft.com/office/drawing/2014/main" id="{643DD7B8-81B5-1785-37F8-741B5BC54874}"/>
              </a:ext>
            </a:extLst>
          </p:cNvPr>
          <p:cNvSpPr txBox="1"/>
          <p:nvPr/>
        </p:nvSpPr>
        <p:spPr>
          <a:xfrm>
            <a:off x="2252688" y="6354632"/>
            <a:ext cx="4592808" cy="276999"/>
          </a:xfrm>
          <a:prstGeom prst="rect">
            <a:avLst/>
          </a:prstGeom>
          <a:noFill/>
        </p:spPr>
        <p:txBody>
          <a:bodyPr wrap="square">
            <a:spAutoFit/>
          </a:bodyPr>
          <a:lstStyle/>
          <a:p>
            <a:pPr algn="ctr"/>
            <a:r>
              <a:rPr lang="en-US" sz="1200" i="1" dirty="0">
                <a:latin typeface="Arial" panose="020B0604020202020204" pitchFamily="34" charset="0"/>
                <a:cs typeface="Arial" panose="020B0604020202020204" pitchFamily="34" charset="0"/>
              </a:rPr>
              <a:t>% of the top 3 options most selected out of 14 provided</a:t>
            </a:r>
          </a:p>
        </p:txBody>
      </p:sp>
      <p:sp>
        <p:nvSpPr>
          <p:cNvPr id="11" name="Title 6">
            <a:extLst>
              <a:ext uri="{FF2B5EF4-FFF2-40B4-BE49-F238E27FC236}">
                <a16:creationId xmlns:a16="http://schemas.microsoft.com/office/drawing/2014/main" id="{AAD79B40-ECAF-2276-6824-03608FA4A368}"/>
              </a:ext>
            </a:extLst>
          </p:cNvPr>
          <p:cNvSpPr>
            <a:spLocks noGrp="1"/>
          </p:cNvSpPr>
          <p:nvPr>
            <p:ph type="title"/>
          </p:nvPr>
        </p:nvSpPr>
        <p:spPr>
          <a:xfrm>
            <a:off x="502714" y="192701"/>
            <a:ext cx="7008297" cy="698543"/>
          </a:xfrm>
        </p:spPr>
        <p:txBody>
          <a:bodyPr>
            <a:normAutofit fontScale="90000"/>
          </a:bodyPr>
          <a:lstStyle/>
          <a:p>
            <a:r>
              <a:rPr lang="en-US"/>
              <a:t>Significant Issues the Industry Expects Will Impact Business Travel in 2024</a:t>
            </a:r>
          </a:p>
        </p:txBody>
      </p:sp>
      <p:sp>
        <p:nvSpPr>
          <p:cNvPr id="2" name="Footer Placeholder 6">
            <a:extLst>
              <a:ext uri="{FF2B5EF4-FFF2-40B4-BE49-F238E27FC236}">
                <a16:creationId xmlns:a16="http://schemas.microsoft.com/office/drawing/2014/main" id="{6D10A112-A91C-978B-6EC3-92A9DBDAEF0B}"/>
              </a:ext>
            </a:extLst>
          </p:cNvPr>
          <p:cNvSpPr txBox="1">
            <a:spLocks/>
          </p:cNvSpPr>
          <p:nvPr/>
        </p:nvSpPr>
        <p:spPr>
          <a:xfrm>
            <a:off x="8659302" y="6068279"/>
            <a:ext cx="3288330" cy="25969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i="1" dirty="0">
                <a:latin typeface="Arial"/>
                <a:cs typeface="Arial"/>
              </a:rPr>
              <a:t>Source: GBTA Business Travel Outlook Poll, January 2024</a:t>
            </a:r>
          </a:p>
        </p:txBody>
      </p:sp>
    </p:spTree>
    <p:extLst>
      <p:ext uri="{BB962C8B-B14F-4D97-AF65-F5344CB8AC3E}">
        <p14:creationId xmlns:p14="http://schemas.microsoft.com/office/powerpoint/2010/main" val="108517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person&#10;&#10;Description automatically generated">
            <a:extLst>
              <a:ext uri="{FF2B5EF4-FFF2-40B4-BE49-F238E27FC236}">
                <a16:creationId xmlns:a16="http://schemas.microsoft.com/office/drawing/2014/main" id="{EAE5195C-7F43-FE9E-5E90-26969211AC3D}"/>
              </a:ext>
            </a:extLst>
          </p:cNvPr>
          <p:cNvPicPr>
            <a:picLocks noGrp="1" noChangeAspect="1"/>
          </p:cNvPicPr>
          <p:nvPr>
            <p:ph type="pic" sz="quarter" idx="10"/>
          </p:nvPr>
        </p:nvPicPr>
        <p:blipFill rotWithShape="1">
          <a:blip r:embed="rId2"/>
          <a:srcRect l="15484" r="30210"/>
          <a:stretch/>
        </p:blipFill>
        <p:spPr>
          <a:xfrm>
            <a:off x="6604077" y="0"/>
            <a:ext cx="5584748" cy="6858000"/>
          </a:xfrm>
        </p:spPr>
      </p:pic>
      <p:pic>
        <p:nvPicPr>
          <p:cNvPr id="6" name="Picture 5">
            <a:extLst>
              <a:ext uri="{FF2B5EF4-FFF2-40B4-BE49-F238E27FC236}">
                <a16:creationId xmlns:a16="http://schemas.microsoft.com/office/drawing/2014/main" id="{CD63BC16-986D-CA34-7C1A-4FA5D26AB222}"/>
              </a:ext>
            </a:extLst>
          </p:cNvPr>
          <p:cNvPicPr>
            <a:picLocks noChangeAspect="1"/>
          </p:cNvPicPr>
          <p:nvPr/>
        </p:nvPicPr>
        <p:blipFill>
          <a:blip r:embed="rId3"/>
          <a:stretch>
            <a:fillRect/>
          </a:stretch>
        </p:blipFill>
        <p:spPr>
          <a:xfrm>
            <a:off x="-560628" y="3739652"/>
            <a:ext cx="10947400" cy="5080000"/>
          </a:xfrm>
          <a:prstGeom prst="rect">
            <a:avLst/>
          </a:prstGeom>
        </p:spPr>
      </p:pic>
      <p:sp>
        <p:nvSpPr>
          <p:cNvPr id="4" name="TextBox 3">
            <a:extLst>
              <a:ext uri="{FF2B5EF4-FFF2-40B4-BE49-F238E27FC236}">
                <a16:creationId xmlns:a16="http://schemas.microsoft.com/office/drawing/2014/main" id="{7AE29BDA-84EE-A62F-2663-F25D270F5E6A}"/>
              </a:ext>
            </a:extLst>
          </p:cNvPr>
          <p:cNvSpPr txBox="1"/>
          <p:nvPr/>
        </p:nvSpPr>
        <p:spPr>
          <a:xfrm>
            <a:off x="606141" y="1204873"/>
            <a:ext cx="5216689" cy="545675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8:00am – 9:45am: </a:t>
            </a:r>
            <a:r>
              <a:rPr kumimoji="0" lang="en-US" altLang="en-US" sz="1300" b="1" i="0" u="none" strike="noStrike" cap="none" normalizeH="0" baseline="0" dirty="0">
                <a:ln>
                  <a:noFill/>
                </a:ln>
                <a:solidFill>
                  <a:schemeClr val="bg1"/>
                </a:solidFill>
                <a:effectLst/>
                <a:latin typeface="Helvetica" pitchFamily="2" charset="0"/>
              </a:rPr>
              <a:t>Direct Benchmarking (Buyers Only)</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0" i="0" u="none" strike="noStrike" cap="none" normalizeH="0" baseline="0" dirty="0">
                <a:ln>
                  <a:noFill/>
                </a:ln>
                <a:solidFill>
                  <a:srgbClr val="010101"/>
                </a:solidFill>
                <a:effectLst/>
                <a:latin typeface="inherit"/>
              </a:rPr>
              <a:t>  </a:t>
            </a:r>
            <a:r>
              <a:rPr kumimoji="0" lang="en-US" altLang="en-US" sz="1200" b="1" i="0" u="none" strike="noStrike" cap="none" normalizeH="0" baseline="0" dirty="0">
                <a:ln>
                  <a:noFill/>
                </a:ln>
                <a:solidFill>
                  <a:srgbClr val="92D050"/>
                </a:solidFill>
                <a:effectLst/>
                <a:latin typeface="Helvetica" pitchFamily="2" charset="0"/>
              </a:rPr>
              <a:t>Sponsored by Hubli</a:t>
            </a:r>
            <a:endParaRPr kumimoji="0" lang="en-US" altLang="en-US" sz="1200" b="1" i="0" u="none" strike="noStrike" cap="none" normalizeH="0" baseline="0" dirty="0">
              <a:ln>
                <a:noFill/>
              </a:ln>
              <a:solidFill>
                <a:srgbClr val="92D050"/>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9:15 – 10:00am: </a:t>
            </a:r>
            <a:r>
              <a:rPr kumimoji="0" lang="en-US" altLang="en-US" sz="1300" b="0" i="0" u="none" strike="noStrike" cap="none" normalizeH="0" baseline="0" dirty="0">
                <a:ln>
                  <a:noFill/>
                </a:ln>
                <a:solidFill>
                  <a:schemeClr val="bg1"/>
                </a:solidFill>
                <a:effectLst/>
                <a:latin typeface="Helvetica" pitchFamily="2" charset="0"/>
              </a:rPr>
              <a:t>Registration, Networking &amp; Sponsor Expo</a:t>
            </a:r>
            <a:r>
              <a:rPr kumimoji="0" lang="en-US" altLang="en-US" sz="1300" b="1" i="0" u="none" strike="noStrike" cap="none" normalizeH="0" baseline="0" dirty="0">
                <a:ln>
                  <a:noFill/>
                </a:ln>
                <a:solidFill>
                  <a:schemeClr val="bg1"/>
                </a:solidFill>
                <a:effectLst/>
                <a:latin typeface="Helvetica" pitchFamily="2" charset="0"/>
              </a:rPr>
              <a:t>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10:00am:</a:t>
            </a:r>
            <a:r>
              <a:rPr kumimoji="0" lang="en-US" altLang="en-US" sz="1300" b="0" i="0" u="none" strike="noStrike" cap="none" normalizeH="0" baseline="0" dirty="0">
                <a:ln>
                  <a:noFill/>
                </a:ln>
                <a:solidFill>
                  <a:schemeClr val="accent4"/>
                </a:solidFill>
                <a:effectLst/>
                <a:latin typeface="Helvetica" pitchFamily="2" charset="0"/>
              </a:rPr>
              <a:t> </a:t>
            </a:r>
            <a:r>
              <a:rPr kumimoji="0" lang="en-US" altLang="en-US" sz="1300" b="0" i="0" u="none" strike="noStrike" cap="none" normalizeH="0" baseline="0" dirty="0">
                <a:ln>
                  <a:noFill/>
                </a:ln>
                <a:solidFill>
                  <a:schemeClr val="bg1"/>
                </a:solidFill>
                <a:effectLst/>
                <a:latin typeface="Helvetica" pitchFamily="2" charset="0"/>
              </a:rPr>
              <a:t>Welcome &amp; Introductions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10:15am: </a:t>
            </a:r>
            <a:r>
              <a:rPr kumimoji="0" lang="en-US" altLang="en-US" sz="1300" b="0" i="0" u="none" strike="noStrike" cap="none" normalizeH="0" baseline="0" dirty="0">
                <a:ln>
                  <a:noFill/>
                </a:ln>
                <a:solidFill>
                  <a:schemeClr val="bg1"/>
                </a:solidFill>
                <a:effectLst/>
                <a:latin typeface="Helvetica" pitchFamily="2" charset="0"/>
              </a:rPr>
              <a:t>Sponsor Presentation -  AmTrav</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10:25am: </a:t>
            </a:r>
            <a:r>
              <a:rPr kumimoji="0" lang="en-US" altLang="en-US" sz="1300" b="0" i="0" u="none" strike="noStrike" cap="none" normalizeH="0" baseline="0" dirty="0">
                <a:ln>
                  <a:noFill/>
                </a:ln>
                <a:solidFill>
                  <a:schemeClr val="bg1"/>
                </a:solidFill>
                <a:effectLst/>
                <a:latin typeface="Helvetica" pitchFamily="2" charset="0"/>
              </a:rPr>
              <a:t>2024 Charity Reveal</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10:35am: </a:t>
            </a:r>
            <a:r>
              <a:rPr kumimoji="0" lang="en-US" altLang="en-US" sz="1300" b="0" i="0" u="none" strike="noStrike" cap="none" normalizeH="0" baseline="0" dirty="0">
                <a:ln>
                  <a:noFill/>
                </a:ln>
                <a:solidFill>
                  <a:schemeClr val="bg1"/>
                </a:solidFill>
                <a:effectLst/>
                <a:latin typeface="Helvetica" pitchFamily="2" charset="0"/>
              </a:rPr>
              <a:t>State of the Industry</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0" i="0" u="none" strike="noStrike" cap="none" normalizeH="0" baseline="0" dirty="0">
                <a:ln>
                  <a:noFill/>
                </a:ln>
                <a:solidFill>
                  <a:srgbClr val="010101"/>
                </a:solidFill>
                <a:effectLst/>
                <a:latin typeface="Helvetica" pitchFamily="2" charset="0"/>
              </a:rPr>
              <a:t>     </a:t>
            </a:r>
            <a:r>
              <a:rPr kumimoji="0" lang="en-US" altLang="en-US" sz="1300" b="0" i="0" u="none" strike="noStrike" cap="none" normalizeH="0" baseline="0" dirty="0">
                <a:ln>
                  <a:noFill/>
                </a:ln>
                <a:solidFill>
                  <a:srgbClr val="F1C40F"/>
                </a:solidFill>
                <a:effectLst/>
                <a:latin typeface="inherit"/>
              </a:rPr>
              <a:t> </a:t>
            </a:r>
            <a:r>
              <a:rPr kumimoji="0" lang="en-US" altLang="en-US" sz="1300" b="1" i="0" u="none" strike="noStrike" cap="none" normalizeH="0" baseline="0" dirty="0">
                <a:ln>
                  <a:noFill/>
                </a:ln>
                <a:solidFill>
                  <a:schemeClr val="accent2"/>
                </a:solidFill>
                <a:effectLst/>
                <a:latin typeface="inherit"/>
              </a:rPr>
              <a:t>Mark Cuschieri</a:t>
            </a:r>
            <a:endParaRPr kumimoji="0" lang="en-US" altLang="en-US" sz="1300" b="0" i="0" u="none" strike="noStrike" cap="none" normalizeH="0" baseline="0" dirty="0">
              <a:ln>
                <a:noFill/>
              </a:ln>
              <a:solidFill>
                <a:schemeClr val="accent2"/>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11:35am: </a:t>
            </a:r>
            <a:r>
              <a:rPr kumimoji="0" lang="en-US" altLang="en-US" sz="1300" b="0" i="0" u="none" strike="noStrike" cap="none" normalizeH="0" baseline="0" dirty="0">
                <a:ln>
                  <a:noFill/>
                </a:ln>
                <a:solidFill>
                  <a:schemeClr val="bg1"/>
                </a:solidFill>
                <a:effectLst/>
                <a:latin typeface="Helvetica" pitchFamily="2" charset="0"/>
              </a:rPr>
              <a:t>Break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11:45am: </a:t>
            </a:r>
            <a:r>
              <a:rPr kumimoji="0" lang="en-US" altLang="en-US" sz="1300" b="0" i="0" u="none" strike="noStrike" cap="none" normalizeH="0" baseline="0" dirty="0">
                <a:ln>
                  <a:noFill/>
                </a:ln>
                <a:solidFill>
                  <a:schemeClr val="bg1"/>
                </a:solidFill>
                <a:effectLst/>
                <a:latin typeface="Helvetica" pitchFamily="2" charset="0"/>
              </a:rPr>
              <a:t>GBTAMI Business Meeting</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0" i="0" u="none" strike="noStrike" cap="none" normalizeH="0" baseline="0" dirty="0">
                <a:ln>
                  <a:noFill/>
                </a:ln>
                <a:solidFill>
                  <a:srgbClr val="010101"/>
                </a:solidFill>
                <a:effectLst/>
                <a:latin typeface="Helvetica" pitchFamily="2" charset="0"/>
              </a:rPr>
              <a:t>    </a:t>
            </a:r>
            <a:r>
              <a:rPr kumimoji="0" lang="en-US" altLang="en-US" sz="1300" b="0" i="0" u="none" strike="noStrike" cap="none" normalizeH="0" baseline="0" dirty="0">
                <a:ln>
                  <a:noFill/>
                </a:ln>
                <a:solidFill>
                  <a:srgbClr val="F1C40F"/>
                </a:solidFill>
                <a:effectLst/>
                <a:latin typeface="inherit"/>
              </a:rPr>
              <a:t>  </a:t>
            </a:r>
            <a:r>
              <a:rPr kumimoji="0" lang="en-US" altLang="en-US" sz="1300" b="1" i="0" u="none" strike="noStrike" cap="none" normalizeH="0" baseline="0" dirty="0">
                <a:ln>
                  <a:noFill/>
                </a:ln>
                <a:solidFill>
                  <a:schemeClr val="accent2"/>
                </a:solidFill>
                <a:effectLst/>
                <a:latin typeface="inherit"/>
              </a:rPr>
              <a:t>GBTAMI BOD &amp; Committee Chairs</a:t>
            </a:r>
            <a:r>
              <a:rPr kumimoji="0" lang="en-US" altLang="en-US" sz="1300" b="0" i="0" u="none" strike="noStrike" cap="none" normalizeH="0" baseline="0" dirty="0">
                <a:ln>
                  <a:noFill/>
                </a:ln>
                <a:solidFill>
                  <a:schemeClr val="accent2"/>
                </a:solidFill>
                <a:effectLst/>
                <a:latin typeface="inherit"/>
              </a:rPr>
              <a:t> </a:t>
            </a:r>
            <a:endParaRPr kumimoji="0" lang="en-US" altLang="en-US" sz="1300" b="0" i="0" u="none" strike="noStrike" cap="none" normalizeH="0" baseline="0" dirty="0">
              <a:ln>
                <a:noFill/>
              </a:ln>
              <a:solidFill>
                <a:schemeClr val="accent2"/>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12:15pm: </a:t>
            </a:r>
            <a:r>
              <a:rPr kumimoji="0" lang="en-US" altLang="en-US" sz="1300" b="0" i="0" u="none" strike="noStrike" cap="none" normalizeH="0" baseline="0" dirty="0">
                <a:ln>
                  <a:noFill/>
                </a:ln>
                <a:solidFill>
                  <a:schemeClr val="bg1"/>
                </a:solidFill>
                <a:effectLst/>
                <a:latin typeface="Helvetica" pitchFamily="2" charset="0"/>
              </a:rPr>
              <a:t>Lunch, Networking &amp; Sponsor Expo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1:30pm: </a:t>
            </a:r>
            <a:r>
              <a:rPr kumimoji="0" lang="en-US" altLang="en-US" sz="1300" i="0" u="none" strike="noStrike" cap="none" normalizeH="0" baseline="0" dirty="0">
                <a:ln>
                  <a:noFill/>
                </a:ln>
                <a:solidFill>
                  <a:schemeClr val="bg1"/>
                </a:solidFill>
                <a:effectLst/>
                <a:latin typeface="Helvetica" pitchFamily="2" charset="0"/>
              </a:rPr>
              <a:t>Sponsor Presentation – Fiesta Americana</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1:45pm:</a:t>
            </a:r>
            <a:r>
              <a:rPr kumimoji="0" lang="en-US" altLang="en-US" sz="1300" b="0" i="0" u="none" strike="noStrike" cap="none" normalizeH="0" baseline="0" dirty="0">
                <a:ln>
                  <a:noFill/>
                </a:ln>
                <a:solidFill>
                  <a:schemeClr val="accent4"/>
                </a:solidFill>
                <a:effectLst/>
                <a:latin typeface="Helvetica" pitchFamily="2" charset="0"/>
              </a:rPr>
              <a:t> </a:t>
            </a:r>
            <a:r>
              <a:rPr kumimoji="0" lang="en-US" altLang="en-US" sz="1300" b="0" i="0" u="none" strike="noStrike" cap="none" normalizeH="0" baseline="0" dirty="0">
                <a:ln>
                  <a:noFill/>
                </a:ln>
                <a:solidFill>
                  <a:schemeClr val="bg1"/>
                </a:solidFill>
                <a:effectLst/>
                <a:latin typeface="Helvetica" pitchFamily="2" charset="0"/>
              </a:rPr>
              <a:t>GLP Presentation: Flip the Script on your OBT RFP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rgbClr val="010101"/>
                </a:solidFill>
                <a:effectLst/>
                <a:latin typeface="inherit"/>
              </a:rPr>
              <a:t>    </a:t>
            </a:r>
            <a:r>
              <a:rPr kumimoji="0" lang="en-US" altLang="en-US" sz="1300" b="1" i="0" u="none" strike="noStrike" cap="none" normalizeH="0" baseline="0" dirty="0">
                <a:ln>
                  <a:noFill/>
                </a:ln>
                <a:solidFill>
                  <a:srgbClr val="F1C40F"/>
                </a:solidFill>
                <a:effectLst/>
                <a:latin typeface="inherit"/>
              </a:rPr>
              <a:t>  </a:t>
            </a:r>
            <a:r>
              <a:rPr kumimoji="0" lang="en-US" altLang="en-US" sz="1300" b="1" i="0" u="none" strike="noStrike" cap="none" normalizeH="0" baseline="0" dirty="0">
                <a:ln>
                  <a:noFill/>
                </a:ln>
                <a:solidFill>
                  <a:schemeClr val="accent2"/>
                </a:solidFill>
                <a:effectLst/>
                <a:latin typeface="inherit"/>
              </a:rPr>
              <a:t>Ed Phillips &amp; Anna Price </a:t>
            </a:r>
            <a:endParaRPr kumimoji="0" lang="en-US" altLang="en-US" sz="1300" b="0" i="0" u="none" strike="noStrike" cap="none" normalizeH="0" baseline="0" dirty="0">
              <a:ln>
                <a:noFill/>
              </a:ln>
              <a:solidFill>
                <a:schemeClr val="accent2"/>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2:45pm: </a:t>
            </a:r>
            <a:r>
              <a:rPr kumimoji="0" lang="en-US" altLang="en-US" sz="1300" b="0" i="0" u="none" strike="noStrike" cap="none" normalizeH="0" baseline="0" dirty="0">
                <a:ln>
                  <a:noFill/>
                </a:ln>
                <a:solidFill>
                  <a:schemeClr val="bg1"/>
                </a:solidFill>
                <a:effectLst/>
                <a:latin typeface="Helvetica" pitchFamily="2" charset="0"/>
              </a:rPr>
              <a:t>Ask Anything! </a:t>
            </a:r>
            <a:endParaRPr kumimoji="0" lang="en-US" altLang="en-US" sz="1300" b="0" i="0" u="none" strike="noStrike" cap="none" normalizeH="0" baseline="0" dirty="0">
              <a:ln>
                <a:noFill/>
              </a:ln>
              <a:solidFill>
                <a:schemeClr val="bg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0" i="0" u="none" strike="noStrike" cap="none" normalizeH="0" baseline="0" dirty="0">
                <a:ln>
                  <a:noFill/>
                </a:ln>
                <a:solidFill>
                  <a:srgbClr val="010101"/>
                </a:solidFill>
                <a:effectLst/>
                <a:latin typeface="Helvetica" pitchFamily="2" charset="0"/>
              </a:rPr>
              <a:t>    </a:t>
            </a:r>
            <a:r>
              <a:rPr kumimoji="0" lang="en-US" altLang="en-US" sz="1300" b="1" i="0" u="none" strike="noStrike" cap="none" normalizeH="0" baseline="0" dirty="0">
                <a:ln>
                  <a:noFill/>
                </a:ln>
                <a:solidFill>
                  <a:srgbClr val="F1C40F"/>
                </a:solidFill>
                <a:effectLst/>
                <a:latin typeface="inherit"/>
              </a:rPr>
              <a:t>  </a:t>
            </a:r>
            <a:r>
              <a:rPr kumimoji="0" lang="en-US" altLang="en-US" sz="1300" b="1" i="0" u="none" strike="noStrike" cap="none" normalizeH="0" baseline="0" dirty="0">
                <a:ln>
                  <a:noFill/>
                </a:ln>
                <a:solidFill>
                  <a:schemeClr val="accent2"/>
                </a:solidFill>
                <a:effectLst/>
                <a:latin typeface="inherit"/>
              </a:rPr>
              <a:t>Mark Cuschieri </a:t>
            </a:r>
            <a:endParaRPr kumimoji="0" lang="en-US" altLang="en-US" sz="1300" b="0" i="0" u="none" strike="noStrike" cap="none" normalizeH="0" baseline="0" dirty="0">
              <a:ln>
                <a:noFill/>
              </a:ln>
              <a:solidFill>
                <a:schemeClr val="accent2"/>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300" b="1" i="0" u="none" strike="noStrike" cap="none" normalizeH="0" baseline="0" dirty="0">
                <a:ln>
                  <a:noFill/>
                </a:ln>
                <a:solidFill>
                  <a:schemeClr val="accent4"/>
                </a:solidFill>
                <a:effectLst/>
                <a:latin typeface="Helvetica" pitchFamily="2" charset="0"/>
              </a:rPr>
              <a:t>3:45pm:</a:t>
            </a:r>
            <a:r>
              <a:rPr kumimoji="0" lang="en-US" altLang="en-US" sz="1300" b="0" i="0" u="none" strike="noStrike" cap="none" normalizeH="0" baseline="0" dirty="0">
                <a:ln>
                  <a:noFill/>
                </a:ln>
                <a:solidFill>
                  <a:schemeClr val="accent4"/>
                </a:solidFill>
                <a:effectLst/>
                <a:latin typeface="Helvetica" pitchFamily="2" charset="0"/>
              </a:rPr>
              <a:t> </a:t>
            </a:r>
            <a:r>
              <a:rPr kumimoji="0" lang="en-US" altLang="en-US" sz="1300" b="0" i="0" u="none" strike="noStrike" cap="none" normalizeH="0" baseline="0" dirty="0">
                <a:ln>
                  <a:noFill/>
                </a:ln>
                <a:solidFill>
                  <a:schemeClr val="bg1"/>
                </a:solidFill>
                <a:effectLst/>
                <a:latin typeface="Helvetica" pitchFamily="2" charset="0"/>
              </a:rPr>
              <a:t>Final Announcements &amp; Drawing</a:t>
            </a:r>
            <a:endParaRPr kumimoji="0" lang="en-US" altLang="en-US" sz="13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97681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ED7D-62D2-7C0D-C03C-DF4A7B083E61}"/>
            </a:ext>
          </a:extLst>
        </p:cNvPr>
        <p:cNvGrpSpPr/>
        <p:nvPr/>
      </p:nvGrpSpPr>
      <p:grpSpPr>
        <a:xfrm>
          <a:off x="0" y="0"/>
          <a:ext cx="0" cy="0"/>
          <a:chOff x="0" y="0"/>
          <a:chExt cx="0" cy="0"/>
        </a:xfrm>
      </p:grpSpPr>
      <p:sp>
        <p:nvSpPr>
          <p:cNvPr id="4" name="2023 GBTA Business Travel Index™ Outlook…">
            <a:extLst>
              <a:ext uri="{FF2B5EF4-FFF2-40B4-BE49-F238E27FC236}">
                <a16:creationId xmlns:a16="http://schemas.microsoft.com/office/drawing/2014/main" id="{B3FF5D50-D2E1-6634-8900-5966CC47331F}"/>
              </a:ext>
            </a:extLst>
          </p:cNvPr>
          <p:cNvSpPr txBox="1"/>
          <p:nvPr/>
        </p:nvSpPr>
        <p:spPr>
          <a:xfrm>
            <a:off x="1594602" y="3188273"/>
            <a:ext cx="5064752" cy="1687641"/>
          </a:xfrm>
          <a:prstGeom prst="rect">
            <a:avLst/>
          </a:prstGeom>
          <a:ln w="12700">
            <a:miter lim="400000"/>
          </a:ln>
        </p:spPr>
        <p:txBody>
          <a:bodyPr wrap="square" lIns="12700" tIns="12700" rIns="12700" bIns="12700">
            <a:spAutoFit/>
          </a:bodyPr>
          <a:lstStyle/>
          <a:p>
            <a:pPr defTabSz="609585">
              <a:defRPr sz="6000">
                <a:solidFill>
                  <a:srgbClr val="FFFFFF"/>
                </a:solidFill>
                <a:latin typeface="Lato Bold"/>
                <a:ea typeface="Lato Bold"/>
                <a:cs typeface="Lato Bold"/>
                <a:sym typeface="Lato Bold"/>
              </a:defRPr>
            </a:pPr>
            <a:r>
              <a:rPr lang="en-US" sz="3600" b="1" dirty="0">
                <a:solidFill>
                  <a:srgbClr val="FFFFFF"/>
                </a:solidFill>
                <a:latin typeface="Lato Bold" panose="020F0802020204030203" pitchFamily="34" charset="0"/>
                <a:ea typeface="Lato Bold"/>
                <a:cs typeface="Arial" panose="020B0604020202020204" pitchFamily="34" charset="0"/>
                <a:sym typeface="Lato Bold"/>
              </a:rPr>
              <a:t>What’s New and Noteworthy at GBTA</a:t>
            </a:r>
          </a:p>
          <a:p>
            <a:pPr defTabSz="609585">
              <a:defRPr sz="6000">
                <a:solidFill>
                  <a:srgbClr val="FFFFFF"/>
                </a:solidFill>
                <a:latin typeface="Lato Bold"/>
                <a:ea typeface="Lato Bold"/>
                <a:cs typeface="Lato Bold"/>
                <a:sym typeface="Lato Bold"/>
              </a:defRPr>
            </a:pPr>
            <a:endParaRPr lang="en-US" sz="3600" b="1" dirty="0">
              <a:solidFill>
                <a:srgbClr val="FFFFFF"/>
              </a:solidFill>
              <a:latin typeface="Arial" panose="020B0604020202020204" pitchFamily="34" charset="0"/>
              <a:ea typeface="Lato Bold"/>
              <a:cs typeface="Arial" panose="020B0604020202020204" pitchFamily="34" charset="0"/>
              <a:sym typeface="Lato Bold"/>
            </a:endParaRPr>
          </a:p>
        </p:txBody>
      </p:sp>
      <p:sp>
        <p:nvSpPr>
          <p:cNvPr id="5" name="Rectangle">
            <a:extLst>
              <a:ext uri="{FF2B5EF4-FFF2-40B4-BE49-F238E27FC236}">
                <a16:creationId xmlns:a16="http://schemas.microsoft.com/office/drawing/2014/main" id="{0FB19994-C52B-55CE-7957-F27A2AFFCD89}"/>
              </a:ext>
            </a:extLst>
          </p:cNvPr>
          <p:cNvSpPr/>
          <p:nvPr/>
        </p:nvSpPr>
        <p:spPr>
          <a:xfrm>
            <a:off x="1594602" y="2663918"/>
            <a:ext cx="3818892" cy="74946"/>
          </a:xfrm>
          <a:prstGeom prst="rect">
            <a:avLst/>
          </a:prstGeom>
          <a:gradFill>
            <a:gsLst>
              <a:gs pos="0">
                <a:srgbClr val="FFB600"/>
              </a:gs>
              <a:gs pos="100000">
                <a:srgbClr val="FF6200"/>
              </a:gs>
            </a:gsLst>
            <a:lin ang="3080551"/>
          </a:gradFill>
          <a:ln w="12700">
            <a:miter lim="400000"/>
          </a:ln>
        </p:spPr>
        <p:txBody>
          <a:bodyPr lIns="12700" tIns="12700" rIns="12700" bIns="12700" anchor="ctr"/>
          <a:lstStyle/>
          <a:p>
            <a:pPr defTabSz="206375">
              <a:defRPr sz="3200">
                <a:solidFill>
                  <a:srgbClr val="FFFFFF"/>
                </a:solidFill>
                <a:latin typeface="Helvetica Neue Medium"/>
                <a:ea typeface="Helvetica Neue Medium"/>
                <a:cs typeface="Helvetica Neue Medium"/>
                <a:sym typeface="Helvetica Neue Medium"/>
              </a:defRPr>
            </a:pPr>
            <a:endParaRPr sz="800">
              <a:solidFill>
                <a:srgbClr val="FFFFFF"/>
              </a:solidFill>
              <a:latin typeface="Helvetica Neue Medium"/>
              <a:ea typeface="Helvetica Neue Medium"/>
              <a:cs typeface="Helvetica Neue Medium"/>
              <a:sym typeface="Helvetica Neue Medium"/>
            </a:endParaRPr>
          </a:p>
        </p:txBody>
      </p:sp>
      <p:pic>
        <p:nvPicPr>
          <p:cNvPr id="2" name="Picture 1" descr="A logo on a black background&#10;&#10;Description automatically generated">
            <a:extLst>
              <a:ext uri="{FF2B5EF4-FFF2-40B4-BE49-F238E27FC236}">
                <a16:creationId xmlns:a16="http://schemas.microsoft.com/office/drawing/2014/main" id="{B5759FA8-C8B2-96C8-583E-08CFD8C4B6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81" y="5615015"/>
            <a:ext cx="1816612" cy="859538"/>
          </a:xfrm>
          <a:prstGeom prst="rect">
            <a:avLst/>
          </a:prstGeom>
        </p:spPr>
      </p:pic>
    </p:spTree>
    <p:extLst>
      <p:ext uri="{BB962C8B-B14F-4D97-AF65-F5344CB8AC3E}">
        <p14:creationId xmlns:p14="http://schemas.microsoft.com/office/powerpoint/2010/main" val="2944388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ld map formed by people united">
            <a:extLst>
              <a:ext uri="{FF2B5EF4-FFF2-40B4-BE49-F238E27FC236}">
                <a16:creationId xmlns:a16="http://schemas.microsoft.com/office/drawing/2014/main" id="{B5427A89-087A-2A2B-01CB-01C17AF067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36" y="-647690"/>
            <a:ext cx="12191980" cy="23621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 Placeholder 6">
            <a:extLst>
              <a:ext uri="{FF2B5EF4-FFF2-40B4-BE49-F238E27FC236}">
                <a16:creationId xmlns:a16="http://schemas.microsoft.com/office/drawing/2014/main" id="{2838047C-CA48-F86A-0323-02E4D0CF56E8}"/>
              </a:ext>
            </a:extLst>
          </p:cNvPr>
          <p:cNvSpPr>
            <a:spLocks noGrp="1"/>
          </p:cNvSpPr>
          <p:nvPr>
            <p:ph type="body" idx="1"/>
          </p:nvPr>
        </p:nvSpPr>
        <p:spPr>
          <a:xfrm>
            <a:off x="3048000" y="1828800"/>
            <a:ext cx="8686800" cy="4343390"/>
          </a:xfrm>
        </p:spPr>
        <p:txBody>
          <a:bodyPr vert="horz" lIns="91440" tIns="45720" rIns="91440" bIns="45720" rtlCol="0" anchor="ctr">
            <a:noAutofit/>
          </a:bodyPr>
          <a:lstStyle/>
          <a:p>
            <a:pPr>
              <a:lnSpc>
                <a:spcPct val="90000"/>
              </a:lnSpc>
              <a:spcBef>
                <a:spcPts val="600"/>
              </a:spcBef>
              <a:spcAft>
                <a:spcPts val="600"/>
              </a:spcAft>
            </a:pPr>
            <a:r>
              <a:rPr lang="en-US" b="1" dirty="0">
                <a:solidFill>
                  <a:srgbClr val="FF6100"/>
                </a:solidFill>
                <a:latin typeface="Arial"/>
                <a:cs typeface="Arial"/>
              </a:rPr>
              <a:t>For the industry:</a:t>
            </a:r>
          </a:p>
          <a:p>
            <a:pPr marL="523875" lvl="1" indent="-222250">
              <a:lnSpc>
                <a:spcPct val="90000"/>
              </a:lnSpc>
              <a:spcBef>
                <a:spcPts val="600"/>
              </a:spcBef>
              <a:spcAft>
                <a:spcPts val="600"/>
              </a:spcAft>
            </a:pPr>
            <a:r>
              <a:rPr lang="en-US" dirty="0">
                <a:latin typeface="Arial"/>
                <a:cs typeface="Arial"/>
              </a:rPr>
              <a:t>Define for the industry – and those outside – the </a:t>
            </a:r>
            <a:r>
              <a:rPr lang="en-US" b="1" dirty="0">
                <a:latin typeface="Arial"/>
                <a:cs typeface="Arial"/>
              </a:rPr>
              <a:t>value</a:t>
            </a:r>
            <a:r>
              <a:rPr lang="en-US" dirty="0">
                <a:latin typeface="Arial"/>
                <a:cs typeface="Arial"/>
              </a:rPr>
              <a:t> and </a:t>
            </a:r>
            <a:r>
              <a:rPr lang="en-US" b="1" dirty="0">
                <a:latin typeface="Arial"/>
                <a:cs typeface="Arial"/>
              </a:rPr>
              <a:t>necessity</a:t>
            </a:r>
            <a:r>
              <a:rPr lang="en-US" dirty="0">
                <a:latin typeface="Arial"/>
                <a:cs typeface="Arial"/>
              </a:rPr>
              <a:t> of proper “</a:t>
            </a:r>
            <a:r>
              <a:rPr lang="en-US" b="1" dirty="0">
                <a:latin typeface="Arial"/>
                <a:cs typeface="Arial"/>
              </a:rPr>
              <a:t>travel for work</a:t>
            </a:r>
            <a:r>
              <a:rPr lang="en-US" dirty="0">
                <a:latin typeface="Arial"/>
                <a:cs typeface="Arial"/>
              </a:rPr>
              <a:t>”</a:t>
            </a:r>
          </a:p>
          <a:p>
            <a:pPr marL="523875" lvl="1" indent="-222250">
              <a:lnSpc>
                <a:spcPct val="90000"/>
              </a:lnSpc>
              <a:spcBef>
                <a:spcPts val="600"/>
              </a:spcBef>
              <a:spcAft>
                <a:spcPts val="600"/>
              </a:spcAft>
            </a:pPr>
            <a:r>
              <a:rPr lang="en-US" b="1" dirty="0">
                <a:latin typeface="Arial"/>
                <a:cs typeface="Arial"/>
              </a:rPr>
              <a:t>Advocate</a:t>
            </a:r>
            <a:r>
              <a:rPr lang="en-US" dirty="0">
                <a:latin typeface="Arial"/>
                <a:cs typeface="Arial"/>
              </a:rPr>
              <a:t> for cross-industry action and progress on </a:t>
            </a:r>
            <a:r>
              <a:rPr lang="en-US" b="1" dirty="0">
                <a:latin typeface="Arial"/>
                <a:cs typeface="Arial"/>
              </a:rPr>
              <a:t>sustainability</a:t>
            </a:r>
            <a:r>
              <a:rPr lang="en-US" dirty="0">
                <a:latin typeface="Arial"/>
                <a:cs typeface="Arial"/>
              </a:rPr>
              <a:t> for People &amp; Planet</a:t>
            </a:r>
          </a:p>
          <a:p>
            <a:pPr marL="523875" lvl="1" indent="-222250">
              <a:lnSpc>
                <a:spcPct val="90000"/>
              </a:lnSpc>
              <a:spcBef>
                <a:spcPts val="600"/>
              </a:spcBef>
              <a:spcAft>
                <a:spcPts val="600"/>
              </a:spcAft>
            </a:pPr>
            <a:r>
              <a:rPr lang="en-US" dirty="0">
                <a:latin typeface="Arial"/>
                <a:cs typeface="Arial"/>
              </a:rPr>
              <a:t>Create momentum to ensure business travel’s </a:t>
            </a:r>
            <a:r>
              <a:rPr lang="en-US" b="1" dirty="0">
                <a:latin typeface="Arial"/>
                <a:cs typeface="Arial"/>
              </a:rPr>
              <a:t>strategic seat </a:t>
            </a:r>
            <a:r>
              <a:rPr lang="en-US" dirty="0">
                <a:latin typeface="Arial"/>
                <a:cs typeface="Arial"/>
              </a:rPr>
              <a:t>around the corporate ”table”</a:t>
            </a:r>
          </a:p>
          <a:p>
            <a:pPr marL="523875" lvl="1" indent="-222250">
              <a:lnSpc>
                <a:spcPct val="90000"/>
              </a:lnSpc>
              <a:spcBef>
                <a:spcPts val="600"/>
              </a:spcBef>
              <a:spcAft>
                <a:spcPts val="600"/>
              </a:spcAft>
            </a:pPr>
            <a:r>
              <a:rPr lang="en-US" dirty="0">
                <a:latin typeface="Arial"/>
                <a:cs typeface="Arial"/>
              </a:rPr>
              <a:t>Foster </a:t>
            </a:r>
            <a:r>
              <a:rPr lang="en-US" b="1" dirty="0">
                <a:latin typeface="Arial"/>
                <a:cs typeface="Arial"/>
              </a:rPr>
              <a:t>innovation</a:t>
            </a:r>
            <a:r>
              <a:rPr lang="en-US" dirty="0">
                <a:latin typeface="Arial"/>
                <a:cs typeface="Arial"/>
              </a:rPr>
              <a:t> and drive needed </a:t>
            </a:r>
            <a:r>
              <a:rPr lang="en-US" b="1" dirty="0">
                <a:latin typeface="Arial"/>
                <a:cs typeface="Arial"/>
              </a:rPr>
              <a:t>change</a:t>
            </a:r>
            <a:r>
              <a:rPr lang="en-US" dirty="0">
                <a:latin typeface="Arial"/>
                <a:cs typeface="Arial"/>
              </a:rPr>
              <a:t> in the industry through our </a:t>
            </a:r>
            <a:r>
              <a:rPr lang="en-US" b="1" dirty="0">
                <a:latin typeface="Arial"/>
                <a:cs typeface="Arial"/>
              </a:rPr>
              <a:t>members </a:t>
            </a:r>
          </a:p>
          <a:p>
            <a:pPr marL="523875" lvl="1" indent="-222250">
              <a:lnSpc>
                <a:spcPct val="90000"/>
              </a:lnSpc>
              <a:spcBef>
                <a:spcPts val="600"/>
              </a:spcBef>
              <a:spcAft>
                <a:spcPts val="600"/>
              </a:spcAft>
            </a:pPr>
            <a:r>
              <a:rPr lang="en-US" dirty="0">
                <a:latin typeface="Arial"/>
                <a:cs typeface="Arial"/>
              </a:rPr>
              <a:t>Bring new </a:t>
            </a:r>
            <a:r>
              <a:rPr lang="en-US" b="1" dirty="0">
                <a:latin typeface="Arial"/>
                <a:cs typeface="Arial"/>
              </a:rPr>
              <a:t>talent</a:t>
            </a:r>
            <a:r>
              <a:rPr lang="en-US" dirty="0">
                <a:latin typeface="Arial"/>
                <a:cs typeface="Arial"/>
              </a:rPr>
              <a:t> into our industry – and </a:t>
            </a:r>
            <a:r>
              <a:rPr lang="en-US" b="1" dirty="0">
                <a:latin typeface="Arial"/>
                <a:cs typeface="Arial"/>
              </a:rPr>
              <a:t>educate</a:t>
            </a:r>
            <a:r>
              <a:rPr lang="en-US" dirty="0">
                <a:latin typeface="Arial"/>
                <a:cs typeface="Arial"/>
              </a:rPr>
              <a:t> them on managed business travel practices</a:t>
            </a:r>
          </a:p>
          <a:p>
            <a:pPr marL="231775" indent="-220345">
              <a:lnSpc>
                <a:spcPct val="90000"/>
              </a:lnSpc>
              <a:spcBef>
                <a:spcPts val="600"/>
              </a:spcBef>
              <a:spcAft>
                <a:spcPts val="600"/>
              </a:spcAft>
            </a:pPr>
            <a:r>
              <a:rPr lang="en-US" b="1" dirty="0">
                <a:solidFill>
                  <a:srgbClr val="FF6100"/>
                </a:solidFill>
                <a:latin typeface="Arial"/>
                <a:cs typeface="Arial"/>
              </a:rPr>
              <a:t>For the association:</a:t>
            </a:r>
          </a:p>
          <a:p>
            <a:pPr marL="523875" lvl="1" indent="-222250">
              <a:lnSpc>
                <a:spcPct val="90000"/>
              </a:lnSpc>
              <a:spcBef>
                <a:spcPts val="600"/>
              </a:spcBef>
              <a:spcAft>
                <a:spcPts val="600"/>
              </a:spcAft>
            </a:pPr>
            <a:r>
              <a:rPr lang="en-US" dirty="0">
                <a:latin typeface="Arial"/>
                <a:cs typeface="Arial"/>
              </a:rPr>
              <a:t>Expand member and sponsor </a:t>
            </a:r>
            <a:r>
              <a:rPr lang="en-US" b="1" dirty="0">
                <a:latin typeface="Arial"/>
                <a:cs typeface="Arial"/>
              </a:rPr>
              <a:t>value</a:t>
            </a:r>
            <a:r>
              <a:rPr lang="en-US" dirty="0">
                <a:latin typeface="Arial"/>
                <a:cs typeface="Arial"/>
              </a:rPr>
              <a:t> – growing our base of </a:t>
            </a:r>
            <a:r>
              <a:rPr lang="en-US" b="1" dirty="0">
                <a:latin typeface="Arial"/>
                <a:cs typeface="Arial"/>
              </a:rPr>
              <a:t>members/types </a:t>
            </a:r>
            <a:r>
              <a:rPr lang="en-US" dirty="0">
                <a:latin typeface="Arial"/>
                <a:cs typeface="Arial"/>
              </a:rPr>
              <a:t>and increasing </a:t>
            </a:r>
            <a:r>
              <a:rPr lang="en-US" b="1" dirty="0">
                <a:latin typeface="Arial"/>
                <a:cs typeface="Arial"/>
              </a:rPr>
              <a:t>engagement</a:t>
            </a:r>
          </a:p>
          <a:p>
            <a:pPr marL="523875" lvl="1" indent="-222250">
              <a:lnSpc>
                <a:spcPct val="90000"/>
              </a:lnSpc>
              <a:spcBef>
                <a:spcPts val="600"/>
              </a:spcBef>
              <a:spcAft>
                <a:spcPts val="600"/>
              </a:spcAft>
            </a:pPr>
            <a:r>
              <a:rPr lang="en-US" dirty="0">
                <a:latin typeface="Arial"/>
                <a:cs typeface="Arial"/>
              </a:rPr>
              <a:t>Advance </a:t>
            </a:r>
            <a:r>
              <a:rPr lang="en-US" b="1" dirty="0">
                <a:latin typeface="Arial"/>
                <a:cs typeface="Arial"/>
              </a:rPr>
              <a:t>globalization</a:t>
            </a:r>
            <a:r>
              <a:rPr lang="en-US" dirty="0">
                <a:latin typeface="Arial"/>
                <a:cs typeface="Arial"/>
              </a:rPr>
              <a:t> focus, both intra-region and cross-region</a:t>
            </a:r>
          </a:p>
          <a:p>
            <a:pPr marL="523875" lvl="1" indent="-222250">
              <a:lnSpc>
                <a:spcPct val="90000"/>
              </a:lnSpc>
              <a:spcBef>
                <a:spcPts val="600"/>
              </a:spcBef>
              <a:spcAft>
                <a:spcPts val="600"/>
              </a:spcAft>
            </a:pPr>
            <a:r>
              <a:rPr lang="en-US" dirty="0">
                <a:latin typeface="Arial"/>
                <a:cs typeface="Arial"/>
              </a:rPr>
              <a:t>Continue to </a:t>
            </a:r>
            <a:r>
              <a:rPr lang="en-US" b="1" dirty="0">
                <a:latin typeface="Arial"/>
                <a:cs typeface="Arial"/>
              </a:rPr>
              <a:t>invest in our team </a:t>
            </a:r>
            <a:r>
              <a:rPr lang="en-US" dirty="0">
                <a:latin typeface="Arial"/>
                <a:cs typeface="Arial"/>
              </a:rPr>
              <a:t>and resources to deliver on association and industry objectives</a:t>
            </a:r>
          </a:p>
        </p:txBody>
      </p:sp>
      <p:sp>
        <p:nvSpPr>
          <p:cNvPr id="5" name="object 4">
            <a:extLst>
              <a:ext uri="{FF2B5EF4-FFF2-40B4-BE49-F238E27FC236}">
                <a16:creationId xmlns:a16="http://schemas.microsoft.com/office/drawing/2014/main" id="{B1B99F58-0635-E4B4-FC2C-F17DA7E62274}"/>
              </a:ext>
            </a:extLst>
          </p:cNvPr>
          <p:cNvSpPr txBox="1"/>
          <p:nvPr/>
        </p:nvSpPr>
        <p:spPr>
          <a:xfrm>
            <a:off x="609600" y="2743200"/>
            <a:ext cx="2923540" cy="1674817"/>
          </a:xfrm>
          <a:prstGeom prst="rect">
            <a:avLst/>
          </a:prstGeom>
        </p:spPr>
        <p:txBody>
          <a:bodyPr vert="horz" wrap="square" lIns="0" tIns="12700" rIns="0" bIns="0" rtlCol="0">
            <a:spAutoFit/>
          </a:bodyPr>
          <a:lstStyle/>
          <a:p>
            <a:pPr marL="12700">
              <a:lnSpc>
                <a:spcPct val="100000"/>
              </a:lnSpc>
              <a:spcBef>
                <a:spcPts val="100"/>
              </a:spcBef>
            </a:pPr>
            <a:r>
              <a:rPr lang="en-US" sz="3600" b="1" dirty="0">
                <a:solidFill>
                  <a:srgbClr val="FF6100"/>
                </a:solidFill>
                <a:latin typeface="Arial"/>
                <a:cs typeface="Arial"/>
              </a:rPr>
              <a:t>2024-2026 GBTA Objectives</a:t>
            </a:r>
            <a:endParaRPr sz="3600" dirty="0">
              <a:latin typeface="Arial"/>
              <a:cs typeface="Arial"/>
            </a:endParaRPr>
          </a:p>
        </p:txBody>
      </p:sp>
    </p:spTree>
    <p:extLst>
      <p:ext uri="{BB962C8B-B14F-4D97-AF65-F5344CB8AC3E}">
        <p14:creationId xmlns:p14="http://schemas.microsoft.com/office/powerpoint/2010/main" val="148740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B0B94C8-64DC-AC58-BE60-C2C1EBEBD2DA}"/>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7010400" y="-8164"/>
            <a:ext cx="6092825" cy="6858000"/>
          </a:xfrm>
        </p:spPr>
      </p:pic>
      <p:sp>
        <p:nvSpPr>
          <p:cNvPr id="2" name="Title 1">
            <a:extLst>
              <a:ext uri="{FF2B5EF4-FFF2-40B4-BE49-F238E27FC236}">
                <a16:creationId xmlns:a16="http://schemas.microsoft.com/office/drawing/2014/main" id="{16940AAE-E119-6A14-A2CD-6CCB384CA65A}"/>
              </a:ext>
            </a:extLst>
          </p:cNvPr>
          <p:cNvSpPr>
            <a:spLocks noGrp="1"/>
          </p:cNvSpPr>
          <p:nvPr>
            <p:ph type="title"/>
          </p:nvPr>
        </p:nvSpPr>
        <p:spPr>
          <a:xfrm>
            <a:off x="471323" y="508328"/>
            <a:ext cx="5543034" cy="698543"/>
          </a:xfrm>
        </p:spPr>
        <p:txBody>
          <a:bodyPr/>
          <a:lstStyle/>
          <a:p>
            <a:r>
              <a:rPr lang="en-US" dirty="0">
                <a:latin typeface="Arial"/>
                <a:cs typeface="Arial"/>
              </a:rPr>
              <a:t>Collaboration and Connection with GBTA Chapters</a:t>
            </a:r>
            <a:endParaRPr lang="en-US"/>
          </a:p>
        </p:txBody>
      </p:sp>
      <p:sp>
        <p:nvSpPr>
          <p:cNvPr id="3" name="Content Placeholder 2">
            <a:extLst>
              <a:ext uri="{FF2B5EF4-FFF2-40B4-BE49-F238E27FC236}">
                <a16:creationId xmlns:a16="http://schemas.microsoft.com/office/drawing/2014/main" id="{1734E9EC-B12F-EB91-E877-B86A0AF1EEF1}"/>
              </a:ext>
            </a:extLst>
          </p:cNvPr>
          <p:cNvSpPr>
            <a:spLocks noGrp="1"/>
          </p:cNvSpPr>
          <p:nvPr>
            <p:ph type="body" sz="quarter" idx="13"/>
          </p:nvPr>
        </p:nvSpPr>
        <p:spPr>
          <a:xfrm>
            <a:off x="545142" y="2199595"/>
            <a:ext cx="5855658" cy="3800475"/>
          </a:xfrm>
        </p:spPr>
        <p:txBody>
          <a:bodyPr vert="horz" lIns="91440" tIns="45720" rIns="91440" bIns="45720" rtlCol="0" anchor="t">
            <a:noAutofit/>
          </a:bodyPr>
          <a:lstStyle/>
          <a:p>
            <a:pPr marL="342900" indent="-342900">
              <a:spcBef>
                <a:spcPts val="1200"/>
              </a:spcBef>
              <a:buFont typeface="Wingdings"/>
              <a:buChar char="§"/>
            </a:pPr>
            <a:r>
              <a:rPr lang="en-US" sz="2000" dirty="0">
                <a:latin typeface="Arial"/>
                <a:cs typeface="Times New Roman"/>
              </a:rPr>
              <a:t>Bringing together and representing the </a:t>
            </a:r>
            <a:r>
              <a:rPr lang="en-US" sz="2000" b="1" dirty="0">
                <a:latin typeface="Arial"/>
                <a:cs typeface="Times New Roman"/>
              </a:rPr>
              <a:t>many voices</a:t>
            </a:r>
            <a:r>
              <a:rPr lang="en-US" sz="2000" dirty="0">
                <a:latin typeface="Arial"/>
                <a:cs typeface="Times New Roman"/>
              </a:rPr>
              <a:t> of our industry – now on a </a:t>
            </a:r>
            <a:r>
              <a:rPr lang="en-US" sz="2000" b="1" dirty="0">
                <a:latin typeface="Arial"/>
                <a:cs typeface="Times New Roman"/>
              </a:rPr>
              <a:t>global level</a:t>
            </a:r>
            <a:endParaRPr lang="en-US" b="1" dirty="0"/>
          </a:p>
          <a:p>
            <a:pPr marL="342900" indent="-342900">
              <a:spcBef>
                <a:spcPts val="1200"/>
              </a:spcBef>
              <a:buFont typeface="Wingdings"/>
              <a:buChar char="§"/>
            </a:pPr>
            <a:r>
              <a:rPr lang="en-US" sz="2000" dirty="0">
                <a:latin typeface="Arial"/>
                <a:cs typeface="Times New Roman"/>
              </a:rPr>
              <a:t>Expanding the </a:t>
            </a:r>
            <a:r>
              <a:rPr lang="en-US" sz="2000" b="1" dirty="0">
                <a:latin typeface="Arial"/>
                <a:cs typeface="Times New Roman"/>
              </a:rPr>
              <a:t>GBTA team</a:t>
            </a:r>
            <a:r>
              <a:rPr lang="en-US" sz="2000" dirty="0">
                <a:latin typeface="Arial"/>
                <a:cs typeface="Times New Roman"/>
              </a:rPr>
              <a:t> and talent to 70 people across the globe</a:t>
            </a:r>
            <a:endParaRPr lang="en-US" dirty="0"/>
          </a:p>
          <a:p>
            <a:pPr marL="342900" indent="-342900">
              <a:spcBef>
                <a:spcPts val="1200"/>
              </a:spcBef>
              <a:buFont typeface="Wingdings"/>
              <a:buChar char="§"/>
            </a:pPr>
            <a:r>
              <a:rPr lang="en-US" sz="2000" dirty="0">
                <a:latin typeface="Arial"/>
                <a:cs typeface="Times New Roman"/>
              </a:rPr>
              <a:t>Meeting and </a:t>
            </a:r>
            <a:r>
              <a:rPr lang="en-US" sz="2000" b="1" dirty="0">
                <a:latin typeface="Arial"/>
                <a:cs typeface="Times New Roman"/>
              </a:rPr>
              <a:t>connecting</a:t>
            </a:r>
            <a:r>
              <a:rPr lang="en-US" sz="2000" dirty="0">
                <a:latin typeface="Arial"/>
                <a:cs typeface="Times New Roman"/>
              </a:rPr>
              <a:t> with ongoing and new GBTA Staff at a local level</a:t>
            </a:r>
          </a:p>
          <a:p>
            <a:pPr marL="342900" indent="-342900">
              <a:spcBef>
                <a:spcPts val="1200"/>
              </a:spcBef>
              <a:buFont typeface="Wingdings"/>
              <a:buChar char="§"/>
            </a:pPr>
            <a:r>
              <a:rPr lang="en-US" sz="2000" b="1" dirty="0">
                <a:latin typeface="Arial"/>
                <a:cs typeface="Times New Roman"/>
              </a:rPr>
              <a:t>Working together</a:t>
            </a:r>
            <a:r>
              <a:rPr lang="en-US" sz="2000" dirty="0">
                <a:latin typeface="Arial"/>
                <a:cs typeface="Times New Roman"/>
              </a:rPr>
              <a:t> for mutual progress and outcomes for professionals and our industry</a:t>
            </a:r>
          </a:p>
          <a:p>
            <a:endParaRPr lang="en-US" sz="2000" dirty="0">
              <a:latin typeface="Arial"/>
              <a:cs typeface="Times New Roman"/>
            </a:endParaRPr>
          </a:p>
          <a:p>
            <a:endParaRPr lang="en-US" dirty="0">
              <a:latin typeface="Times New Roman"/>
              <a:cs typeface="Times New Roman"/>
            </a:endParaRPr>
          </a:p>
          <a:p>
            <a:endParaRPr lang="en-US" dirty="0">
              <a:latin typeface="Times New Roman"/>
              <a:cs typeface="Times New Roman"/>
            </a:endParaRPr>
          </a:p>
          <a:p>
            <a:endParaRPr lang="en-US" dirty="0"/>
          </a:p>
        </p:txBody>
      </p:sp>
      <p:sp>
        <p:nvSpPr>
          <p:cNvPr id="5" name="Slide Number Placeholder 4">
            <a:extLst>
              <a:ext uri="{FF2B5EF4-FFF2-40B4-BE49-F238E27FC236}">
                <a16:creationId xmlns:a16="http://schemas.microsoft.com/office/drawing/2014/main" id="{43D43B72-50B4-8D71-6B20-8A6CF1C4B63E}"/>
              </a:ext>
            </a:extLst>
          </p:cNvPr>
          <p:cNvSpPr>
            <a:spLocks noGrp="1"/>
          </p:cNvSpPr>
          <p:nvPr>
            <p:ph type="sldNum" sz="quarter" idx="16"/>
          </p:nvPr>
        </p:nvSpPr>
        <p:spPr/>
        <p:txBody>
          <a:bodyPr/>
          <a:lstStyle/>
          <a:p>
            <a:fld id="{8EE07FC3-56A4-9244-A054-7A234EAC9748}" type="slidenum">
              <a:rPr lang="en-US" smtClean="0"/>
              <a:pPr/>
              <a:t>32</a:t>
            </a:fld>
            <a:endParaRPr lang="en-US"/>
          </a:p>
        </p:txBody>
      </p:sp>
      <p:sp>
        <p:nvSpPr>
          <p:cNvPr id="9" name="Text Placeholder 8">
            <a:extLst>
              <a:ext uri="{FF2B5EF4-FFF2-40B4-BE49-F238E27FC236}">
                <a16:creationId xmlns:a16="http://schemas.microsoft.com/office/drawing/2014/main" id="{EF86A5DA-4FC1-296F-D651-74AE30C0A7CE}"/>
              </a:ext>
            </a:extLst>
          </p:cNvPr>
          <p:cNvSpPr>
            <a:spLocks noGrp="1"/>
          </p:cNvSpPr>
          <p:nvPr>
            <p:ph type="body" sz="quarter" idx="14"/>
          </p:nvPr>
        </p:nvSpPr>
        <p:spPr/>
        <p:txBody>
          <a:bodyPr vert="horz" lIns="91440" tIns="45720" rIns="91440" bIns="45720" rtlCol="0" anchor="t">
            <a:noAutofit/>
          </a:bodyPr>
          <a:lstStyle/>
          <a:p>
            <a:r>
              <a:rPr lang="en-US" dirty="0">
                <a:latin typeface="Arial"/>
                <a:cs typeface="Arial"/>
              </a:rPr>
              <a:t>A Local and Global Community</a:t>
            </a:r>
            <a:endParaRPr lang="en-US" dirty="0"/>
          </a:p>
        </p:txBody>
      </p:sp>
    </p:spTree>
    <p:extLst>
      <p:ext uri="{BB962C8B-B14F-4D97-AF65-F5344CB8AC3E}">
        <p14:creationId xmlns:p14="http://schemas.microsoft.com/office/powerpoint/2010/main" val="102755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object 3"/>
          <p:cNvSpPr txBox="1">
            <a:spLocks noGrp="1"/>
          </p:cNvSpPr>
          <p:nvPr>
            <p:ph type="title"/>
          </p:nvPr>
        </p:nvSpPr>
        <p:spPr>
          <a:xfrm>
            <a:off x="8319272" y="2687768"/>
            <a:ext cx="3488054" cy="1136650"/>
          </a:xfrm>
          <a:prstGeom prst="rect">
            <a:avLst/>
          </a:prstGeom>
        </p:spPr>
        <p:txBody>
          <a:bodyPr vert="horz" wrap="square" lIns="0" tIns="5715" rIns="0" bIns="0" rtlCol="0">
            <a:spAutoFit/>
          </a:bodyPr>
          <a:lstStyle/>
          <a:p>
            <a:pPr marL="12700" marR="5080">
              <a:lnSpc>
                <a:spcPct val="101899"/>
              </a:lnSpc>
              <a:spcBef>
                <a:spcPts val="45"/>
              </a:spcBef>
            </a:pPr>
            <a:r>
              <a:rPr sz="2400" dirty="0"/>
              <a:t>Advancing</a:t>
            </a:r>
            <a:r>
              <a:rPr sz="2400" spc="-80" dirty="0"/>
              <a:t> </a:t>
            </a:r>
            <a:r>
              <a:rPr sz="2400" spc="-10" dirty="0"/>
              <a:t>Professional </a:t>
            </a:r>
            <a:r>
              <a:rPr sz="2400" dirty="0"/>
              <a:t>Development</a:t>
            </a:r>
            <a:r>
              <a:rPr sz="2400" spc="-90" dirty="0"/>
              <a:t> </a:t>
            </a:r>
            <a:r>
              <a:rPr sz="2400" spc="-25" dirty="0"/>
              <a:t>and </a:t>
            </a:r>
            <a:r>
              <a:rPr sz="2400" dirty="0"/>
              <a:t>Career</a:t>
            </a:r>
            <a:r>
              <a:rPr sz="2400" spc="-30" dirty="0"/>
              <a:t> </a:t>
            </a:r>
            <a:r>
              <a:rPr sz="2400" spc="-10" dirty="0"/>
              <a:t>Opportunities</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60291" y="0"/>
            <a:ext cx="8328659" cy="6858000"/>
            <a:chOff x="3860291" y="0"/>
            <a:chExt cx="8328659" cy="68580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6095999" y="0"/>
              <a:ext cx="6092952" cy="6857999"/>
            </a:xfrm>
            <a:prstGeom prst="rect">
              <a:avLst/>
            </a:prstGeom>
          </p:spPr>
        </p:pic>
        <p:sp>
          <p:nvSpPr>
            <p:cNvPr id="4" name="object 4"/>
            <p:cNvSpPr/>
            <p:nvPr/>
          </p:nvSpPr>
          <p:spPr>
            <a:xfrm>
              <a:off x="3860291" y="1830323"/>
              <a:ext cx="3055620" cy="1993900"/>
            </a:xfrm>
            <a:custGeom>
              <a:avLst/>
              <a:gdLst/>
              <a:ahLst/>
              <a:cxnLst/>
              <a:rect l="l" t="t" r="r" b="b"/>
              <a:pathLst>
                <a:path w="3055620" h="1993900">
                  <a:moveTo>
                    <a:pt x="3055619" y="0"/>
                  </a:moveTo>
                  <a:lnTo>
                    <a:pt x="0" y="0"/>
                  </a:lnTo>
                  <a:lnTo>
                    <a:pt x="0" y="1993392"/>
                  </a:lnTo>
                  <a:lnTo>
                    <a:pt x="3055619" y="1993392"/>
                  </a:lnTo>
                  <a:lnTo>
                    <a:pt x="3055619" y="0"/>
                  </a:lnTo>
                  <a:close/>
                </a:path>
              </a:pathLst>
            </a:custGeom>
            <a:solidFill>
              <a:srgbClr val="FFFFFF"/>
            </a:solidFill>
          </p:spPr>
          <p:txBody>
            <a:bodyPr wrap="square" lIns="0" tIns="0" rIns="0" bIns="0" rtlCol="0"/>
            <a:lstStyle/>
            <a:p>
              <a:endParaRPr/>
            </a:p>
          </p:txBody>
        </p:sp>
      </p:grpSp>
      <p:sp>
        <p:nvSpPr>
          <p:cNvPr id="6" name="object 6"/>
          <p:cNvSpPr txBox="1"/>
          <p:nvPr/>
        </p:nvSpPr>
        <p:spPr>
          <a:xfrm>
            <a:off x="562355" y="1830323"/>
            <a:ext cx="2966085" cy="1707519"/>
          </a:xfrm>
          <a:prstGeom prst="rect">
            <a:avLst/>
          </a:prstGeom>
          <a:ln w="6350">
            <a:solidFill>
              <a:srgbClr val="FF6100"/>
            </a:solidFill>
          </a:ln>
        </p:spPr>
        <p:txBody>
          <a:bodyPr vert="horz" wrap="square" lIns="0" tIns="69215" rIns="0" bIns="0" rtlCol="0">
            <a:spAutoFit/>
          </a:bodyPr>
          <a:lstStyle/>
          <a:p>
            <a:pPr marL="182245">
              <a:lnSpc>
                <a:spcPct val="100000"/>
              </a:lnSpc>
              <a:spcBef>
                <a:spcPts val="545"/>
              </a:spcBef>
            </a:pPr>
            <a:r>
              <a:rPr sz="1800" b="1" dirty="0">
                <a:latin typeface="Arial"/>
                <a:cs typeface="Arial"/>
              </a:rPr>
              <a:t>Travel</a:t>
            </a:r>
            <a:r>
              <a:rPr sz="1800" b="1" spc="-125" dirty="0">
                <a:latin typeface="Arial"/>
                <a:cs typeface="Arial"/>
              </a:rPr>
              <a:t> </a:t>
            </a:r>
            <a:r>
              <a:rPr lang="en-US" sz="1800" b="1" spc="-125" dirty="0">
                <a:latin typeface="Arial"/>
                <a:cs typeface="Arial"/>
              </a:rPr>
              <a:t>F</a:t>
            </a:r>
            <a:r>
              <a:rPr sz="1800" b="1" spc="-10" dirty="0">
                <a:latin typeface="Arial"/>
                <a:cs typeface="Arial"/>
              </a:rPr>
              <a:t>acilitation</a:t>
            </a:r>
            <a:endParaRPr sz="1800" dirty="0">
              <a:latin typeface="Arial"/>
              <a:cs typeface="Arial"/>
            </a:endParaRPr>
          </a:p>
          <a:p>
            <a:pPr marL="296545" marR="923925" indent="-114300">
              <a:lnSpc>
                <a:spcPct val="118600"/>
              </a:lnSpc>
              <a:spcBef>
                <a:spcPts val="409"/>
              </a:spcBef>
              <a:buClr>
                <a:srgbClr val="FF6100"/>
              </a:buClr>
              <a:buChar char="•"/>
              <a:tabLst>
                <a:tab pos="296545" algn="l"/>
              </a:tabLst>
            </a:pPr>
            <a:r>
              <a:rPr sz="1600" dirty="0">
                <a:latin typeface="Arial"/>
                <a:cs typeface="Arial"/>
              </a:rPr>
              <a:t>Digitalization</a:t>
            </a:r>
            <a:r>
              <a:rPr sz="1600" spc="-45" dirty="0">
                <a:latin typeface="Arial"/>
                <a:cs typeface="Arial"/>
              </a:rPr>
              <a:t> </a:t>
            </a:r>
            <a:r>
              <a:rPr sz="1600" dirty="0">
                <a:latin typeface="Arial"/>
                <a:cs typeface="Arial"/>
              </a:rPr>
              <a:t>of</a:t>
            </a:r>
            <a:r>
              <a:rPr sz="1600" spc="-40" dirty="0">
                <a:latin typeface="Arial"/>
                <a:cs typeface="Arial"/>
              </a:rPr>
              <a:t> </a:t>
            </a:r>
            <a:r>
              <a:rPr sz="1600" spc="-10" dirty="0">
                <a:latin typeface="Arial"/>
                <a:cs typeface="Arial"/>
              </a:rPr>
              <a:t>Travel Documents</a:t>
            </a:r>
            <a:endParaRPr sz="1600" dirty="0">
              <a:latin typeface="Arial"/>
              <a:cs typeface="Arial"/>
            </a:endParaRPr>
          </a:p>
          <a:p>
            <a:pPr marL="295910" indent="-113664">
              <a:lnSpc>
                <a:spcPct val="100000"/>
              </a:lnSpc>
              <a:spcBef>
                <a:spcPts val="925"/>
              </a:spcBef>
              <a:buClr>
                <a:srgbClr val="FF6100"/>
              </a:buClr>
              <a:buChar char="•"/>
              <a:tabLst>
                <a:tab pos="295910" algn="l"/>
              </a:tabLst>
            </a:pPr>
            <a:r>
              <a:rPr sz="1600" spc="-10" dirty="0">
                <a:latin typeface="Arial"/>
                <a:cs typeface="Arial"/>
              </a:rPr>
              <a:t>Biometrics</a:t>
            </a:r>
            <a:endParaRPr sz="1600" dirty="0">
              <a:latin typeface="Arial"/>
              <a:cs typeface="Arial"/>
            </a:endParaRPr>
          </a:p>
          <a:p>
            <a:pPr marL="295910" indent="-113664">
              <a:lnSpc>
                <a:spcPct val="100000"/>
              </a:lnSpc>
              <a:spcBef>
                <a:spcPts val="925"/>
              </a:spcBef>
              <a:buClr>
                <a:srgbClr val="FF6100"/>
              </a:buClr>
              <a:buChar char="•"/>
              <a:tabLst>
                <a:tab pos="295910" algn="l"/>
              </a:tabLst>
            </a:pPr>
            <a:r>
              <a:rPr sz="1600" spc="-10" dirty="0">
                <a:latin typeface="Arial"/>
                <a:cs typeface="Arial"/>
              </a:rPr>
              <a:t>Preclearance</a:t>
            </a:r>
            <a:endParaRPr lang="en-US" sz="1600" dirty="0">
              <a:latin typeface="Arial"/>
              <a:cs typeface="Arial"/>
            </a:endParaRPr>
          </a:p>
        </p:txBody>
      </p:sp>
      <p:sp>
        <p:nvSpPr>
          <p:cNvPr id="7" name="object 7"/>
          <p:cNvSpPr txBox="1"/>
          <p:nvPr/>
        </p:nvSpPr>
        <p:spPr>
          <a:xfrm>
            <a:off x="3860291" y="1830323"/>
            <a:ext cx="3055620" cy="1719060"/>
          </a:xfrm>
          <a:prstGeom prst="rect">
            <a:avLst/>
          </a:prstGeom>
          <a:ln w="6350">
            <a:solidFill>
              <a:srgbClr val="FF6100"/>
            </a:solidFill>
          </a:ln>
        </p:spPr>
        <p:txBody>
          <a:bodyPr vert="horz" wrap="square" lIns="0" tIns="69215" rIns="0" bIns="0" rtlCol="0">
            <a:spAutoFit/>
          </a:bodyPr>
          <a:lstStyle/>
          <a:p>
            <a:pPr marL="182880">
              <a:lnSpc>
                <a:spcPct val="100000"/>
              </a:lnSpc>
              <a:spcBef>
                <a:spcPts val="545"/>
              </a:spcBef>
            </a:pPr>
            <a:r>
              <a:rPr sz="1800" b="1" dirty="0">
                <a:latin typeface="Arial"/>
                <a:cs typeface="Arial"/>
              </a:rPr>
              <a:t>Sustainable</a:t>
            </a:r>
            <a:r>
              <a:rPr sz="1800" b="1" spc="-40" dirty="0">
                <a:latin typeface="Arial"/>
                <a:cs typeface="Arial"/>
              </a:rPr>
              <a:t> </a:t>
            </a:r>
            <a:r>
              <a:rPr sz="1800" b="1" spc="-10" dirty="0">
                <a:latin typeface="Arial"/>
                <a:cs typeface="Arial"/>
              </a:rPr>
              <a:t>Travel</a:t>
            </a:r>
            <a:endParaRPr sz="1800" dirty="0">
              <a:latin typeface="Arial"/>
              <a:cs typeface="Arial"/>
            </a:endParaRPr>
          </a:p>
          <a:p>
            <a:pPr marL="296545" indent="-113664">
              <a:lnSpc>
                <a:spcPct val="100000"/>
              </a:lnSpc>
              <a:spcBef>
                <a:spcPts val="845"/>
              </a:spcBef>
              <a:buClr>
                <a:srgbClr val="FF6100"/>
              </a:buClr>
              <a:buChar char="•"/>
              <a:tabLst>
                <a:tab pos="296545" algn="l"/>
              </a:tabLst>
            </a:pPr>
            <a:r>
              <a:rPr sz="1500" dirty="0">
                <a:latin typeface="Arial"/>
                <a:cs typeface="Arial"/>
              </a:rPr>
              <a:t>SAF</a:t>
            </a:r>
            <a:r>
              <a:rPr sz="1500" spc="-25" dirty="0">
                <a:latin typeface="Arial"/>
                <a:cs typeface="Arial"/>
              </a:rPr>
              <a:t> </a:t>
            </a:r>
            <a:r>
              <a:rPr sz="1500" spc="-10" dirty="0">
                <a:latin typeface="Arial"/>
                <a:cs typeface="Arial"/>
              </a:rPr>
              <a:t>production</a:t>
            </a:r>
            <a:endParaRPr sz="1500" dirty="0">
              <a:latin typeface="Arial"/>
              <a:cs typeface="Arial"/>
            </a:endParaRPr>
          </a:p>
          <a:p>
            <a:pPr marL="296545" indent="-113664">
              <a:lnSpc>
                <a:spcPct val="100000"/>
              </a:lnSpc>
              <a:spcBef>
                <a:spcPts val="919"/>
              </a:spcBef>
              <a:buClr>
                <a:srgbClr val="FF6100"/>
              </a:buClr>
              <a:buChar char="•"/>
              <a:tabLst>
                <a:tab pos="296545" algn="l"/>
              </a:tabLst>
            </a:pPr>
            <a:r>
              <a:rPr sz="1500" dirty="0">
                <a:latin typeface="Arial"/>
                <a:cs typeface="Arial"/>
              </a:rPr>
              <a:t>Emissions</a:t>
            </a:r>
            <a:r>
              <a:rPr sz="1500" spc="-40" dirty="0">
                <a:latin typeface="Arial"/>
                <a:cs typeface="Arial"/>
              </a:rPr>
              <a:t> </a:t>
            </a:r>
            <a:r>
              <a:rPr sz="1500" spc="-10" dirty="0">
                <a:latin typeface="Arial"/>
                <a:cs typeface="Arial"/>
              </a:rPr>
              <a:t>accounting</a:t>
            </a:r>
            <a:endParaRPr lang="en-US" sz="1500" spc="-10" dirty="0">
              <a:latin typeface="Arial"/>
              <a:cs typeface="Arial"/>
            </a:endParaRPr>
          </a:p>
          <a:p>
            <a:pPr marL="296545" indent="-113664">
              <a:lnSpc>
                <a:spcPct val="100000"/>
              </a:lnSpc>
              <a:spcBef>
                <a:spcPts val="919"/>
              </a:spcBef>
              <a:buClr>
                <a:srgbClr val="FF6100"/>
              </a:buClr>
              <a:buChar char="•"/>
              <a:tabLst>
                <a:tab pos="296545" algn="l"/>
              </a:tabLst>
            </a:pPr>
            <a:endParaRPr lang="en-US" sz="1500" spc="-10" dirty="0">
              <a:latin typeface="Arial"/>
              <a:cs typeface="Arial"/>
            </a:endParaRPr>
          </a:p>
          <a:p>
            <a:pPr marL="296545" indent="-113664">
              <a:lnSpc>
                <a:spcPct val="100000"/>
              </a:lnSpc>
              <a:spcBef>
                <a:spcPts val="919"/>
              </a:spcBef>
              <a:buClr>
                <a:srgbClr val="FF6100"/>
              </a:buClr>
              <a:buChar char="•"/>
              <a:tabLst>
                <a:tab pos="296545" algn="l"/>
              </a:tabLst>
            </a:pPr>
            <a:endParaRPr lang="en-US" sz="1500" dirty="0">
              <a:latin typeface="Arial"/>
              <a:cs typeface="Arial"/>
            </a:endParaRPr>
          </a:p>
        </p:txBody>
      </p:sp>
      <p:sp>
        <p:nvSpPr>
          <p:cNvPr id="8" name="object 8"/>
          <p:cNvSpPr txBox="1"/>
          <p:nvPr/>
        </p:nvSpPr>
        <p:spPr>
          <a:xfrm>
            <a:off x="2392679" y="4155947"/>
            <a:ext cx="2691765" cy="1831975"/>
          </a:xfrm>
          <a:prstGeom prst="rect">
            <a:avLst/>
          </a:prstGeom>
          <a:ln w="6350">
            <a:solidFill>
              <a:srgbClr val="FF6100"/>
            </a:solidFill>
          </a:ln>
        </p:spPr>
        <p:txBody>
          <a:bodyPr vert="horz" wrap="square" lIns="0" tIns="69215" rIns="0" bIns="0" rtlCol="0">
            <a:spAutoFit/>
          </a:bodyPr>
          <a:lstStyle/>
          <a:p>
            <a:pPr marL="182880">
              <a:lnSpc>
                <a:spcPct val="100000"/>
              </a:lnSpc>
              <a:spcBef>
                <a:spcPts val="545"/>
              </a:spcBef>
            </a:pPr>
            <a:r>
              <a:rPr sz="1800" b="1" dirty="0">
                <a:latin typeface="Arial"/>
                <a:cs typeface="Arial"/>
              </a:rPr>
              <a:t>Travel</a:t>
            </a:r>
            <a:r>
              <a:rPr sz="1800" b="1" spc="-125" dirty="0">
                <a:latin typeface="Arial"/>
                <a:cs typeface="Arial"/>
              </a:rPr>
              <a:t> </a:t>
            </a:r>
            <a:r>
              <a:rPr sz="1800" b="1" spc="-10" dirty="0">
                <a:latin typeface="Arial"/>
                <a:cs typeface="Arial"/>
              </a:rPr>
              <a:t>Infrastructure</a:t>
            </a:r>
            <a:endParaRPr sz="1800">
              <a:latin typeface="Arial"/>
              <a:cs typeface="Arial"/>
            </a:endParaRPr>
          </a:p>
          <a:p>
            <a:pPr marL="297180" marR="815340" indent="-114300">
              <a:lnSpc>
                <a:spcPct val="119300"/>
              </a:lnSpc>
              <a:spcBef>
                <a:spcPts val="520"/>
              </a:spcBef>
              <a:buClr>
                <a:srgbClr val="FF6100"/>
              </a:buClr>
              <a:buChar char="•"/>
              <a:tabLst>
                <a:tab pos="297180" algn="l"/>
              </a:tabLst>
            </a:pPr>
            <a:r>
              <a:rPr sz="1400" dirty="0">
                <a:latin typeface="Arial"/>
                <a:cs typeface="Arial"/>
              </a:rPr>
              <a:t>Air,</a:t>
            </a:r>
            <a:r>
              <a:rPr sz="1400" spc="-50" dirty="0">
                <a:latin typeface="Arial"/>
                <a:cs typeface="Arial"/>
              </a:rPr>
              <a:t> </a:t>
            </a:r>
            <a:r>
              <a:rPr sz="1400" dirty="0">
                <a:latin typeface="Arial"/>
                <a:cs typeface="Arial"/>
              </a:rPr>
              <a:t>rail,</a:t>
            </a:r>
            <a:r>
              <a:rPr sz="1400" spc="-50" dirty="0">
                <a:latin typeface="Arial"/>
                <a:cs typeface="Arial"/>
              </a:rPr>
              <a:t> </a:t>
            </a:r>
            <a:r>
              <a:rPr sz="1400" dirty="0">
                <a:latin typeface="Arial"/>
                <a:cs typeface="Arial"/>
              </a:rPr>
              <a:t>bridges</a:t>
            </a:r>
            <a:r>
              <a:rPr sz="1400" spc="-50" dirty="0">
                <a:latin typeface="Arial"/>
                <a:cs typeface="Arial"/>
              </a:rPr>
              <a:t> </a:t>
            </a:r>
            <a:r>
              <a:rPr sz="1400" spc="-25" dirty="0">
                <a:latin typeface="Arial"/>
                <a:cs typeface="Arial"/>
              </a:rPr>
              <a:t>and </a:t>
            </a:r>
            <a:r>
              <a:rPr sz="1400" spc="-10" dirty="0">
                <a:latin typeface="Arial"/>
                <a:cs typeface="Arial"/>
              </a:rPr>
              <a:t>highways</a:t>
            </a:r>
            <a:endParaRPr sz="1400">
              <a:latin typeface="Arial"/>
              <a:cs typeface="Arial"/>
            </a:endParaRPr>
          </a:p>
          <a:p>
            <a:pPr marL="296545" indent="-113664">
              <a:lnSpc>
                <a:spcPct val="100000"/>
              </a:lnSpc>
              <a:spcBef>
                <a:spcPts val="560"/>
              </a:spcBef>
              <a:buClr>
                <a:srgbClr val="FF6100"/>
              </a:buClr>
              <a:buChar char="•"/>
              <a:tabLst>
                <a:tab pos="296545" algn="l"/>
              </a:tabLst>
            </a:pPr>
            <a:r>
              <a:rPr sz="1400" dirty="0">
                <a:latin typeface="Arial"/>
                <a:cs typeface="Arial"/>
              </a:rPr>
              <a:t>Multimodal</a:t>
            </a:r>
            <a:r>
              <a:rPr sz="1400" spc="-45" dirty="0">
                <a:latin typeface="Arial"/>
                <a:cs typeface="Arial"/>
              </a:rPr>
              <a:t> </a:t>
            </a:r>
            <a:r>
              <a:rPr sz="1400" dirty="0">
                <a:latin typeface="Arial"/>
                <a:cs typeface="Arial"/>
              </a:rPr>
              <a:t>digital</a:t>
            </a:r>
            <a:r>
              <a:rPr sz="1400" spc="-25" dirty="0">
                <a:latin typeface="Arial"/>
                <a:cs typeface="Arial"/>
              </a:rPr>
              <a:t> </a:t>
            </a:r>
            <a:r>
              <a:rPr sz="1400" spc="-10" dirty="0">
                <a:latin typeface="Arial"/>
                <a:cs typeface="Arial"/>
              </a:rPr>
              <a:t>platforms</a:t>
            </a:r>
            <a:endParaRPr sz="1400">
              <a:latin typeface="Arial"/>
              <a:cs typeface="Arial"/>
            </a:endParaRPr>
          </a:p>
        </p:txBody>
      </p:sp>
      <p:sp>
        <p:nvSpPr>
          <p:cNvPr id="9" name="object 9"/>
          <p:cNvSpPr/>
          <p:nvPr/>
        </p:nvSpPr>
        <p:spPr>
          <a:xfrm>
            <a:off x="3282518" y="1019822"/>
            <a:ext cx="2813685" cy="3950335"/>
          </a:xfrm>
          <a:custGeom>
            <a:avLst/>
            <a:gdLst/>
            <a:ahLst/>
            <a:cxnLst/>
            <a:rect l="l" t="t" r="r" b="b"/>
            <a:pathLst>
              <a:path w="2813685" h="3950335">
                <a:moveTo>
                  <a:pt x="912304" y="584542"/>
                </a:moveTo>
                <a:lnTo>
                  <a:pt x="901382" y="284086"/>
                </a:lnTo>
                <a:lnTo>
                  <a:pt x="829005" y="361924"/>
                </a:lnTo>
                <a:lnTo>
                  <a:pt x="439775" y="0"/>
                </a:lnTo>
                <a:lnTo>
                  <a:pt x="77851" y="389229"/>
                </a:lnTo>
                <a:lnTo>
                  <a:pt x="0" y="316839"/>
                </a:lnTo>
                <a:lnTo>
                  <a:pt x="10922" y="617296"/>
                </a:lnTo>
                <a:lnTo>
                  <a:pt x="311378" y="606386"/>
                </a:lnTo>
                <a:lnTo>
                  <a:pt x="233540" y="533996"/>
                </a:lnTo>
                <a:lnTo>
                  <a:pt x="450697" y="300456"/>
                </a:lnTo>
                <a:lnTo>
                  <a:pt x="684225" y="517613"/>
                </a:lnTo>
                <a:lnTo>
                  <a:pt x="611847" y="595464"/>
                </a:lnTo>
                <a:lnTo>
                  <a:pt x="912304" y="584542"/>
                </a:lnTo>
                <a:close/>
              </a:path>
              <a:path w="2813685" h="3950335">
                <a:moveTo>
                  <a:pt x="2813481" y="3312147"/>
                </a:moveTo>
                <a:lnTo>
                  <a:pt x="2600883" y="3099549"/>
                </a:lnTo>
                <a:lnTo>
                  <a:pt x="2388285" y="3312147"/>
                </a:lnTo>
                <a:lnTo>
                  <a:pt x="2494584" y="3312147"/>
                </a:lnTo>
                <a:lnTo>
                  <a:pt x="2494584" y="3631044"/>
                </a:lnTo>
                <a:lnTo>
                  <a:pt x="2175687" y="3631044"/>
                </a:lnTo>
                <a:lnTo>
                  <a:pt x="2175687" y="3524745"/>
                </a:lnTo>
                <a:lnTo>
                  <a:pt x="1963089" y="3737343"/>
                </a:lnTo>
                <a:lnTo>
                  <a:pt x="2175687" y="3949941"/>
                </a:lnTo>
                <a:lnTo>
                  <a:pt x="2175687" y="3843642"/>
                </a:lnTo>
                <a:lnTo>
                  <a:pt x="2707182" y="3843642"/>
                </a:lnTo>
                <a:lnTo>
                  <a:pt x="2707182" y="3312147"/>
                </a:lnTo>
                <a:lnTo>
                  <a:pt x="2813481" y="3312147"/>
                </a:lnTo>
                <a:close/>
              </a:path>
            </a:pathLst>
          </a:custGeom>
          <a:solidFill>
            <a:srgbClr val="FF6100"/>
          </a:solidFill>
        </p:spPr>
        <p:txBody>
          <a:bodyPr wrap="square" lIns="0" tIns="0" rIns="0" bIns="0" rtlCol="0"/>
          <a:lstStyle/>
          <a:p>
            <a:endParaRPr/>
          </a:p>
        </p:txBody>
      </p:sp>
      <p:sp>
        <p:nvSpPr>
          <p:cNvPr id="10" name="object 10"/>
          <p:cNvSpPr/>
          <p:nvPr/>
        </p:nvSpPr>
        <p:spPr>
          <a:xfrm>
            <a:off x="1271016" y="4119371"/>
            <a:ext cx="850900" cy="850900"/>
          </a:xfrm>
          <a:custGeom>
            <a:avLst/>
            <a:gdLst/>
            <a:ahLst/>
            <a:cxnLst/>
            <a:rect l="l" t="t" r="r" b="b"/>
            <a:pathLst>
              <a:path w="850900" h="850900">
                <a:moveTo>
                  <a:pt x="212597" y="0"/>
                </a:moveTo>
                <a:lnTo>
                  <a:pt x="0" y="212597"/>
                </a:lnTo>
                <a:lnTo>
                  <a:pt x="106298" y="212597"/>
                </a:lnTo>
                <a:lnTo>
                  <a:pt x="106298" y="744093"/>
                </a:lnTo>
                <a:lnTo>
                  <a:pt x="637793" y="744093"/>
                </a:lnTo>
                <a:lnTo>
                  <a:pt x="637793" y="850391"/>
                </a:lnTo>
                <a:lnTo>
                  <a:pt x="850391" y="637794"/>
                </a:lnTo>
                <a:lnTo>
                  <a:pt x="637793" y="425195"/>
                </a:lnTo>
                <a:lnTo>
                  <a:pt x="637793" y="531495"/>
                </a:lnTo>
                <a:lnTo>
                  <a:pt x="318896" y="531495"/>
                </a:lnTo>
                <a:lnTo>
                  <a:pt x="318896" y="212597"/>
                </a:lnTo>
                <a:lnTo>
                  <a:pt x="425195" y="212597"/>
                </a:lnTo>
                <a:lnTo>
                  <a:pt x="212597" y="0"/>
                </a:lnTo>
                <a:close/>
              </a:path>
            </a:pathLst>
          </a:custGeom>
          <a:solidFill>
            <a:srgbClr val="FF6100"/>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551687" y="6135623"/>
            <a:ext cx="1431035" cy="461771"/>
          </a:xfrm>
          <a:prstGeom prst="rect">
            <a:avLst/>
          </a:prstGeom>
        </p:spPr>
      </p:pic>
      <p:sp>
        <p:nvSpPr>
          <p:cNvPr id="14" name="Title 1">
            <a:extLst>
              <a:ext uri="{FF2B5EF4-FFF2-40B4-BE49-F238E27FC236}">
                <a16:creationId xmlns:a16="http://schemas.microsoft.com/office/drawing/2014/main" id="{3FCE2CE3-492F-D827-AB79-C5DCEDEE7045}"/>
              </a:ext>
            </a:extLst>
          </p:cNvPr>
          <p:cNvSpPr>
            <a:spLocks noGrp="1"/>
          </p:cNvSpPr>
          <p:nvPr>
            <p:ph type="title"/>
          </p:nvPr>
        </p:nvSpPr>
        <p:spPr>
          <a:xfrm>
            <a:off x="457200" y="439191"/>
            <a:ext cx="7334471" cy="861774"/>
          </a:xfrm>
        </p:spPr>
        <p:txBody>
          <a:bodyPr>
            <a:normAutofit fontScale="90000"/>
          </a:bodyPr>
          <a:lstStyle/>
          <a:p>
            <a:r>
              <a:rPr lang="en-US" sz="2800" kern="100" dirty="0">
                <a:effectLst/>
                <a:ea typeface="Calibri" panose="020F0502020204030204" pitchFamily="34" charset="0"/>
              </a:rPr>
              <a:t>GBTA Advocacy: </a:t>
            </a:r>
            <a:r>
              <a:rPr lang="en-US" kern="100" dirty="0">
                <a:ea typeface="Calibri" panose="020F0502020204030204" pitchFamily="34" charset="0"/>
              </a:rPr>
              <a:t>Focus Areas</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6">
            <a:extLst>
              <a:ext uri="{FF2B5EF4-FFF2-40B4-BE49-F238E27FC236}">
                <a16:creationId xmlns:a16="http://schemas.microsoft.com/office/drawing/2014/main" id="{5220637E-46FE-B0BC-81AC-7E89850B3412}"/>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Presentation Title Goes Here</a:t>
            </a:r>
          </a:p>
        </p:txBody>
      </p:sp>
      <p:sp>
        <p:nvSpPr>
          <p:cNvPr id="13" name="Slide Number Placeholder 7">
            <a:extLst>
              <a:ext uri="{FF2B5EF4-FFF2-40B4-BE49-F238E27FC236}">
                <a16:creationId xmlns:a16="http://schemas.microsoft.com/office/drawing/2014/main" id="{8F3C78E6-B4D9-E76A-E685-D7E0FD960F4D}"/>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E07FC3-56A4-9244-A054-7A234EAC9748}"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6" name="Picture 20" descr="A group of people holding hands&#10;&#10;Description automatically generated">
            <a:extLst>
              <a:ext uri="{FF2B5EF4-FFF2-40B4-BE49-F238E27FC236}">
                <a16:creationId xmlns:a16="http://schemas.microsoft.com/office/drawing/2014/main" id="{094D9012-8256-3B70-42CE-D373FA0C323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1510" b="1510"/>
          <a:stretch/>
        </p:blipFill>
        <p:spPr>
          <a:xfrm>
            <a:off x="6262731" y="0"/>
            <a:ext cx="5909265" cy="6858000"/>
          </a:xfrm>
        </p:spPr>
      </p:pic>
      <p:pic>
        <p:nvPicPr>
          <p:cNvPr id="22" name="Graphic 1" descr="A logo with a black background&#10;&#10;Description automatically generated">
            <a:extLst>
              <a:ext uri="{FF2B5EF4-FFF2-40B4-BE49-F238E27FC236}">
                <a16:creationId xmlns:a16="http://schemas.microsoft.com/office/drawing/2014/main" id="{A817B44B-7370-2B24-BAF6-3896737E6223}"/>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22190" t="23275" r="24629" b="36309"/>
          <a:stretch/>
        </p:blipFill>
        <p:spPr>
          <a:xfrm>
            <a:off x="5396821" y="4900932"/>
            <a:ext cx="2584424" cy="1964146"/>
          </a:xfrm>
          <a:prstGeom prst="rect">
            <a:avLst/>
          </a:prstGeom>
        </p:spPr>
      </p:pic>
      <p:sp>
        <p:nvSpPr>
          <p:cNvPr id="4" name="TextBox 3">
            <a:extLst>
              <a:ext uri="{FF2B5EF4-FFF2-40B4-BE49-F238E27FC236}">
                <a16:creationId xmlns:a16="http://schemas.microsoft.com/office/drawing/2014/main" id="{EE56EF5E-E80D-52F5-6179-06E4F9332070}"/>
              </a:ext>
            </a:extLst>
          </p:cNvPr>
          <p:cNvSpPr txBox="1"/>
          <p:nvPr/>
        </p:nvSpPr>
        <p:spPr>
          <a:xfrm>
            <a:off x="472416" y="1619316"/>
            <a:ext cx="545685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F5057"/>
                </a:solidFill>
                <a:effectLst/>
                <a:uLnTx/>
                <a:uFillTx/>
                <a:latin typeface="Arial Nova"/>
                <a:ea typeface="lato"/>
                <a:cs typeface="lato"/>
              </a:rPr>
              <a:t>The GBTA Foundation was relaunched in July 2022 to </a:t>
            </a:r>
            <a:r>
              <a:rPr kumimoji="0" lang="en-US" sz="2200" b="1" i="0" u="none" strike="noStrike" kern="1200" cap="none" spc="0" normalizeH="0" baseline="0" noProof="0">
                <a:ln>
                  <a:noFill/>
                </a:ln>
                <a:solidFill>
                  <a:srgbClr val="4F5057"/>
                </a:solidFill>
                <a:effectLst/>
                <a:uLnTx/>
                <a:uFillTx/>
                <a:latin typeface="Arial Nova"/>
                <a:ea typeface="lato"/>
                <a:cs typeface="lato"/>
              </a:rPr>
              <a:t>collectively</a:t>
            </a:r>
            <a:r>
              <a:rPr kumimoji="0" lang="en-US" sz="2200" b="0" i="0" u="none" strike="noStrike" kern="1200" cap="none" spc="0" normalizeH="0" baseline="0" noProof="0">
                <a:ln>
                  <a:noFill/>
                </a:ln>
                <a:solidFill>
                  <a:srgbClr val="4F5057"/>
                </a:solidFill>
                <a:effectLst/>
                <a:uLnTx/>
                <a:uFillTx/>
                <a:latin typeface="Arial Nova"/>
                <a:ea typeface="lato"/>
                <a:cs typeface="lato"/>
              </a:rPr>
              <a:t> galvanize the business travel community.</a:t>
            </a:r>
            <a:endParaRPr kumimoji="0" lang="fr-FR" sz="2200" b="0" i="0" u="none" strike="noStrike" kern="1200" cap="none" spc="0" normalizeH="0" baseline="0" noProof="0">
              <a:ln>
                <a:noFill/>
              </a:ln>
              <a:solidFill>
                <a:srgbClr val="4F5057"/>
              </a:solidFill>
              <a:effectLst/>
              <a:uLnTx/>
              <a:uFillTx/>
              <a:latin typeface="Arial Nova"/>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4F5057"/>
              </a:solidFill>
              <a:effectLst/>
              <a:uLnTx/>
              <a:uFillTx/>
              <a:latin typeface="Arial Nova"/>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F5057"/>
                </a:solidFill>
                <a:effectLst/>
                <a:uLnTx/>
                <a:uFillTx/>
                <a:latin typeface="Arial Nova"/>
                <a:ea typeface="lato"/>
                <a:cs typeface="lato"/>
              </a:rPr>
              <a:t>The mission is to drive positive impact for our </a:t>
            </a:r>
            <a:r>
              <a:rPr kumimoji="0" lang="en-US" sz="2200" b="1" i="0" u="none" strike="noStrike" kern="1200" cap="none" spc="0" normalizeH="0" baseline="0" noProof="0">
                <a:ln>
                  <a:noFill/>
                </a:ln>
                <a:solidFill>
                  <a:srgbClr val="4F5057"/>
                </a:solidFill>
                <a:effectLst/>
                <a:uLnTx/>
                <a:uFillTx/>
                <a:latin typeface="Arial Nova"/>
                <a:ea typeface="lato"/>
                <a:cs typeface="lato"/>
              </a:rPr>
              <a:t>People and Planet </a:t>
            </a:r>
            <a:r>
              <a:rPr kumimoji="0" lang="en-US" sz="2200" b="0" i="0" u="none" strike="noStrike" kern="1200" cap="none" spc="0" normalizeH="0" baseline="0" noProof="0">
                <a:ln>
                  <a:noFill/>
                </a:ln>
                <a:solidFill>
                  <a:srgbClr val="4F5057"/>
                </a:solidFill>
                <a:effectLst/>
                <a:uLnTx/>
                <a:uFillTx/>
                <a:latin typeface="Arial Nova"/>
                <a:ea typeface="lato"/>
                <a:cs typeface="lato"/>
              </a:rPr>
              <a:t>– bringing together buyers and suppliers to build </a:t>
            </a:r>
            <a:r>
              <a:rPr kumimoji="0" lang="en-US" sz="2200" b="1" i="0" u="none" strike="noStrike" kern="1200" cap="none" spc="0" normalizeH="0" baseline="0" noProof="0">
                <a:ln>
                  <a:noFill/>
                </a:ln>
                <a:solidFill>
                  <a:srgbClr val="4F5057"/>
                </a:solidFill>
                <a:effectLst/>
                <a:uLnTx/>
                <a:uFillTx/>
                <a:latin typeface="Arial Nova"/>
                <a:ea typeface="lato"/>
                <a:cs typeface="lato"/>
              </a:rPr>
              <a:t>skills</a:t>
            </a:r>
            <a:r>
              <a:rPr kumimoji="0" lang="en-US" sz="2200" b="0" i="0" u="none" strike="noStrike" kern="1200" cap="none" spc="0" normalizeH="0" baseline="0" noProof="0">
                <a:ln>
                  <a:noFill/>
                </a:ln>
                <a:solidFill>
                  <a:srgbClr val="4F5057"/>
                </a:solidFill>
                <a:effectLst/>
                <a:uLnTx/>
                <a:uFillTx/>
                <a:latin typeface="Arial Nova"/>
                <a:ea typeface="lato"/>
                <a:cs typeface="lato"/>
              </a:rPr>
              <a:t>, transfer </a:t>
            </a:r>
            <a:r>
              <a:rPr kumimoji="0" lang="en-US" sz="2200" b="1" i="0" u="none" strike="noStrike" kern="1200" cap="none" spc="0" normalizeH="0" baseline="0" noProof="0">
                <a:ln>
                  <a:noFill/>
                </a:ln>
                <a:solidFill>
                  <a:srgbClr val="4F5057"/>
                </a:solidFill>
                <a:effectLst/>
                <a:uLnTx/>
                <a:uFillTx/>
                <a:latin typeface="Arial Nova"/>
                <a:ea typeface="lato"/>
                <a:cs typeface="lato"/>
              </a:rPr>
              <a:t>knowledge</a:t>
            </a:r>
            <a:r>
              <a:rPr kumimoji="0" lang="en-US" sz="2200" b="0" i="0" u="none" strike="noStrike" kern="1200" cap="none" spc="0" normalizeH="0" baseline="0" noProof="0">
                <a:ln>
                  <a:noFill/>
                </a:ln>
                <a:solidFill>
                  <a:srgbClr val="4F5057"/>
                </a:solidFill>
                <a:effectLst/>
                <a:uLnTx/>
                <a:uFillTx/>
                <a:latin typeface="Arial Nova"/>
                <a:ea typeface="lato"/>
                <a:cs typeface="lato"/>
              </a:rPr>
              <a:t>, co-create </a:t>
            </a:r>
            <a:r>
              <a:rPr kumimoji="0" lang="en-US" sz="2200" b="1" i="0" u="none" strike="noStrike" kern="1200" cap="none" spc="0" normalizeH="0" baseline="0" noProof="0">
                <a:ln>
                  <a:noFill/>
                </a:ln>
                <a:solidFill>
                  <a:srgbClr val="4F5057"/>
                </a:solidFill>
                <a:effectLst/>
                <a:uLnTx/>
                <a:uFillTx/>
                <a:latin typeface="Arial Nova"/>
                <a:ea typeface="lato"/>
                <a:cs typeface="lato"/>
              </a:rPr>
              <a:t>joint solutions </a:t>
            </a:r>
            <a:r>
              <a:rPr kumimoji="0" lang="en-US" sz="2200" b="0" i="0" u="none" strike="noStrike" kern="1200" cap="none" spc="0" normalizeH="0" baseline="0" noProof="0">
                <a:ln>
                  <a:noFill/>
                </a:ln>
                <a:solidFill>
                  <a:srgbClr val="4F5057"/>
                </a:solidFill>
                <a:effectLst/>
                <a:uLnTx/>
                <a:uFillTx/>
                <a:latin typeface="Arial Nova"/>
                <a:ea typeface="lato"/>
                <a:cs typeface="lato"/>
              </a:rPr>
              <a:t>and advocate for meaningful industry </a:t>
            </a:r>
            <a:r>
              <a:rPr kumimoji="0" lang="en-US" sz="2200" b="1" i="0" u="none" strike="noStrike" kern="1200" cap="none" spc="0" normalizeH="0" baseline="0" noProof="0">
                <a:ln>
                  <a:noFill/>
                </a:ln>
                <a:solidFill>
                  <a:srgbClr val="4F5057"/>
                </a:solidFill>
                <a:effectLst/>
                <a:uLnTx/>
                <a:uFillTx/>
                <a:latin typeface="Arial Nova"/>
                <a:ea typeface="lato"/>
                <a:cs typeface="lato"/>
              </a:rPr>
              <a:t>action and investment</a:t>
            </a:r>
            <a:r>
              <a:rPr kumimoji="0" lang="en-US" sz="2200" b="0" i="0" u="none" strike="noStrike" kern="1200" cap="none" spc="0" normalizeH="0" baseline="0" noProof="0">
                <a:ln>
                  <a:noFill/>
                </a:ln>
                <a:solidFill>
                  <a:srgbClr val="4F5057"/>
                </a:solidFill>
                <a:effectLst/>
                <a:uLnTx/>
                <a:uFillTx/>
                <a:latin typeface="Arial Nova"/>
                <a:ea typeface="lato"/>
                <a:cs typeface="lato"/>
              </a:rPr>
              <a:t>.</a:t>
            </a:r>
            <a:endParaRPr kumimoji="0" lang="en-US" sz="2200" b="0" i="0" u="none" strike="noStrike" kern="1200" cap="none" spc="0" normalizeH="0" baseline="0" noProof="0">
              <a:ln>
                <a:noFill/>
              </a:ln>
              <a:solidFill>
                <a:srgbClr val="000000"/>
              </a:solidFill>
              <a:effectLst/>
              <a:uLnTx/>
              <a:uFillTx/>
              <a:latin typeface="Arial Nova"/>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1E6861E8-09BB-F941-F081-998BDFA22984}"/>
              </a:ext>
            </a:extLst>
          </p:cNvPr>
          <p:cNvPicPr>
            <a:picLocks noChangeAspect="1"/>
          </p:cNvPicPr>
          <p:nvPr/>
        </p:nvPicPr>
        <p:blipFill>
          <a:blip r:embed="rId6"/>
          <a:stretch>
            <a:fillRect/>
          </a:stretch>
        </p:blipFill>
        <p:spPr>
          <a:xfrm>
            <a:off x="309479" y="418097"/>
            <a:ext cx="3855720" cy="800100"/>
          </a:xfrm>
          <a:prstGeom prst="rect">
            <a:avLst/>
          </a:prstGeom>
        </p:spPr>
      </p:pic>
    </p:spTree>
    <p:extLst>
      <p:ext uri="{BB962C8B-B14F-4D97-AF65-F5344CB8AC3E}">
        <p14:creationId xmlns:p14="http://schemas.microsoft.com/office/powerpoint/2010/main" val="1927831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6">
            <a:extLst>
              <a:ext uri="{FF2B5EF4-FFF2-40B4-BE49-F238E27FC236}">
                <a16:creationId xmlns:a16="http://schemas.microsoft.com/office/drawing/2014/main" id="{5220637E-46FE-B0BC-81AC-7E89850B3412}"/>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Presentation Title Goes Here</a:t>
            </a:r>
          </a:p>
        </p:txBody>
      </p:sp>
      <p:sp>
        <p:nvSpPr>
          <p:cNvPr id="13" name="Slide Number Placeholder 7">
            <a:extLst>
              <a:ext uri="{FF2B5EF4-FFF2-40B4-BE49-F238E27FC236}">
                <a16:creationId xmlns:a16="http://schemas.microsoft.com/office/drawing/2014/main" id="{8F3C78E6-B4D9-E76A-E685-D7E0FD960F4D}"/>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E07FC3-56A4-9244-A054-7A234EAC9748}"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1E6861E8-09BB-F941-F081-998BDFA22984}"/>
              </a:ext>
            </a:extLst>
          </p:cNvPr>
          <p:cNvPicPr>
            <a:picLocks noChangeAspect="1"/>
          </p:cNvPicPr>
          <p:nvPr/>
        </p:nvPicPr>
        <p:blipFill>
          <a:blip r:embed="rId3"/>
          <a:stretch>
            <a:fillRect/>
          </a:stretch>
        </p:blipFill>
        <p:spPr>
          <a:xfrm>
            <a:off x="309479" y="418097"/>
            <a:ext cx="3855720" cy="800100"/>
          </a:xfrm>
          <a:prstGeom prst="rect">
            <a:avLst/>
          </a:prstGeom>
        </p:spPr>
      </p:pic>
      <p:sp>
        <p:nvSpPr>
          <p:cNvPr id="8" name="TextBox 7">
            <a:extLst>
              <a:ext uri="{FF2B5EF4-FFF2-40B4-BE49-F238E27FC236}">
                <a16:creationId xmlns:a16="http://schemas.microsoft.com/office/drawing/2014/main" id="{3FB276AB-413C-DBE0-5E0E-DAC15C109FB2}"/>
              </a:ext>
            </a:extLst>
          </p:cNvPr>
          <p:cNvSpPr txBox="1"/>
          <p:nvPr/>
        </p:nvSpPr>
        <p:spPr>
          <a:xfrm>
            <a:off x="-197581" y="5405130"/>
            <a:ext cx="79522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Find out more and how you can get involved at www.gbtafoundation.org</a:t>
            </a:r>
          </a:p>
        </p:txBody>
      </p:sp>
      <p:grpSp>
        <p:nvGrpSpPr>
          <p:cNvPr id="2" name="Group 1">
            <a:extLst>
              <a:ext uri="{FF2B5EF4-FFF2-40B4-BE49-F238E27FC236}">
                <a16:creationId xmlns:a16="http://schemas.microsoft.com/office/drawing/2014/main" id="{95E7322C-C3A4-AE9E-84E5-9E2568AF95EE}"/>
              </a:ext>
            </a:extLst>
          </p:cNvPr>
          <p:cNvGrpSpPr/>
          <p:nvPr/>
        </p:nvGrpSpPr>
        <p:grpSpPr>
          <a:xfrm>
            <a:off x="274100" y="1845627"/>
            <a:ext cx="7133565" cy="2573879"/>
            <a:chOff x="387373" y="1325269"/>
            <a:chExt cx="11419367" cy="4082902"/>
          </a:xfrm>
        </p:grpSpPr>
        <p:pic>
          <p:nvPicPr>
            <p:cNvPr id="3" name="Picture 2" descr="A screenshot of a white and orange page&#10;&#10;Description automatically generated">
              <a:extLst>
                <a:ext uri="{FF2B5EF4-FFF2-40B4-BE49-F238E27FC236}">
                  <a16:creationId xmlns:a16="http://schemas.microsoft.com/office/drawing/2014/main" id="{58B26FC8-928F-AD35-7257-12DD85C09C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7373" y="1325269"/>
              <a:ext cx="11419367" cy="4082902"/>
            </a:xfrm>
            <a:prstGeom prst="rect">
              <a:avLst/>
            </a:prstGeom>
          </p:spPr>
        </p:pic>
        <p:sp>
          <p:nvSpPr>
            <p:cNvPr id="5" name="Rectangle 4">
              <a:extLst>
                <a:ext uri="{FF2B5EF4-FFF2-40B4-BE49-F238E27FC236}">
                  <a16:creationId xmlns:a16="http://schemas.microsoft.com/office/drawing/2014/main" id="{E50DD151-6ED1-2BC2-26AA-CCFD65B6C43E}"/>
                </a:ext>
              </a:extLst>
            </p:cNvPr>
            <p:cNvSpPr/>
            <p:nvPr/>
          </p:nvSpPr>
          <p:spPr>
            <a:xfrm>
              <a:off x="2180606" y="3429000"/>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D5FE42C-24B0-F0AA-5CEE-C83549E46FB7}"/>
                </a:ext>
              </a:extLst>
            </p:cNvPr>
            <p:cNvSpPr/>
            <p:nvPr/>
          </p:nvSpPr>
          <p:spPr>
            <a:xfrm>
              <a:off x="3257854" y="4891880"/>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E29CCFD-8CD7-E8E0-4671-7B39751F2AEA}"/>
                </a:ext>
              </a:extLst>
            </p:cNvPr>
            <p:cNvSpPr/>
            <p:nvPr/>
          </p:nvSpPr>
          <p:spPr>
            <a:xfrm>
              <a:off x="10557465" y="3714832"/>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14" name="Picture Placeholder 13" descr="A person in a red suit clapping&#10;&#10;Description automatically generated">
            <a:extLst>
              <a:ext uri="{FF2B5EF4-FFF2-40B4-BE49-F238E27FC236}">
                <a16:creationId xmlns:a16="http://schemas.microsoft.com/office/drawing/2014/main" id="{5415160D-4FA2-7F49-212B-6D4EBC27ED33}"/>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p:blipFill>
        <p:spPr>
          <a:xfrm>
            <a:off x="7595016" y="0"/>
            <a:ext cx="4643776" cy="6858000"/>
          </a:xfrm>
        </p:spPr>
      </p:pic>
    </p:spTree>
    <p:extLst>
      <p:ext uri="{BB962C8B-B14F-4D97-AF65-F5344CB8AC3E}">
        <p14:creationId xmlns:p14="http://schemas.microsoft.com/office/powerpoint/2010/main" val="1881730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person, screenshot&#10;&#10;Description automatically generated">
            <a:extLst>
              <a:ext uri="{FF2B5EF4-FFF2-40B4-BE49-F238E27FC236}">
                <a16:creationId xmlns:a16="http://schemas.microsoft.com/office/drawing/2014/main" id="{9B48205D-6F02-3EF2-9B1D-A769A8C76AD5}"/>
              </a:ext>
            </a:extLst>
          </p:cNvPr>
          <p:cNvPicPr>
            <a:picLocks noChangeAspect="1"/>
          </p:cNvPicPr>
          <p:nvPr/>
        </p:nvPicPr>
        <p:blipFill>
          <a:blip r:embed="rId3"/>
          <a:stretch>
            <a:fillRect/>
          </a:stretch>
        </p:blipFill>
        <p:spPr>
          <a:xfrm>
            <a:off x="475527" y="1671366"/>
            <a:ext cx="11240946" cy="4244283"/>
          </a:xfrm>
          <a:prstGeom prst="rect">
            <a:avLst/>
          </a:prstGeom>
        </p:spPr>
      </p:pic>
      <p:pic>
        <p:nvPicPr>
          <p:cNvPr id="3" name="Picture 2" descr="A black background with orange and grey text&#10;&#10;Description automatically generated">
            <a:extLst>
              <a:ext uri="{FF2B5EF4-FFF2-40B4-BE49-F238E27FC236}">
                <a16:creationId xmlns:a16="http://schemas.microsoft.com/office/drawing/2014/main" id="{DC987C8A-6C3B-876F-3777-B39412E1EF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0806" y="380357"/>
            <a:ext cx="3720217" cy="940159"/>
          </a:xfrm>
          <a:prstGeom prst="rect">
            <a:avLst/>
          </a:prstGeom>
        </p:spPr>
      </p:pic>
      <p:sp>
        <p:nvSpPr>
          <p:cNvPr id="4" name="TextBox 3">
            <a:extLst>
              <a:ext uri="{FF2B5EF4-FFF2-40B4-BE49-F238E27FC236}">
                <a16:creationId xmlns:a16="http://schemas.microsoft.com/office/drawing/2014/main" id="{AD16A623-A2B9-0CBC-1B76-9034E4980367}"/>
              </a:ext>
            </a:extLst>
          </p:cNvPr>
          <p:cNvSpPr txBox="1"/>
          <p:nvPr/>
        </p:nvSpPr>
        <p:spPr>
          <a:xfrm>
            <a:off x="325877" y="541667"/>
            <a:ext cx="70449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200"/>
                </a:solidFill>
                <a:effectLst/>
                <a:uLnTx/>
                <a:uFillTx/>
                <a:latin typeface="Arial"/>
                <a:ea typeface="Calibri" panose="020F0502020204030204"/>
                <a:cs typeface="Arial"/>
                <a:sym typeface="Helvetica Neue"/>
              </a:rPr>
              <a:t>Championing Climate Action in Travel</a:t>
            </a:r>
            <a:endParaRPr kumimoji="0" lang="en-US" sz="2800" b="1" i="0" u="none" strike="noStrike" kern="1200" cap="none" spc="0" normalizeH="0" baseline="0" noProof="0">
              <a:ln>
                <a:noFill/>
              </a:ln>
              <a:solidFill>
                <a:srgbClr val="FF6200"/>
              </a:solidFill>
              <a:effectLst/>
              <a:uLnTx/>
              <a:uFillTx/>
              <a:latin typeface="Calibri Light" panose="020F0302020204030204"/>
              <a:ea typeface="Calibri"/>
              <a:cs typeface="Calibri"/>
              <a:sym typeface="Helvetica Neue"/>
            </a:endParaRPr>
          </a:p>
        </p:txBody>
      </p:sp>
      <p:sp>
        <p:nvSpPr>
          <p:cNvPr id="5" name="TextBox 4">
            <a:extLst>
              <a:ext uri="{FF2B5EF4-FFF2-40B4-BE49-F238E27FC236}">
                <a16:creationId xmlns:a16="http://schemas.microsoft.com/office/drawing/2014/main" id="{D42BAA78-622C-EB34-F2D0-2B7FE6D154F0}"/>
              </a:ext>
            </a:extLst>
          </p:cNvPr>
          <p:cNvSpPr txBox="1"/>
          <p:nvPr/>
        </p:nvSpPr>
        <p:spPr>
          <a:xfrm>
            <a:off x="7054636" y="568701"/>
            <a:ext cx="490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E5E5E"/>
                </a:solidFill>
                <a:effectLst/>
                <a:uLnTx/>
                <a:uFillTx/>
                <a:latin typeface="Calibri Light" panose="020F0302020204030204"/>
                <a:ea typeface="Calibri"/>
                <a:cs typeface="Calibri"/>
                <a:sym typeface="Helvetica Neue"/>
              </a:rPr>
              <a:t>|</a:t>
            </a:r>
          </a:p>
        </p:txBody>
      </p:sp>
      <p:sp>
        <p:nvSpPr>
          <p:cNvPr id="2" name="Rectangle 1">
            <a:extLst>
              <a:ext uri="{FF2B5EF4-FFF2-40B4-BE49-F238E27FC236}">
                <a16:creationId xmlns:a16="http://schemas.microsoft.com/office/drawing/2014/main" id="{4A4278DB-04AD-6E84-CC18-DC45EFACBD1A}"/>
              </a:ext>
            </a:extLst>
          </p:cNvPr>
          <p:cNvSpPr/>
          <p:nvPr/>
        </p:nvSpPr>
        <p:spPr>
          <a:xfrm>
            <a:off x="813419" y="1919686"/>
            <a:ext cx="3155964" cy="1255698"/>
          </a:xfrm>
          <a:prstGeom prst="rect">
            <a:avLst/>
          </a:prstGeom>
          <a:solidFill>
            <a:srgbClr val="D93F00"/>
          </a:solidFill>
          <a:ln>
            <a:solidFill>
              <a:srgbClr val="D93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Building capacity</a:t>
            </a:r>
            <a:r>
              <a:rPr kumimoji="0" lang="en-US" sz="1600" b="0"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 to help travel professionals implement more sustainable practices</a:t>
            </a:r>
          </a:p>
        </p:txBody>
      </p:sp>
      <p:sp>
        <p:nvSpPr>
          <p:cNvPr id="6" name="Rectangle 5">
            <a:extLst>
              <a:ext uri="{FF2B5EF4-FFF2-40B4-BE49-F238E27FC236}">
                <a16:creationId xmlns:a16="http://schemas.microsoft.com/office/drawing/2014/main" id="{1641602F-924A-CBD4-A5B9-C5CC1C99F055}"/>
              </a:ext>
            </a:extLst>
          </p:cNvPr>
          <p:cNvSpPr/>
          <p:nvPr/>
        </p:nvSpPr>
        <p:spPr>
          <a:xfrm>
            <a:off x="4263939" y="1919685"/>
            <a:ext cx="3226973" cy="1255698"/>
          </a:xfrm>
          <a:prstGeom prst="rect">
            <a:avLst/>
          </a:prstGeom>
          <a:solidFill>
            <a:srgbClr val="D93F00"/>
          </a:solidFill>
          <a:ln>
            <a:solidFill>
              <a:srgbClr val="D93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Driving industry collaboration</a:t>
            </a:r>
            <a:r>
              <a:rPr kumimoji="0" lang="en-US" sz="1600" b="0"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 and multi-stakeholder partnerships</a:t>
            </a:r>
            <a:endParaRPr kumimoji="0" lang="en-US" sz="1600" b="0" i="0" u="none" strike="noStrike" kern="1200" cap="none" spc="0" normalizeH="0" baseline="0" noProof="0">
              <a:ln>
                <a:noFill/>
              </a:ln>
              <a:solidFill>
                <a:srgbClr val="FFFFFF"/>
              </a:solidFill>
              <a:effectLst/>
              <a:uLnTx/>
              <a:uFillTx/>
              <a:latin typeface="Arial"/>
              <a:ea typeface="+mj-ea"/>
              <a:cs typeface="Arial"/>
              <a:sym typeface="Helvetica Neue"/>
            </a:endParaRPr>
          </a:p>
        </p:txBody>
      </p:sp>
      <p:sp>
        <p:nvSpPr>
          <p:cNvPr id="7" name="Rectangle 6">
            <a:extLst>
              <a:ext uri="{FF2B5EF4-FFF2-40B4-BE49-F238E27FC236}">
                <a16:creationId xmlns:a16="http://schemas.microsoft.com/office/drawing/2014/main" id="{0254870F-B1B7-913E-B545-F97F7573E613}"/>
              </a:ext>
            </a:extLst>
          </p:cNvPr>
          <p:cNvSpPr/>
          <p:nvPr/>
        </p:nvSpPr>
        <p:spPr>
          <a:xfrm>
            <a:off x="7763696" y="1897913"/>
            <a:ext cx="3226973" cy="1255698"/>
          </a:xfrm>
          <a:prstGeom prst="rect">
            <a:avLst/>
          </a:prstGeom>
          <a:solidFill>
            <a:srgbClr val="D93F00"/>
          </a:solidFill>
          <a:ln>
            <a:solidFill>
              <a:srgbClr val="D93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Advocating for policies</a:t>
            </a:r>
            <a:r>
              <a:rPr kumimoji="0" lang="en-US" sz="1600" b="0"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 that accelerate the decarbonization </a:t>
            </a:r>
            <a:br>
              <a:rPr kumimoji="0" lang="en-US" sz="1600" b="0"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br>
            <a:r>
              <a:rPr kumimoji="0" lang="en-US" sz="1600" b="0" i="0" u="none" strike="noStrike" kern="1200" cap="none" spc="0" normalizeH="0" baseline="0" noProof="0">
                <a:ln>
                  <a:noFill/>
                </a:ln>
                <a:solidFill>
                  <a:srgbClr val="FFFFFF"/>
                </a:solidFill>
                <a:effectLst/>
                <a:uLnTx/>
                <a:uFillTx/>
                <a:latin typeface="Arial"/>
                <a:ea typeface="Calibri" panose="020F0502020204030204"/>
                <a:cs typeface="Calibri" panose="020F0502020204030204"/>
                <a:sym typeface="Helvetica Neue"/>
              </a:rPr>
              <a:t>of business travel</a:t>
            </a:r>
            <a:endParaRPr kumimoji="0" lang="en-US" sz="1600" b="0" i="0" u="none" strike="noStrike" kern="1200" cap="none" spc="0" normalizeH="0" baseline="0" noProof="0">
              <a:ln>
                <a:noFill/>
              </a:ln>
              <a:solidFill>
                <a:srgbClr val="FFFFFF"/>
              </a:solidFill>
              <a:effectLst/>
              <a:uLnTx/>
              <a:uFillTx/>
              <a:latin typeface="Arial"/>
              <a:ea typeface="+mj-ea"/>
              <a:cs typeface="Arial"/>
              <a:sym typeface="Helvetica Neue"/>
            </a:endParaRPr>
          </a:p>
        </p:txBody>
      </p:sp>
    </p:spTree>
    <p:extLst>
      <p:ext uri="{BB962C8B-B14F-4D97-AF65-F5344CB8AC3E}">
        <p14:creationId xmlns:p14="http://schemas.microsoft.com/office/powerpoint/2010/main" val="132852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3A468C1F-0265-EE91-C03D-5C81ED81E9E2}"/>
              </a:ext>
            </a:extLst>
          </p:cNvPr>
          <p:cNvGrpSpPr>
            <a:grpSpLocks noChangeAspect="1"/>
          </p:cNvGrpSpPr>
          <p:nvPr/>
        </p:nvGrpSpPr>
        <p:grpSpPr>
          <a:xfrm>
            <a:off x="754464" y="2286467"/>
            <a:ext cx="3453208" cy="3453193"/>
            <a:chOff x="0" y="0"/>
            <a:chExt cx="6350026" cy="6350000"/>
          </a:xfrm>
        </p:grpSpPr>
        <p:sp>
          <p:nvSpPr>
            <p:cNvPr id="4" name="Freeform 3">
              <a:extLst>
                <a:ext uri="{FF2B5EF4-FFF2-40B4-BE49-F238E27FC236}">
                  <a16:creationId xmlns:a16="http://schemas.microsoft.com/office/drawing/2014/main" id="{9AEB627C-9837-CC88-CE24-9FE5C5632397}"/>
                </a:ext>
              </a:extLst>
            </p:cNvPr>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4">
            <a:extLst>
              <a:ext uri="{FF2B5EF4-FFF2-40B4-BE49-F238E27FC236}">
                <a16:creationId xmlns:a16="http://schemas.microsoft.com/office/drawing/2014/main" id="{163DF715-B9E3-0AF5-DCEF-5C3B7081B9BD}"/>
              </a:ext>
            </a:extLst>
          </p:cNvPr>
          <p:cNvGrpSpPr>
            <a:grpSpLocks noChangeAspect="1"/>
          </p:cNvGrpSpPr>
          <p:nvPr/>
        </p:nvGrpSpPr>
        <p:grpSpPr>
          <a:xfrm>
            <a:off x="4362128" y="2272089"/>
            <a:ext cx="3453209" cy="3453194"/>
            <a:chOff x="0" y="0"/>
            <a:chExt cx="6350026" cy="6350000"/>
          </a:xfrm>
        </p:grpSpPr>
        <p:sp>
          <p:nvSpPr>
            <p:cNvPr id="8" name="Freeform 5">
              <a:extLst>
                <a:ext uri="{FF2B5EF4-FFF2-40B4-BE49-F238E27FC236}">
                  <a16:creationId xmlns:a16="http://schemas.microsoft.com/office/drawing/2014/main" id="{0B7FB9A6-6616-677C-1A7A-DA11B9EC2BE1}"/>
                </a:ext>
              </a:extLst>
            </p:cNvPr>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4" name="Group 6">
            <a:extLst>
              <a:ext uri="{FF2B5EF4-FFF2-40B4-BE49-F238E27FC236}">
                <a16:creationId xmlns:a16="http://schemas.microsoft.com/office/drawing/2014/main" id="{95927DCE-04FF-5E8B-4537-8715749126B0}"/>
              </a:ext>
            </a:extLst>
          </p:cNvPr>
          <p:cNvGrpSpPr>
            <a:grpSpLocks noChangeAspect="1"/>
          </p:cNvGrpSpPr>
          <p:nvPr/>
        </p:nvGrpSpPr>
        <p:grpSpPr>
          <a:xfrm>
            <a:off x="7969242" y="2272091"/>
            <a:ext cx="3418718" cy="3453192"/>
            <a:chOff x="0" y="0"/>
            <a:chExt cx="6350026" cy="6350000"/>
          </a:xfrm>
        </p:grpSpPr>
        <p:sp>
          <p:nvSpPr>
            <p:cNvPr id="13" name="Freeform 7">
              <a:extLst>
                <a:ext uri="{FF2B5EF4-FFF2-40B4-BE49-F238E27FC236}">
                  <a16:creationId xmlns:a16="http://schemas.microsoft.com/office/drawing/2014/main" id="{2BEF4299-8537-A19E-10A7-AEF2CDAA088C}"/>
                </a:ext>
              </a:extLst>
            </p:cNvPr>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6D841D66-8A9B-E829-6CF8-89D249B9DC01}"/>
              </a:ext>
            </a:extLst>
          </p:cNvPr>
          <p:cNvSpPr/>
          <p:nvPr/>
        </p:nvSpPr>
        <p:spPr>
          <a:xfrm>
            <a:off x="768842" y="1540132"/>
            <a:ext cx="3453207"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Inspiring communities of mission-focused individuals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7A90216-04E4-DBD8-A5FC-21E74FF5B0F0}"/>
              </a:ext>
            </a:extLst>
          </p:cNvPr>
          <p:cNvSpPr/>
          <p:nvPr/>
        </p:nvSpPr>
        <p:spPr>
          <a:xfrm>
            <a:off x="4362128" y="1540132"/>
            <a:ext cx="3453207"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Enhancing skills via leadership development programs  </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642190E-AF7E-51A3-8F15-85A53777EB6B}"/>
              </a:ext>
            </a:extLst>
          </p:cNvPr>
          <p:cNvSpPr/>
          <p:nvPr/>
        </p:nvSpPr>
        <p:spPr>
          <a:xfrm>
            <a:off x="7963508" y="1540132"/>
            <a:ext cx="3410076"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Providing access to the industry’s top leaders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8" descr="A black and orange logo&#10;&#10;Description automatically generated">
            <a:extLst>
              <a:ext uri="{FF2B5EF4-FFF2-40B4-BE49-F238E27FC236}">
                <a16:creationId xmlns:a16="http://schemas.microsoft.com/office/drawing/2014/main" id="{5F3DE035-4073-02D0-D62A-6FFC63CCA6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104" y="256998"/>
            <a:ext cx="3019096" cy="1069677"/>
          </a:xfrm>
          <a:prstGeom prst="rect">
            <a:avLst/>
          </a:prstGeom>
        </p:spPr>
      </p:pic>
      <p:sp>
        <p:nvSpPr>
          <p:cNvPr id="7" name="TextBox 6">
            <a:extLst>
              <a:ext uri="{FF2B5EF4-FFF2-40B4-BE49-F238E27FC236}">
                <a16:creationId xmlns:a16="http://schemas.microsoft.com/office/drawing/2014/main" id="{3D8F80B3-EA28-B06F-1DD2-0CB7A866819D}"/>
              </a:ext>
            </a:extLst>
          </p:cNvPr>
          <p:cNvSpPr txBox="1"/>
          <p:nvPr/>
        </p:nvSpPr>
        <p:spPr>
          <a:xfrm>
            <a:off x="3705047" y="541729"/>
            <a:ext cx="731422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6200"/>
                </a:solidFill>
                <a:effectLst/>
                <a:uLnTx/>
                <a:uFillTx/>
                <a:latin typeface="Arial"/>
                <a:ea typeface="Calibri" panose="020F0502020204030204"/>
                <a:cs typeface="Arial"/>
              </a:rPr>
              <a:t>Empowering Women in their Careers</a:t>
            </a:r>
            <a:endParaRPr kumimoji="0" lang="en-US" sz="2600" b="1" i="0" u="none" strike="noStrike" kern="1200" cap="none" spc="0" normalizeH="0" baseline="0" noProof="0" dirty="0">
              <a:ln>
                <a:noFill/>
              </a:ln>
              <a:solidFill>
                <a:srgbClr val="FF6200"/>
              </a:solidFill>
              <a:effectLst/>
              <a:uLnTx/>
              <a:uFillTx/>
              <a:latin typeface="Calibri" panose="020F0502020204030204"/>
              <a:ea typeface="Calibri"/>
              <a:cs typeface="Calibri"/>
            </a:endParaRPr>
          </a:p>
        </p:txBody>
      </p:sp>
      <p:sp>
        <p:nvSpPr>
          <p:cNvPr id="5" name="TextBox 4">
            <a:extLst>
              <a:ext uri="{FF2B5EF4-FFF2-40B4-BE49-F238E27FC236}">
                <a16:creationId xmlns:a16="http://schemas.microsoft.com/office/drawing/2014/main" id="{5CD1C841-AFA8-2AAD-B2D8-665AF48CA30D}"/>
              </a:ext>
            </a:extLst>
          </p:cNvPr>
          <p:cNvSpPr txBox="1"/>
          <p:nvPr/>
        </p:nvSpPr>
        <p:spPr>
          <a:xfrm>
            <a:off x="3288603" y="511141"/>
            <a:ext cx="532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Calibri"/>
                <a:cs typeface="Calibri"/>
              </a:rPr>
              <a:t>|</a:t>
            </a:r>
          </a:p>
        </p:txBody>
      </p:sp>
    </p:spTree>
    <p:extLst>
      <p:ext uri="{BB962C8B-B14F-4D97-AF65-F5344CB8AC3E}">
        <p14:creationId xmlns:p14="http://schemas.microsoft.com/office/powerpoint/2010/main" val="239886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01024D-DA12-9BDD-214F-1400530F59E1}"/>
              </a:ext>
            </a:extLst>
          </p:cNvPr>
          <p:cNvGrpSpPr>
            <a:grpSpLocks noChangeAspect="1"/>
          </p:cNvGrpSpPr>
          <p:nvPr/>
        </p:nvGrpSpPr>
        <p:grpSpPr>
          <a:xfrm>
            <a:off x="712076" y="2390560"/>
            <a:ext cx="3453207" cy="3453193"/>
            <a:chOff x="685800" y="2719008"/>
            <a:chExt cx="6350026" cy="6350000"/>
          </a:xfrm>
        </p:grpSpPr>
        <p:sp>
          <p:nvSpPr>
            <p:cNvPr id="17" name="Freeform 3">
              <a:extLst>
                <a:ext uri="{FF2B5EF4-FFF2-40B4-BE49-F238E27FC236}">
                  <a16:creationId xmlns:a16="http://schemas.microsoft.com/office/drawing/2014/main" id="{47E3815A-479D-66AD-D708-E9A03FBF0934}"/>
                </a:ext>
              </a:extLst>
            </p:cNvPr>
            <p:cNvSpPr/>
            <p:nvPr/>
          </p:nvSpPr>
          <p:spPr>
            <a:xfrm>
              <a:off x="685800" y="2719008"/>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29329CC-FBCC-8EF7-CB99-0032FD7067E7}"/>
              </a:ext>
            </a:extLst>
          </p:cNvPr>
          <p:cNvGrpSpPr>
            <a:grpSpLocks noChangeAspect="1"/>
          </p:cNvGrpSpPr>
          <p:nvPr/>
        </p:nvGrpSpPr>
        <p:grpSpPr>
          <a:xfrm>
            <a:off x="4424015" y="2390560"/>
            <a:ext cx="3453207" cy="3453193"/>
            <a:chOff x="4397739" y="2719008"/>
            <a:chExt cx="6350026" cy="6350000"/>
          </a:xfrm>
        </p:grpSpPr>
        <p:sp>
          <p:nvSpPr>
            <p:cNvPr id="15" name="Freeform 5">
              <a:extLst>
                <a:ext uri="{FF2B5EF4-FFF2-40B4-BE49-F238E27FC236}">
                  <a16:creationId xmlns:a16="http://schemas.microsoft.com/office/drawing/2014/main" id="{580400B9-048D-7E32-DB11-40FAECD3870E}"/>
                </a:ext>
              </a:extLst>
            </p:cNvPr>
            <p:cNvSpPr/>
            <p:nvPr/>
          </p:nvSpPr>
          <p:spPr>
            <a:xfrm>
              <a:off x="4397739" y="2719008"/>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022E2EAB-30A4-4500-DA21-C305FB8EDAE0}"/>
              </a:ext>
            </a:extLst>
          </p:cNvPr>
          <p:cNvGrpSpPr>
            <a:grpSpLocks noChangeAspect="1"/>
          </p:cNvGrpSpPr>
          <p:nvPr/>
        </p:nvGrpSpPr>
        <p:grpSpPr>
          <a:xfrm>
            <a:off x="8075780" y="2448860"/>
            <a:ext cx="3456698" cy="3394892"/>
            <a:chOff x="8049503" y="2777308"/>
            <a:chExt cx="6350026" cy="6350000"/>
          </a:xfrm>
        </p:grpSpPr>
        <p:sp>
          <p:nvSpPr>
            <p:cNvPr id="12" name="Freeform 7">
              <a:extLst>
                <a:ext uri="{FF2B5EF4-FFF2-40B4-BE49-F238E27FC236}">
                  <a16:creationId xmlns:a16="http://schemas.microsoft.com/office/drawing/2014/main" id="{131404FD-F08D-9180-3425-21C3EE56354C}"/>
                </a:ext>
              </a:extLst>
            </p:cNvPr>
            <p:cNvSpPr/>
            <p:nvPr/>
          </p:nvSpPr>
          <p:spPr>
            <a:xfrm>
              <a:off x="8049503" y="2777308"/>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A4AB9A0F-281A-BE1A-5089-C98EBFEF3EAD}"/>
              </a:ext>
            </a:extLst>
          </p:cNvPr>
          <p:cNvSpPr/>
          <p:nvPr/>
        </p:nvSpPr>
        <p:spPr>
          <a:xfrm>
            <a:off x="712076" y="1572110"/>
            <a:ext cx="3453207"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rPr>
              <a:t>Team-based mentoring on industry challenges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C8ED190-DEE3-4E8A-D937-3FA32B9A74B6}"/>
              </a:ext>
            </a:extLst>
          </p:cNvPr>
          <p:cNvSpPr/>
          <p:nvPr/>
        </p:nvSpPr>
        <p:spPr>
          <a:xfrm>
            <a:off x="4424014" y="1572110"/>
            <a:ext cx="3453207"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rPr>
              <a:t>Professional development sessions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B18D66-852B-A517-7C7B-84ADBB8A0EFE}"/>
              </a:ext>
            </a:extLst>
          </p:cNvPr>
          <p:cNvSpPr/>
          <p:nvPr/>
        </p:nvSpPr>
        <p:spPr>
          <a:xfrm>
            <a:off x="8075779" y="1572901"/>
            <a:ext cx="3453207" cy="1177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rPr>
              <a:t>Accelerating change through collaborative projects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13" descr="A black background with orange and grey text&#10;&#10;Description automatically generated">
            <a:extLst>
              <a:ext uri="{FF2B5EF4-FFF2-40B4-BE49-F238E27FC236}">
                <a16:creationId xmlns:a16="http://schemas.microsoft.com/office/drawing/2014/main" id="{965C9C5C-2092-ABD3-CC96-ABAF6B69AE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767" y="416622"/>
            <a:ext cx="3087152" cy="994197"/>
          </a:xfrm>
          <a:prstGeom prst="rect">
            <a:avLst/>
          </a:prstGeom>
        </p:spPr>
      </p:pic>
      <p:sp>
        <p:nvSpPr>
          <p:cNvPr id="11" name="TextBox 10">
            <a:extLst>
              <a:ext uri="{FF2B5EF4-FFF2-40B4-BE49-F238E27FC236}">
                <a16:creationId xmlns:a16="http://schemas.microsoft.com/office/drawing/2014/main" id="{07B63E3E-52F8-623F-0351-89F01E58587F}"/>
              </a:ext>
            </a:extLst>
          </p:cNvPr>
          <p:cNvSpPr txBox="1"/>
          <p:nvPr/>
        </p:nvSpPr>
        <p:spPr>
          <a:xfrm>
            <a:off x="3746725" y="660634"/>
            <a:ext cx="7957893" cy="499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6200"/>
                </a:solidFill>
                <a:effectLst/>
                <a:uLnTx/>
                <a:uFillTx/>
                <a:latin typeface="Arial"/>
                <a:ea typeface="Calibri" panose="020F0502020204030204"/>
                <a:cs typeface="Arial"/>
              </a:rPr>
              <a:t>Developing the Next Generation of Professionals </a:t>
            </a:r>
            <a:endParaRPr kumimoji="0" lang="en-US" sz="2600" b="1" i="0" u="none" strike="noStrike" kern="1200" cap="none" spc="0" normalizeH="0" baseline="0" noProof="0" dirty="0">
              <a:ln>
                <a:noFill/>
              </a:ln>
              <a:solidFill>
                <a:srgbClr val="FF6200"/>
              </a:solidFill>
              <a:effectLst/>
              <a:uLnTx/>
              <a:uFillTx/>
              <a:latin typeface="Calibri" panose="020F0502020204030204"/>
              <a:ea typeface="Calibri"/>
              <a:cs typeface="Calibri"/>
            </a:endParaRPr>
          </a:p>
        </p:txBody>
      </p:sp>
      <p:sp>
        <p:nvSpPr>
          <p:cNvPr id="6" name="TextBox 5">
            <a:extLst>
              <a:ext uri="{FF2B5EF4-FFF2-40B4-BE49-F238E27FC236}">
                <a16:creationId xmlns:a16="http://schemas.microsoft.com/office/drawing/2014/main" id="{C081EBAC-D891-D9CE-8E02-95BA17FDEB15}"/>
              </a:ext>
            </a:extLst>
          </p:cNvPr>
          <p:cNvSpPr txBox="1"/>
          <p:nvPr/>
        </p:nvSpPr>
        <p:spPr>
          <a:xfrm>
            <a:off x="3343589" y="636908"/>
            <a:ext cx="490897" cy="46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rPr>
              <a:t>|</a:t>
            </a:r>
          </a:p>
        </p:txBody>
      </p:sp>
    </p:spTree>
    <p:extLst>
      <p:ext uri="{BB962C8B-B14F-4D97-AF65-F5344CB8AC3E}">
        <p14:creationId xmlns:p14="http://schemas.microsoft.com/office/powerpoint/2010/main" val="1412759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36A1-6250-2186-5FB1-C434737BD75C}"/>
              </a:ext>
            </a:extLst>
          </p:cNvPr>
          <p:cNvSpPr>
            <a:spLocks noGrp="1"/>
          </p:cNvSpPr>
          <p:nvPr>
            <p:ph type="title"/>
          </p:nvPr>
        </p:nvSpPr>
        <p:spPr>
          <a:xfrm>
            <a:off x="273282" y="977457"/>
            <a:ext cx="4847709" cy="1867479"/>
          </a:xfrm>
        </p:spPr>
        <p:txBody>
          <a:bodyPr/>
          <a:lstStyle/>
          <a:p>
            <a:r>
              <a:rPr lang="en-US" dirty="0">
                <a:solidFill>
                  <a:schemeClr val="bg1"/>
                </a:solidFill>
              </a:rPr>
              <a:t>Thank</a:t>
            </a:r>
            <a:r>
              <a:rPr lang="en-US" dirty="0"/>
              <a:t> </a:t>
            </a:r>
            <a:r>
              <a:rPr lang="en-US" dirty="0">
                <a:solidFill>
                  <a:schemeClr val="bg1"/>
                </a:solidFill>
              </a:rPr>
              <a:t>you to our meeting sponsor!</a:t>
            </a:r>
          </a:p>
        </p:txBody>
      </p:sp>
      <p:pic>
        <p:nvPicPr>
          <p:cNvPr id="6" name="Picture Placeholder 5">
            <a:extLst>
              <a:ext uri="{FF2B5EF4-FFF2-40B4-BE49-F238E27FC236}">
                <a16:creationId xmlns:a16="http://schemas.microsoft.com/office/drawing/2014/main" id="{E8EBFC31-5A93-FD77-CB24-35F28C018AE0}"/>
              </a:ext>
            </a:extLst>
          </p:cNvPr>
          <p:cNvPicPr>
            <a:picLocks noGrp="1" noChangeAspect="1"/>
          </p:cNvPicPr>
          <p:nvPr>
            <p:ph type="pic" sz="quarter" idx="11"/>
          </p:nvPr>
        </p:nvPicPr>
        <p:blipFill rotWithShape="1">
          <a:blip r:embed="rId3"/>
          <a:srcRect l="29069" r="7675"/>
          <a:stretch/>
        </p:blipFill>
        <p:spPr>
          <a:xfrm>
            <a:off x="5677858" y="0"/>
            <a:ext cx="6514143" cy="6858000"/>
          </a:xfrm>
        </p:spPr>
      </p:pic>
      <p:pic>
        <p:nvPicPr>
          <p:cNvPr id="4" name="Picture 4">
            <a:extLst>
              <a:ext uri="{FF2B5EF4-FFF2-40B4-BE49-F238E27FC236}">
                <a16:creationId xmlns:a16="http://schemas.microsoft.com/office/drawing/2014/main" id="{53D916F0-B882-AFDA-6FCE-5D1591F5FC2C}"/>
              </a:ext>
            </a:extLst>
          </p:cNvPr>
          <p:cNvPicPr>
            <a:picLocks noChangeAspect="1"/>
          </p:cNvPicPr>
          <p:nvPr/>
        </p:nvPicPr>
        <p:blipFill>
          <a:blip r:embed="rId4"/>
          <a:srcRect/>
          <a:stretch/>
        </p:blipFill>
        <p:spPr>
          <a:xfrm>
            <a:off x="88187" y="171547"/>
            <a:ext cx="3596879" cy="1035349"/>
          </a:xfrm>
          <a:prstGeom prst="rect">
            <a:avLst/>
          </a:prstGeom>
        </p:spPr>
      </p:pic>
      <p:graphicFrame>
        <p:nvGraphicFramePr>
          <p:cNvPr id="7" name="Object 6">
            <a:hlinkClick r:id="rId5"/>
            <a:extLst>
              <a:ext uri="{FF2B5EF4-FFF2-40B4-BE49-F238E27FC236}">
                <a16:creationId xmlns:a16="http://schemas.microsoft.com/office/drawing/2014/main" id="{572C5FE3-AB55-8BB4-B50A-CFC2449CE879}"/>
              </a:ext>
            </a:extLst>
          </p:cNvPr>
          <p:cNvGraphicFramePr>
            <a:graphicFrameLocks noChangeAspect="1"/>
          </p:cNvGraphicFramePr>
          <p:nvPr>
            <p:extLst>
              <p:ext uri="{D42A27DB-BD31-4B8C-83A1-F6EECF244321}">
                <p14:modId xmlns:p14="http://schemas.microsoft.com/office/powerpoint/2010/main" val="3788233247"/>
              </p:ext>
            </p:extLst>
          </p:nvPr>
        </p:nvGraphicFramePr>
        <p:xfrm>
          <a:off x="861541" y="3650846"/>
          <a:ext cx="3671189" cy="805910"/>
        </p:xfrm>
        <a:graphic>
          <a:graphicData uri="http://schemas.openxmlformats.org/presentationml/2006/ole">
            <mc:AlternateContent xmlns:mc="http://schemas.openxmlformats.org/markup-compatibility/2006">
              <mc:Choice xmlns:v="urn:schemas-microsoft-com:vml" Requires="v">
                <p:oleObj name="Acrobat Document" r:id="rId6" imgW="9524854" imgH="2590709" progId="Acrobat.Document.DC">
                  <p:embed/>
                </p:oleObj>
              </mc:Choice>
              <mc:Fallback>
                <p:oleObj name="Acrobat Document" r:id="rId6" imgW="9524854" imgH="2590709" progId="Acrobat.Document.DC">
                  <p:embed/>
                  <p:pic>
                    <p:nvPicPr>
                      <p:cNvPr id="7" name="Object 6">
                        <a:extLst>
                          <a:ext uri="{FF2B5EF4-FFF2-40B4-BE49-F238E27FC236}">
                            <a16:creationId xmlns:a16="http://schemas.microsoft.com/office/drawing/2014/main" id="{572C5FE3-AB55-8BB4-B50A-CFC2449CE879}"/>
                          </a:ext>
                        </a:extLst>
                      </p:cNvPr>
                      <p:cNvPicPr/>
                      <p:nvPr/>
                    </p:nvPicPr>
                    <p:blipFill>
                      <a:blip r:embed="rId7"/>
                      <a:stretch>
                        <a:fillRect/>
                      </a:stretch>
                    </p:blipFill>
                    <p:spPr>
                      <a:xfrm>
                        <a:off x="861541" y="3650846"/>
                        <a:ext cx="3671189" cy="805910"/>
                      </a:xfrm>
                      <a:prstGeom prst="rect">
                        <a:avLst/>
                      </a:prstGeom>
                    </p:spPr>
                  </p:pic>
                </p:oleObj>
              </mc:Fallback>
            </mc:AlternateContent>
          </a:graphicData>
        </a:graphic>
      </p:graphicFrame>
    </p:spTree>
    <p:extLst>
      <p:ext uri="{BB962C8B-B14F-4D97-AF65-F5344CB8AC3E}">
        <p14:creationId xmlns:p14="http://schemas.microsoft.com/office/powerpoint/2010/main" val="291831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B118832-5140-8346-9975-71514C67832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 Goes Here</a:t>
            </a:r>
          </a:p>
        </p:txBody>
      </p:sp>
      <p:sp>
        <p:nvSpPr>
          <p:cNvPr id="8" name="Slide Number Placeholder 7">
            <a:extLst>
              <a:ext uri="{FF2B5EF4-FFF2-40B4-BE49-F238E27FC236}">
                <a16:creationId xmlns:a16="http://schemas.microsoft.com/office/drawing/2014/main" id="{BC9DDC7A-50D4-1E5A-3F05-59E815C6B88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07FC3-56A4-9244-A054-7A234EAC974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B9DCF9D-DD7E-AF9B-AAF2-11FC413F9EE5}"/>
              </a:ext>
            </a:extLst>
          </p:cNvPr>
          <p:cNvSpPr/>
          <p:nvPr/>
        </p:nvSpPr>
        <p:spPr>
          <a:xfrm>
            <a:off x="2455524" y="3717151"/>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1B89A3E-0CCF-9307-DCFF-B04657D18CE1}"/>
              </a:ext>
            </a:extLst>
          </p:cNvPr>
          <p:cNvSpPr/>
          <p:nvPr/>
        </p:nvSpPr>
        <p:spPr>
          <a:xfrm>
            <a:off x="3512049" y="5220586"/>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709E967-8341-D1F6-8E27-74A8655126BE}"/>
              </a:ext>
            </a:extLst>
          </p:cNvPr>
          <p:cNvSpPr/>
          <p:nvPr/>
        </p:nvSpPr>
        <p:spPr>
          <a:xfrm>
            <a:off x="10822509" y="4006185"/>
            <a:ext cx="821933" cy="380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D191DAD-1C66-681C-2FBC-535AD2E7B92F}"/>
              </a:ext>
            </a:extLst>
          </p:cNvPr>
          <p:cNvSpPr txBox="1">
            <a:spLocks/>
          </p:cNvSpPr>
          <p:nvPr/>
        </p:nvSpPr>
        <p:spPr>
          <a:xfrm>
            <a:off x="343808" y="1603731"/>
            <a:ext cx="4136506" cy="8382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FF6200"/>
                </a:solidFill>
                <a:effectLst/>
                <a:uLnTx/>
                <a:uFillTx/>
                <a:latin typeface="Arial"/>
                <a:ea typeface="Lato"/>
                <a:cs typeface="Arial"/>
              </a:rPr>
              <a:t>Download the 2022-2023 Progress Report</a:t>
            </a:r>
            <a:endParaRPr kumimoji="0" lang="en-US" sz="2200" b="0" i="0" u="none" strike="noStrike" kern="1200" cap="none" spc="0" normalizeH="0" baseline="0" noProof="0" dirty="0">
              <a:ln>
                <a:noFill/>
              </a:ln>
              <a:solidFill>
                <a:srgbClr val="FF6200"/>
              </a:solidFill>
              <a:effectLst/>
              <a:uLnTx/>
              <a:uFillTx/>
              <a:latin typeface="Arial" panose="020B0604020202020204" pitchFamily="34" charset="0"/>
              <a:ea typeface="+mj-ea"/>
              <a:cs typeface="Arial" panose="020B0604020202020204" pitchFamily="34" charset="0"/>
            </a:endParaRPr>
          </a:p>
        </p:txBody>
      </p:sp>
      <p:sp>
        <p:nvSpPr>
          <p:cNvPr id="11" name="Slide Number Placeholder 7">
            <a:extLst>
              <a:ext uri="{FF2B5EF4-FFF2-40B4-BE49-F238E27FC236}">
                <a16:creationId xmlns:a16="http://schemas.microsoft.com/office/drawing/2014/main" id="{2B10CD52-4111-D9DA-F176-66154699EB8D}"/>
              </a:ext>
            </a:extLst>
          </p:cNvPr>
          <p:cNvSpPr txBox="1">
            <a:spLocks/>
          </p:cNvSpPr>
          <p:nvPr/>
        </p:nvSpPr>
        <p:spPr>
          <a:xfrm>
            <a:off x="11471189" y="63848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E07FC3-56A4-9244-A054-7A234EAC974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26B0F98A-AACF-9B63-931B-7A8089A867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049" y="-768"/>
            <a:ext cx="7460166" cy="6872582"/>
          </a:xfrm>
          <a:prstGeom prst="rect">
            <a:avLst/>
          </a:prstGeom>
        </p:spPr>
      </p:pic>
      <p:pic>
        <p:nvPicPr>
          <p:cNvPr id="15" name="Picture 14" descr="Qr code&#10;&#10;Description automatically generated">
            <a:extLst>
              <a:ext uri="{FF2B5EF4-FFF2-40B4-BE49-F238E27FC236}">
                <a16:creationId xmlns:a16="http://schemas.microsoft.com/office/drawing/2014/main" id="{C3EF2272-9C90-8D3F-0D96-E95FA94C4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8616" y="2667410"/>
            <a:ext cx="2026587" cy="2626067"/>
          </a:xfrm>
          <a:prstGeom prst="rect">
            <a:avLst/>
          </a:prstGeom>
        </p:spPr>
      </p:pic>
      <p:pic>
        <p:nvPicPr>
          <p:cNvPr id="24" name="Picture 13" descr="A black and grey logo&#10;&#10;Description automatically generated">
            <a:extLst>
              <a:ext uri="{FF2B5EF4-FFF2-40B4-BE49-F238E27FC236}">
                <a16:creationId xmlns:a16="http://schemas.microsoft.com/office/drawing/2014/main" id="{EF871164-C08F-930F-F11C-5CD08992D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495" y="422709"/>
            <a:ext cx="4135819" cy="1020166"/>
          </a:xfrm>
          <a:prstGeom prst="rect">
            <a:avLst/>
          </a:prstGeom>
        </p:spPr>
      </p:pic>
    </p:spTree>
    <p:extLst>
      <p:ext uri="{BB962C8B-B14F-4D97-AF65-F5344CB8AC3E}">
        <p14:creationId xmlns:p14="http://schemas.microsoft.com/office/powerpoint/2010/main" val="608169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BCA9-6836-4C3D-4947-1D37854BD79C}"/>
              </a:ext>
            </a:extLst>
          </p:cNvPr>
          <p:cNvSpPr>
            <a:spLocks noGrp="1"/>
          </p:cNvSpPr>
          <p:nvPr>
            <p:ph type="title"/>
          </p:nvPr>
        </p:nvSpPr>
        <p:spPr/>
        <p:txBody>
          <a:bodyPr>
            <a:normAutofit fontScale="90000"/>
          </a:bodyPr>
          <a:lstStyle/>
          <a:p>
            <a:r>
              <a:rPr lang="en-US" dirty="0"/>
              <a:t>GBTA Board of Directors Elections</a:t>
            </a:r>
          </a:p>
        </p:txBody>
      </p:sp>
      <p:sp>
        <p:nvSpPr>
          <p:cNvPr id="4" name="Slide Number Placeholder 3">
            <a:extLst>
              <a:ext uri="{FF2B5EF4-FFF2-40B4-BE49-F238E27FC236}">
                <a16:creationId xmlns:a16="http://schemas.microsoft.com/office/drawing/2014/main" id="{8BF7CD7B-896A-D580-F250-845A92FDCC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07FC3-56A4-9244-A054-7A234EAC9748}"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73D2012E-B040-966F-F58B-D66EA2E9D7CC}"/>
              </a:ext>
            </a:extLst>
          </p:cNvPr>
          <p:cNvSpPr>
            <a:spLocks noGrp="1"/>
          </p:cNvSpPr>
          <p:nvPr>
            <p:ph type="body" sz="quarter" idx="12"/>
          </p:nvPr>
        </p:nvSpPr>
        <p:spPr>
          <a:xfrm>
            <a:off x="552450" y="1807465"/>
            <a:ext cx="7352685" cy="4139085"/>
          </a:xfrm>
        </p:spPr>
        <p:txBody>
          <a:bodyPr>
            <a:normAutofit fontScale="62500" lnSpcReduction="20000"/>
          </a:bodyPr>
          <a:lstStyle/>
          <a:p>
            <a:pPr marL="285750" indent="-285750">
              <a:lnSpc>
                <a:spcPct val="120000"/>
              </a:lnSpc>
              <a:buFont typeface="Arial" panose="020B0604020202020204" pitchFamily="34" charset="0"/>
              <a:buChar char="•"/>
            </a:pPr>
            <a:r>
              <a:rPr lang="en-US" sz="1900" b="1" dirty="0"/>
              <a:t>6 open seats </a:t>
            </a:r>
            <a:endParaRPr lang="en-US" sz="1900" b="1" dirty="0">
              <a:highlight>
                <a:srgbClr val="FFFF00"/>
              </a:highlight>
            </a:endParaRPr>
          </a:p>
          <a:p>
            <a:pPr marL="971550" lvl="1" indent="-285750">
              <a:lnSpc>
                <a:spcPct val="120000"/>
              </a:lnSpc>
            </a:pPr>
            <a:r>
              <a:rPr lang="en-US" dirty="0"/>
              <a:t>2 Direct seats</a:t>
            </a:r>
          </a:p>
          <a:p>
            <a:pPr marL="971550" lvl="1" indent="-285750">
              <a:lnSpc>
                <a:spcPct val="120000"/>
              </a:lnSpc>
            </a:pPr>
            <a:r>
              <a:rPr lang="en-US" dirty="0"/>
              <a:t>3 Allied seats</a:t>
            </a:r>
          </a:p>
          <a:p>
            <a:pPr marL="971550" lvl="1" indent="-285750">
              <a:lnSpc>
                <a:spcPct val="120000"/>
              </a:lnSpc>
            </a:pPr>
            <a:r>
              <a:rPr lang="en-US" dirty="0"/>
              <a:t>1 Europe Regional Direct</a:t>
            </a:r>
            <a:br>
              <a:rPr lang="en-US" dirty="0"/>
            </a:br>
            <a:endParaRPr lang="en-US" dirty="0"/>
          </a:p>
          <a:p>
            <a:pPr marL="285750" indent="-285750">
              <a:lnSpc>
                <a:spcPct val="120000"/>
              </a:lnSpc>
              <a:buFont typeface="Arial" panose="020B0604020202020204" pitchFamily="34" charset="0"/>
              <a:buChar char="•"/>
            </a:pPr>
            <a:r>
              <a:rPr lang="en-US" sz="1900" b="1" dirty="0"/>
              <a:t>2024 Timeline</a:t>
            </a:r>
          </a:p>
          <a:p>
            <a:pPr marL="971550" lvl="1" indent="-285750">
              <a:lnSpc>
                <a:spcPct val="120000"/>
              </a:lnSpc>
            </a:pPr>
            <a:r>
              <a:rPr lang="en-US" dirty="0"/>
              <a:t>March 1: 	Nominations go live </a:t>
            </a:r>
          </a:p>
          <a:p>
            <a:pPr marL="971550" lvl="1" indent="-285750">
              <a:lnSpc>
                <a:spcPct val="120000"/>
              </a:lnSpc>
            </a:pPr>
            <a:r>
              <a:rPr lang="en-US" dirty="0"/>
              <a:t>March 26: Nominations close</a:t>
            </a:r>
          </a:p>
          <a:p>
            <a:pPr marL="971550" lvl="1" indent="-285750">
              <a:lnSpc>
                <a:spcPct val="120000"/>
              </a:lnSpc>
            </a:pPr>
            <a:r>
              <a:rPr lang="en-US" dirty="0"/>
              <a:t>May 10: 	Candidates are announced</a:t>
            </a:r>
          </a:p>
          <a:p>
            <a:pPr marL="971550" lvl="1" indent="-285750">
              <a:lnSpc>
                <a:spcPct val="120000"/>
              </a:lnSpc>
            </a:pPr>
            <a:r>
              <a:rPr lang="en-US" dirty="0"/>
              <a:t>May 22: 	Meet the Candidates Virtual Town Hall </a:t>
            </a:r>
          </a:p>
          <a:p>
            <a:pPr marL="971550" lvl="1" indent="-285750">
              <a:lnSpc>
                <a:spcPct val="120000"/>
              </a:lnSpc>
            </a:pPr>
            <a:r>
              <a:rPr lang="en-US" dirty="0"/>
              <a:t>May 24: 	Voting opens</a:t>
            </a:r>
          </a:p>
          <a:p>
            <a:pPr marL="971550" lvl="1" indent="-285750">
              <a:lnSpc>
                <a:spcPct val="120000"/>
              </a:lnSpc>
            </a:pPr>
            <a:r>
              <a:rPr lang="en-US" dirty="0"/>
              <a:t>June 25: 	5pm ET: Voting closes</a:t>
            </a:r>
          </a:p>
          <a:p>
            <a:pPr marL="971550" lvl="1" indent="-285750">
              <a:lnSpc>
                <a:spcPct val="120000"/>
              </a:lnSpc>
            </a:pPr>
            <a:r>
              <a:rPr lang="en-US" dirty="0"/>
              <a:t>June 26: 	New Board members announced, GBTA Annual Business Meeting</a:t>
            </a:r>
          </a:p>
        </p:txBody>
      </p:sp>
      <p:sp>
        <p:nvSpPr>
          <p:cNvPr id="6" name="Text Placeholder 5">
            <a:extLst>
              <a:ext uri="{FF2B5EF4-FFF2-40B4-BE49-F238E27FC236}">
                <a16:creationId xmlns:a16="http://schemas.microsoft.com/office/drawing/2014/main" id="{0AE16C5D-A341-0E26-8DC6-F31EE9EB73B5}"/>
              </a:ext>
            </a:extLst>
          </p:cNvPr>
          <p:cNvSpPr>
            <a:spLocks noGrp="1"/>
          </p:cNvSpPr>
          <p:nvPr>
            <p:ph type="body" sz="quarter" idx="13"/>
          </p:nvPr>
        </p:nvSpPr>
        <p:spPr>
          <a:xfrm>
            <a:off x="552966" y="1288514"/>
            <a:ext cx="7018752" cy="383679"/>
          </a:xfrm>
        </p:spPr>
        <p:txBody>
          <a:bodyPr/>
          <a:lstStyle/>
          <a:p>
            <a:r>
              <a:rPr lang="en-US" dirty="0"/>
              <a:t>2024 Candidate Opportunities and Timeline</a:t>
            </a:r>
          </a:p>
        </p:txBody>
      </p:sp>
      <p:sp>
        <p:nvSpPr>
          <p:cNvPr id="7" name="Text Placeholder 6">
            <a:extLst>
              <a:ext uri="{FF2B5EF4-FFF2-40B4-BE49-F238E27FC236}">
                <a16:creationId xmlns:a16="http://schemas.microsoft.com/office/drawing/2014/main" id="{9A7C2739-F920-43E0-B676-0280139F0431}"/>
              </a:ext>
            </a:extLst>
          </p:cNvPr>
          <p:cNvSpPr>
            <a:spLocks noGrp="1"/>
          </p:cNvSpPr>
          <p:nvPr>
            <p:ph type="body" sz="quarter" idx="14"/>
          </p:nvPr>
        </p:nvSpPr>
        <p:spPr>
          <a:xfrm>
            <a:off x="8156448" y="2019027"/>
            <a:ext cx="4035551" cy="500464"/>
          </a:xfrm>
        </p:spPr>
        <p:txBody>
          <a:bodyPr/>
          <a:lstStyle/>
          <a:p>
            <a:pPr algn="ctr"/>
            <a:r>
              <a:rPr lang="en-US" dirty="0"/>
              <a:t>Mark Your Calendars!</a:t>
            </a:r>
          </a:p>
        </p:txBody>
      </p:sp>
      <p:sp>
        <p:nvSpPr>
          <p:cNvPr id="8" name="Text Placeholder 7">
            <a:extLst>
              <a:ext uri="{FF2B5EF4-FFF2-40B4-BE49-F238E27FC236}">
                <a16:creationId xmlns:a16="http://schemas.microsoft.com/office/drawing/2014/main" id="{2BB0F3DC-0F5F-9F82-9F13-43CBC4470A01}"/>
              </a:ext>
            </a:extLst>
          </p:cNvPr>
          <p:cNvSpPr>
            <a:spLocks noGrp="1"/>
          </p:cNvSpPr>
          <p:nvPr>
            <p:ph type="body" sz="quarter" idx="15"/>
          </p:nvPr>
        </p:nvSpPr>
        <p:spPr>
          <a:xfrm>
            <a:off x="8741914" y="3200400"/>
            <a:ext cx="2881727" cy="3761021"/>
          </a:xfrm>
        </p:spPr>
        <p:txBody>
          <a:bodyPr/>
          <a:lstStyle/>
          <a:p>
            <a:r>
              <a:rPr lang="en-US" sz="1800" dirty="0"/>
              <a:t>And make sure you’re an </a:t>
            </a:r>
            <a:r>
              <a:rPr lang="en-US" sz="1800" b="1" dirty="0"/>
              <a:t>active</a:t>
            </a:r>
            <a:r>
              <a:rPr lang="en-US" sz="1800" dirty="0"/>
              <a:t> GBTA member by </a:t>
            </a:r>
            <a:r>
              <a:rPr lang="en-US" sz="1800" b="1" dirty="0"/>
              <a:t>May 14th</a:t>
            </a:r>
            <a:r>
              <a:rPr lang="en-US" sz="1800" dirty="0"/>
              <a:t>. Only GBTA members can voting in the Board Elections as an </a:t>
            </a:r>
            <a:r>
              <a:rPr lang="en-US" sz="1800" b="1" dirty="0"/>
              <a:t>exclusive benefit.</a:t>
            </a:r>
            <a:r>
              <a:rPr lang="en-US" sz="1800" dirty="0"/>
              <a:t> </a:t>
            </a:r>
          </a:p>
        </p:txBody>
      </p:sp>
      <p:cxnSp>
        <p:nvCxnSpPr>
          <p:cNvPr id="11" name="Straight Arrow Connector 10">
            <a:extLst>
              <a:ext uri="{FF2B5EF4-FFF2-40B4-BE49-F238E27FC236}">
                <a16:creationId xmlns:a16="http://schemas.microsoft.com/office/drawing/2014/main" id="{9B009BD1-2AB1-C6BF-B30D-33AF0F788747}"/>
              </a:ext>
            </a:extLst>
          </p:cNvPr>
          <p:cNvCxnSpPr/>
          <p:nvPr/>
        </p:nvCxnSpPr>
        <p:spPr>
          <a:xfrm>
            <a:off x="9448800" y="2895600"/>
            <a:ext cx="13155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45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8">
            <a:extLst>
              <a:ext uri="{FF2B5EF4-FFF2-40B4-BE49-F238E27FC236}">
                <a16:creationId xmlns:a16="http://schemas.microsoft.com/office/drawing/2014/main" id="{2D329EE6-87F8-FF5C-70CB-40464B2FEE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848600" y="-6743"/>
            <a:ext cx="5562600"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p:spPr>
      </p:pic>
      <p:sp>
        <p:nvSpPr>
          <p:cNvPr id="12" name="Title 1">
            <a:extLst>
              <a:ext uri="{FF2B5EF4-FFF2-40B4-BE49-F238E27FC236}">
                <a16:creationId xmlns:a16="http://schemas.microsoft.com/office/drawing/2014/main" id="{FFF23A52-F36F-D3E3-9726-C7919EF57C9A}"/>
              </a:ext>
            </a:extLst>
          </p:cNvPr>
          <p:cNvSpPr>
            <a:spLocks noGrp="1"/>
          </p:cNvSpPr>
          <p:nvPr>
            <p:ph type="title"/>
          </p:nvPr>
        </p:nvSpPr>
        <p:spPr>
          <a:xfrm>
            <a:off x="507775" y="434833"/>
            <a:ext cx="7842584" cy="922421"/>
          </a:xfrm>
        </p:spPr>
        <p:txBody>
          <a:bodyPr/>
          <a:lstStyle/>
          <a:p>
            <a:r>
              <a:rPr lang="en-US" sz="3000" dirty="0">
                <a:solidFill>
                  <a:srgbClr val="FF6200"/>
                </a:solidFill>
              </a:rPr>
              <a:t>What’s New for GBTA Convention 2024 </a:t>
            </a:r>
          </a:p>
        </p:txBody>
      </p:sp>
      <p:sp>
        <p:nvSpPr>
          <p:cNvPr id="13" name="Content Placeholder 11">
            <a:extLst>
              <a:ext uri="{FF2B5EF4-FFF2-40B4-BE49-F238E27FC236}">
                <a16:creationId xmlns:a16="http://schemas.microsoft.com/office/drawing/2014/main" id="{D25F7D35-1453-0323-83AE-74DD976C5276}"/>
              </a:ext>
            </a:extLst>
          </p:cNvPr>
          <p:cNvSpPr txBox="1">
            <a:spLocks/>
          </p:cNvSpPr>
          <p:nvPr/>
        </p:nvSpPr>
        <p:spPr>
          <a:xfrm>
            <a:off x="507775" y="1295400"/>
            <a:ext cx="6858000" cy="4601308"/>
          </a:xfrm>
          <a:prstGeom prst="rect">
            <a:avLst/>
          </a:prstGeom>
        </p:spPr>
        <p:txBody>
          <a:bodyPr/>
          <a:lstStyle>
            <a:lvl1pPr marL="0" indent="0" algn="l" defTabSz="914400" rtl="0" eaLnBrk="1" latinLnBrk="0" hangingPunct="1">
              <a:lnSpc>
                <a:spcPts val="2300"/>
              </a:lnSpc>
              <a:spcBef>
                <a:spcPts val="600"/>
              </a:spcBef>
              <a:buFontTx/>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 panose="020B0604020202020204" pitchFamily="34" charset="0"/>
              <a:buChar char="•"/>
            </a:pPr>
            <a:r>
              <a:rPr lang="en-US" sz="2000" dirty="0">
                <a:solidFill>
                  <a:schemeClr val="bg1"/>
                </a:solidFill>
              </a:rPr>
              <a:t>Starts Monday early afternoon, ends on Wednesday EOD, continuing with our </a:t>
            </a:r>
            <a:r>
              <a:rPr lang="en-US" sz="2000" b="1" dirty="0">
                <a:solidFill>
                  <a:schemeClr val="bg1"/>
                </a:solidFill>
              </a:rPr>
              <a:t>2 ½-day format</a:t>
            </a:r>
          </a:p>
          <a:p>
            <a:pPr>
              <a:lnSpc>
                <a:spcPct val="100000"/>
              </a:lnSpc>
              <a:spcBef>
                <a:spcPts val="0"/>
              </a:spcBef>
            </a:pPr>
            <a:endParaRPr lang="en-US" sz="2000" dirty="0">
              <a:solidFill>
                <a:schemeClr val="bg1"/>
              </a:solidFill>
            </a:endParaRPr>
          </a:p>
          <a:p>
            <a:pPr marL="342900" indent="-342900">
              <a:lnSpc>
                <a:spcPct val="100000"/>
              </a:lnSpc>
              <a:spcBef>
                <a:spcPts val="0"/>
              </a:spcBef>
              <a:buFont typeface="Arial" panose="020B0604020202020204" pitchFamily="34" charset="0"/>
              <a:buChar char="•"/>
            </a:pPr>
            <a:r>
              <a:rPr lang="en-US" sz="2000" dirty="0">
                <a:solidFill>
                  <a:schemeClr val="bg1"/>
                </a:solidFill>
              </a:rPr>
              <a:t>Weekend prior offers THREE in-person </a:t>
            </a:r>
            <a:r>
              <a:rPr lang="en-US" sz="2000" b="1" dirty="0">
                <a:solidFill>
                  <a:schemeClr val="bg1"/>
                </a:solidFill>
              </a:rPr>
              <a:t>Academy course options</a:t>
            </a:r>
          </a:p>
          <a:p>
            <a:pPr>
              <a:lnSpc>
                <a:spcPct val="100000"/>
              </a:lnSpc>
              <a:spcBef>
                <a:spcPts val="0"/>
              </a:spcBef>
            </a:pPr>
            <a:endParaRPr lang="en-US" sz="2000" dirty="0">
              <a:solidFill>
                <a:schemeClr val="bg1"/>
              </a:solidFill>
            </a:endParaRPr>
          </a:p>
          <a:p>
            <a:pPr marL="342900" indent="-342900">
              <a:lnSpc>
                <a:spcPct val="100000"/>
              </a:lnSpc>
              <a:spcBef>
                <a:spcPts val="0"/>
              </a:spcBef>
              <a:buFont typeface="Arial" panose="020B0604020202020204" pitchFamily="34" charset="0"/>
              <a:buChar char="•"/>
            </a:pPr>
            <a:r>
              <a:rPr lang="en-US" sz="2000" b="1" dirty="0">
                <a:solidFill>
                  <a:schemeClr val="bg1"/>
                </a:solidFill>
              </a:rPr>
              <a:t>Monday</a:t>
            </a:r>
            <a:r>
              <a:rPr lang="en-US" sz="2000" dirty="0">
                <a:solidFill>
                  <a:schemeClr val="bg1"/>
                </a:solidFill>
              </a:rPr>
              <a:t> kicks off with charity fitness activity, Buyer-only Roundtables, First Timers Orientation – and Media Day</a:t>
            </a:r>
          </a:p>
          <a:p>
            <a:pPr>
              <a:lnSpc>
                <a:spcPct val="100000"/>
              </a:lnSpc>
              <a:spcBef>
                <a:spcPts val="0"/>
              </a:spcBef>
            </a:pPr>
            <a:endParaRPr lang="en-US" sz="2000" dirty="0">
              <a:solidFill>
                <a:schemeClr val="bg1"/>
              </a:solidFill>
            </a:endParaRPr>
          </a:p>
          <a:p>
            <a:pPr marL="342900" indent="-342900">
              <a:lnSpc>
                <a:spcPct val="100000"/>
              </a:lnSpc>
              <a:spcBef>
                <a:spcPts val="0"/>
              </a:spcBef>
              <a:buFont typeface="Arial" panose="020B0604020202020204" pitchFamily="34" charset="0"/>
              <a:buChar char="•"/>
            </a:pPr>
            <a:r>
              <a:rPr lang="en-US" sz="2000" dirty="0">
                <a:solidFill>
                  <a:schemeClr val="bg1"/>
                </a:solidFill>
              </a:rPr>
              <a:t>Three daily </a:t>
            </a:r>
            <a:r>
              <a:rPr lang="en-US" sz="2000" b="1" dirty="0">
                <a:solidFill>
                  <a:schemeClr val="bg1"/>
                </a:solidFill>
              </a:rPr>
              <a:t>Main Stages</a:t>
            </a:r>
            <a:r>
              <a:rPr lang="en-US" sz="2000" dirty="0">
                <a:solidFill>
                  <a:schemeClr val="bg1"/>
                </a:solidFill>
              </a:rPr>
              <a:t> followed by </a:t>
            </a:r>
            <a:r>
              <a:rPr lang="en-US" sz="2000" b="1" dirty="0">
                <a:solidFill>
                  <a:schemeClr val="bg1"/>
                </a:solidFill>
              </a:rPr>
              <a:t>Expo </a:t>
            </a:r>
            <a:r>
              <a:rPr lang="en-US" sz="2000" dirty="0">
                <a:solidFill>
                  <a:schemeClr val="bg1"/>
                </a:solidFill>
              </a:rPr>
              <a:t>time plus  </a:t>
            </a:r>
            <a:r>
              <a:rPr lang="en-US" sz="2000" b="1" dirty="0">
                <a:solidFill>
                  <a:schemeClr val="bg1"/>
                </a:solidFill>
              </a:rPr>
              <a:t>Education Sessions</a:t>
            </a:r>
            <a:r>
              <a:rPr lang="en-US" sz="2000" dirty="0">
                <a:solidFill>
                  <a:schemeClr val="bg1"/>
                </a:solidFill>
              </a:rPr>
              <a:t> Tuesday / Wednesday morning</a:t>
            </a:r>
          </a:p>
          <a:p>
            <a:pPr marL="342900" indent="-342900">
              <a:lnSpc>
                <a:spcPct val="100000"/>
              </a:lnSpc>
              <a:spcBef>
                <a:spcPts val="0"/>
              </a:spcBef>
              <a:buFont typeface="Arial" panose="020B0604020202020204" pitchFamily="34" charset="0"/>
              <a:buChar char="•"/>
            </a:pPr>
            <a:endParaRPr lang="en-US" sz="2000" dirty="0">
              <a:solidFill>
                <a:schemeClr val="bg1"/>
              </a:solidFill>
            </a:endParaRPr>
          </a:p>
          <a:p>
            <a:pPr marL="342900" indent="-342900">
              <a:lnSpc>
                <a:spcPct val="100000"/>
              </a:lnSpc>
              <a:spcBef>
                <a:spcPts val="0"/>
              </a:spcBef>
              <a:buFont typeface="Arial" panose="020B0604020202020204" pitchFamily="34" charset="0"/>
              <a:buChar char="•"/>
            </a:pPr>
            <a:r>
              <a:rPr lang="en-US" sz="2000" dirty="0">
                <a:solidFill>
                  <a:schemeClr val="bg1"/>
                </a:solidFill>
              </a:rPr>
              <a:t>Thursday invitation-only </a:t>
            </a:r>
            <a:r>
              <a:rPr lang="en-US" sz="2000" b="1" dirty="0">
                <a:solidFill>
                  <a:schemeClr val="bg1"/>
                </a:solidFill>
              </a:rPr>
              <a:t>All Committee Meeting </a:t>
            </a:r>
          </a:p>
          <a:p>
            <a:pPr>
              <a:lnSpc>
                <a:spcPct val="100000"/>
              </a:lnSpc>
            </a:pPr>
            <a:endParaRPr lang="en-US" sz="1800" dirty="0"/>
          </a:p>
        </p:txBody>
      </p:sp>
      <p:pic>
        <p:nvPicPr>
          <p:cNvPr id="4" name="Picture 3" descr="A black background with white text&#10;&#10;Description automatically generated">
            <a:extLst>
              <a:ext uri="{FF2B5EF4-FFF2-40B4-BE49-F238E27FC236}">
                <a16:creationId xmlns:a16="http://schemas.microsoft.com/office/drawing/2014/main" id="{2B0AB28B-67A6-AC91-C366-919E845DC2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775" y="5410200"/>
            <a:ext cx="4224380" cy="1109293"/>
          </a:xfrm>
          <a:prstGeom prst="rect">
            <a:avLst/>
          </a:prstGeom>
        </p:spPr>
      </p:pic>
    </p:spTree>
    <p:extLst>
      <p:ext uri="{BB962C8B-B14F-4D97-AF65-F5344CB8AC3E}">
        <p14:creationId xmlns:p14="http://schemas.microsoft.com/office/powerpoint/2010/main" val="4125181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AF112D1-2D53-C657-B295-3954FAA9737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6514044" y="-12776"/>
            <a:ext cx="6092825" cy="6858000"/>
          </a:xfrm>
        </p:spPr>
      </p:pic>
      <p:sp>
        <p:nvSpPr>
          <p:cNvPr id="7" name="Slide Number Placeholder 6">
            <a:extLst>
              <a:ext uri="{FF2B5EF4-FFF2-40B4-BE49-F238E27FC236}">
                <a16:creationId xmlns:a16="http://schemas.microsoft.com/office/drawing/2014/main" id="{A0484E5B-E2DA-82BF-D61B-F8AA01B436B8}"/>
              </a:ext>
            </a:extLst>
          </p:cNvPr>
          <p:cNvSpPr>
            <a:spLocks noGrp="1"/>
          </p:cNvSpPr>
          <p:nvPr>
            <p:ph type="sldNum" sz="quarter" idx="16"/>
          </p:nvPr>
        </p:nvSpPr>
        <p:spPr/>
        <p:txBody>
          <a:bodyPr/>
          <a:lstStyle/>
          <a:p>
            <a:fld id="{8EE07FC3-56A4-9244-A054-7A234EAC9748}" type="slidenum">
              <a:rPr lang="en-US" smtClean="0"/>
              <a:pPr/>
              <a:t>43</a:t>
            </a:fld>
            <a:endParaRPr lang="en-US"/>
          </a:p>
        </p:txBody>
      </p:sp>
      <p:grpSp>
        <p:nvGrpSpPr>
          <p:cNvPr id="10" name="object 3">
            <a:extLst>
              <a:ext uri="{FF2B5EF4-FFF2-40B4-BE49-F238E27FC236}">
                <a16:creationId xmlns:a16="http://schemas.microsoft.com/office/drawing/2014/main" id="{B553612A-FE40-A1E3-D12E-D84265908F1B}"/>
              </a:ext>
            </a:extLst>
          </p:cNvPr>
          <p:cNvGrpSpPr/>
          <p:nvPr/>
        </p:nvGrpSpPr>
        <p:grpSpPr>
          <a:xfrm>
            <a:off x="507816" y="3801276"/>
            <a:ext cx="5212084" cy="127000"/>
            <a:chOff x="443483" y="3723634"/>
            <a:chExt cx="5212084" cy="127000"/>
          </a:xfrm>
        </p:grpSpPr>
        <p:sp>
          <p:nvSpPr>
            <p:cNvPr id="11" name="object 4">
              <a:extLst>
                <a:ext uri="{FF2B5EF4-FFF2-40B4-BE49-F238E27FC236}">
                  <a16:creationId xmlns:a16="http://schemas.microsoft.com/office/drawing/2014/main" id="{CE511804-2ADB-98AC-B532-FC585732122E}"/>
                </a:ext>
              </a:extLst>
            </p:cNvPr>
            <p:cNvSpPr/>
            <p:nvPr/>
          </p:nvSpPr>
          <p:spPr>
            <a:xfrm>
              <a:off x="443483" y="3787139"/>
              <a:ext cx="5097780" cy="0"/>
            </a:xfrm>
            <a:custGeom>
              <a:avLst/>
              <a:gdLst/>
              <a:ahLst/>
              <a:cxnLst/>
              <a:rect l="l" t="t" r="r" b="b"/>
              <a:pathLst>
                <a:path w="5097780">
                  <a:moveTo>
                    <a:pt x="0" y="0"/>
                  </a:moveTo>
                  <a:lnTo>
                    <a:pt x="5097780" y="0"/>
                  </a:lnTo>
                </a:path>
              </a:pathLst>
            </a:custGeom>
            <a:ln w="12700">
              <a:solidFill>
                <a:srgbClr val="FFD2CA"/>
              </a:solidFill>
            </a:ln>
          </p:spPr>
          <p:txBody>
            <a:bodyPr wrap="square" lIns="0" tIns="0" rIns="0" bIns="0" rtlCol="0"/>
            <a:lstStyle/>
            <a:p>
              <a:endParaRPr/>
            </a:p>
          </p:txBody>
        </p:sp>
        <p:sp>
          <p:nvSpPr>
            <p:cNvPr id="12" name="object 5">
              <a:extLst>
                <a:ext uri="{FF2B5EF4-FFF2-40B4-BE49-F238E27FC236}">
                  <a16:creationId xmlns:a16="http://schemas.microsoft.com/office/drawing/2014/main" id="{54D5F4EE-0951-80F4-E3C7-9976052C90CA}"/>
                </a:ext>
              </a:extLst>
            </p:cNvPr>
            <p:cNvSpPr/>
            <p:nvPr/>
          </p:nvSpPr>
          <p:spPr>
            <a:xfrm>
              <a:off x="5528567" y="3723634"/>
              <a:ext cx="127000" cy="127000"/>
            </a:xfrm>
            <a:custGeom>
              <a:avLst/>
              <a:gdLst/>
              <a:ahLst/>
              <a:cxnLst/>
              <a:rect l="l" t="t" r="r" b="b"/>
              <a:pathLst>
                <a:path w="127000" h="127000">
                  <a:moveTo>
                    <a:pt x="0" y="0"/>
                  </a:moveTo>
                  <a:lnTo>
                    <a:pt x="0" y="126999"/>
                  </a:lnTo>
                  <a:lnTo>
                    <a:pt x="127000" y="63499"/>
                  </a:lnTo>
                  <a:lnTo>
                    <a:pt x="0" y="0"/>
                  </a:lnTo>
                  <a:close/>
                </a:path>
              </a:pathLst>
            </a:custGeom>
            <a:solidFill>
              <a:srgbClr val="FFD2CA">
                <a:alpha val="90194"/>
              </a:srgbClr>
            </a:solidFill>
          </p:spPr>
          <p:txBody>
            <a:bodyPr wrap="square" lIns="0" tIns="0" rIns="0" bIns="0" rtlCol="0"/>
            <a:lstStyle/>
            <a:p>
              <a:endParaRPr/>
            </a:p>
          </p:txBody>
        </p:sp>
      </p:grpSp>
      <p:grpSp>
        <p:nvGrpSpPr>
          <p:cNvPr id="13" name="object 15">
            <a:extLst>
              <a:ext uri="{FF2B5EF4-FFF2-40B4-BE49-F238E27FC236}">
                <a16:creationId xmlns:a16="http://schemas.microsoft.com/office/drawing/2014/main" id="{746C56FD-E461-B575-C471-745577ACC826}"/>
              </a:ext>
            </a:extLst>
          </p:cNvPr>
          <p:cNvGrpSpPr/>
          <p:nvPr/>
        </p:nvGrpSpPr>
        <p:grpSpPr>
          <a:xfrm>
            <a:off x="1494377" y="1753070"/>
            <a:ext cx="1874013" cy="3137099"/>
            <a:chOff x="1839214" y="1795021"/>
            <a:chExt cx="1497330" cy="3042285"/>
          </a:xfrm>
        </p:grpSpPr>
        <p:sp>
          <p:nvSpPr>
            <p:cNvPr id="14" name="object 16">
              <a:extLst>
                <a:ext uri="{FF2B5EF4-FFF2-40B4-BE49-F238E27FC236}">
                  <a16:creationId xmlns:a16="http://schemas.microsoft.com/office/drawing/2014/main" id="{A99A6182-A5B0-9BE3-FEB5-492671A7FDA6}"/>
                </a:ext>
              </a:extLst>
            </p:cNvPr>
            <p:cNvSpPr/>
            <p:nvPr/>
          </p:nvSpPr>
          <p:spPr>
            <a:xfrm>
              <a:off x="1886712" y="3787139"/>
              <a:ext cx="0" cy="1047115"/>
            </a:xfrm>
            <a:custGeom>
              <a:avLst/>
              <a:gdLst/>
              <a:ahLst/>
              <a:cxnLst/>
              <a:rect l="l" t="t" r="r" b="b"/>
              <a:pathLst>
                <a:path h="1047114">
                  <a:moveTo>
                    <a:pt x="0" y="0"/>
                  </a:moveTo>
                  <a:lnTo>
                    <a:pt x="0" y="1046988"/>
                  </a:lnTo>
                </a:path>
              </a:pathLst>
            </a:custGeom>
            <a:ln w="6350">
              <a:solidFill>
                <a:srgbClr val="FF6100"/>
              </a:solidFill>
              <a:prstDash val="sysDash"/>
            </a:ln>
          </p:spPr>
          <p:txBody>
            <a:bodyPr wrap="square" lIns="0" tIns="0" rIns="0" bIns="0" rtlCol="0"/>
            <a:lstStyle/>
            <a:p>
              <a:endParaRPr/>
            </a:p>
          </p:txBody>
        </p:sp>
        <p:pic>
          <p:nvPicPr>
            <p:cNvPr id="15" name="object 17">
              <a:extLst>
                <a:ext uri="{FF2B5EF4-FFF2-40B4-BE49-F238E27FC236}">
                  <a16:creationId xmlns:a16="http://schemas.microsoft.com/office/drawing/2014/main" id="{19AFEABE-AE3C-E4CE-6520-416D782CF70B}"/>
                </a:ext>
              </a:extLst>
            </p:cNvPr>
            <p:cNvPicPr/>
            <p:nvPr/>
          </p:nvPicPr>
          <p:blipFill>
            <a:blip r:embed="rId4" cstate="email">
              <a:extLst>
                <a:ext uri="{28A0092B-C50C-407E-A947-70E740481C1C}">
                  <a14:useLocalDpi xmlns:a14="http://schemas.microsoft.com/office/drawing/2010/main"/>
                </a:ext>
              </a:extLst>
            </a:blip>
            <a:stretch>
              <a:fillRect/>
            </a:stretch>
          </p:blipFill>
          <p:spPr>
            <a:xfrm>
              <a:off x="1839214" y="3739642"/>
              <a:ext cx="94995" cy="96520"/>
            </a:xfrm>
            <a:prstGeom prst="rect">
              <a:avLst/>
            </a:prstGeom>
          </p:spPr>
        </p:pic>
        <p:sp>
          <p:nvSpPr>
            <p:cNvPr id="16" name="object 18">
              <a:extLst>
                <a:ext uri="{FF2B5EF4-FFF2-40B4-BE49-F238E27FC236}">
                  <a16:creationId xmlns:a16="http://schemas.microsoft.com/office/drawing/2014/main" id="{EDEB9901-7FFB-8EE6-D78E-4A08A9333C2E}"/>
                </a:ext>
              </a:extLst>
            </p:cNvPr>
            <p:cNvSpPr/>
            <p:nvPr/>
          </p:nvSpPr>
          <p:spPr>
            <a:xfrm>
              <a:off x="1993392" y="1801371"/>
              <a:ext cx="1336675" cy="940435"/>
            </a:xfrm>
            <a:custGeom>
              <a:avLst/>
              <a:gdLst/>
              <a:ahLst/>
              <a:cxnLst/>
              <a:rect l="l" t="t" r="r" b="b"/>
              <a:pathLst>
                <a:path w="1336675" h="940435">
                  <a:moveTo>
                    <a:pt x="0" y="156717"/>
                  </a:moveTo>
                  <a:lnTo>
                    <a:pt x="7989" y="107183"/>
                  </a:lnTo>
                  <a:lnTo>
                    <a:pt x="30238" y="64163"/>
                  </a:lnTo>
                  <a:lnTo>
                    <a:pt x="64163" y="30238"/>
                  </a:lnTo>
                  <a:lnTo>
                    <a:pt x="107183" y="7989"/>
                  </a:lnTo>
                  <a:lnTo>
                    <a:pt x="156718" y="0"/>
                  </a:lnTo>
                  <a:lnTo>
                    <a:pt x="1179830" y="0"/>
                  </a:lnTo>
                  <a:lnTo>
                    <a:pt x="1229364" y="7989"/>
                  </a:lnTo>
                  <a:lnTo>
                    <a:pt x="1272384" y="30238"/>
                  </a:lnTo>
                  <a:lnTo>
                    <a:pt x="1306309" y="64163"/>
                  </a:lnTo>
                  <a:lnTo>
                    <a:pt x="1328558" y="107183"/>
                  </a:lnTo>
                  <a:lnTo>
                    <a:pt x="1336548" y="156717"/>
                  </a:lnTo>
                  <a:lnTo>
                    <a:pt x="1336548" y="783577"/>
                  </a:lnTo>
                  <a:lnTo>
                    <a:pt x="1328558" y="833117"/>
                  </a:lnTo>
                  <a:lnTo>
                    <a:pt x="1306309" y="876141"/>
                  </a:lnTo>
                  <a:lnTo>
                    <a:pt x="1272384" y="910068"/>
                  </a:lnTo>
                  <a:lnTo>
                    <a:pt x="1229364" y="932318"/>
                  </a:lnTo>
                  <a:lnTo>
                    <a:pt x="1179830" y="940307"/>
                  </a:lnTo>
                  <a:lnTo>
                    <a:pt x="156718" y="940307"/>
                  </a:lnTo>
                  <a:lnTo>
                    <a:pt x="107183" y="932318"/>
                  </a:lnTo>
                  <a:lnTo>
                    <a:pt x="64163" y="910068"/>
                  </a:lnTo>
                  <a:lnTo>
                    <a:pt x="30238" y="876141"/>
                  </a:lnTo>
                  <a:lnTo>
                    <a:pt x="7989" y="833117"/>
                  </a:lnTo>
                  <a:lnTo>
                    <a:pt x="0" y="783577"/>
                  </a:lnTo>
                  <a:lnTo>
                    <a:pt x="0" y="156717"/>
                  </a:lnTo>
                  <a:close/>
                </a:path>
              </a:pathLst>
            </a:custGeom>
            <a:ln w="12700">
              <a:solidFill>
                <a:srgbClr val="FF6100"/>
              </a:solidFill>
            </a:ln>
          </p:spPr>
          <p:txBody>
            <a:bodyPr wrap="square" lIns="0" tIns="0" rIns="0" bIns="0" rtlCol="0"/>
            <a:lstStyle/>
            <a:p>
              <a:endParaRPr/>
            </a:p>
          </p:txBody>
        </p:sp>
      </p:grpSp>
      <p:sp>
        <p:nvSpPr>
          <p:cNvPr id="17" name="object 19">
            <a:extLst>
              <a:ext uri="{FF2B5EF4-FFF2-40B4-BE49-F238E27FC236}">
                <a16:creationId xmlns:a16="http://schemas.microsoft.com/office/drawing/2014/main" id="{1870FBFE-2D86-8C0D-C0D4-F5452CC754C1}"/>
              </a:ext>
            </a:extLst>
          </p:cNvPr>
          <p:cNvSpPr txBox="1"/>
          <p:nvPr/>
        </p:nvSpPr>
        <p:spPr>
          <a:xfrm>
            <a:off x="1143250" y="3432023"/>
            <a:ext cx="654050" cy="239395"/>
          </a:xfrm>
          <a:prstGeom prst="rect">
            <a:avLst/>
          </a:prstGeom>
        </p:spPr>
        <p:txBody>
          <a:bodyPr vert="horz" wrap="square" lIns="0" tIns="12700" rIns="0" bIns="0" rtlCol="0">
            <a:spAutoFit/>
          </a:bodyPr>
          <a:lstStyle/>
          <a:p>
            <a:pPr marL="12700">
              <a:lnSpc>
                <a:spcPct val="100000"/>
              </a:lnSpc>
              <a:spcBef>
                <a:spcPts val="100"/>
              </a:spcBef>
            </a:pPr>
            <a:r>
              <a:rPr sz="1400" b="1" spc="-90" dirty="0">
                <a:latin typeface="Arial"/>
                <a:cs typeface="Arial"/>
              </a:rPr>
              <a:t>April</a:t>
            </a:r>
            <a:r>
              <a:rPr sz="1400" b="1" spc="-35" dirty="0">
                <a:latin typeface="Arial"/>
                <a:cs typeface="Arial"/>
              </a:rPr>
              <a:t> </a:t>
            </a:r>
            <a:r>
              <a:rPr sz="1400" b="1" spc="-65" dirty="0">
                <a:latin typeface="Arial"/>
                <a:cs typeface="Arial"/>
              </a:rPr>
              <a:t>3-</a:t>
            </a:r>
            <a:r>
              <a:rPr sz="1400" b="1" spc="-50" dirty="0">
                <a:latin typeface="Arial"/>
                <a:cs typeface="Arial"/>
              </a:rPr>
              <a:t>4</a:t>
            </a:r>
            <a:endParaRPr sz="1400" dirty="0">
              <a:latin typeface="Arial"/>
              <a:cs typeface="Arial"/>
            </a:endParaRPr>
          </a:p>
        </p:txBody>
      </p:sp>
      <p:sp>
        <p:nvSpPr>
          <p:cNvPr id="18" name="object 20">
            <a:extLst>
              <a:ext uri="{FF2B5EF4-FFF2-40B4-BE49-F238E27FC236}">
                <a16:creationId xmlns:a16="http://schemas.microsoft.com/office/drawing/2014/main" id="{E7C3287D-7D9B-EAAE-B91F-05E25E82B41B}"/>
              </a:ext>
            </a:extLst>
          </p:cNvPr>
          <p:cNvSpPr txBox="1"/>
          <p:nvPr/>
        </p:nvSpPr>
        <p:spPr>
          <a:xfrm>
            <a:off x="1746712" y="1846945"/>
            <a:ext cx="1625920" cy="795089"/>
          </a:xfrm>
          <a:prstGeom prst="rect">
            <a:avLst/>
          </a:prstGeom>
        </p:spPr>
        <p:txBody>
          <a:bodyPr vert="horz" wrap="square" lIns="0" tIns="30480" rIns="0" bIns="0" rtlCol="0">
            <a:spAutoFit/>
          </a:bodyPr>
          <a:lstStyle/>
          <a:p>
            <a:pPr marL="12700" marR="5080" algn="ctr">
              <a:spcBef>
                <a:spcPts val="240"/>
              </a:spcBef>
            </a:pPr>
            <a:r>
              <a:rPr lang="en-US" sz="1600" spc="-185" dirty="0">
                <a:latin typeface="Arial"/>
                <a:cs typeface="Arial"/>
              </a:rPr>
              <a:t>GBTA</a:t>
            </a:r>
            <a:r>
              <a:rPr lang="en-US" sz="1600" spc="-50" dirty="0">
                <a:latin typeface="Arial"/>
                <a:cs typeface="Arial"/>
              </a:rPr>
              <a:t> </a:t>
            </a:r>
            <a:r>
              <a:rPr lang="en-US" sz="1600" spc="-105" dirty="0">
                <a:latin typeface="Arial"/>
                <a:cs typeface="Arial"/>
              </a:rPr>
              <a:t>Canada </a:t>
            </a:r>
            <a:r>
              <a:rPr lang="en-US" sz="1600" spc="-10" dirty="0">
                <a:latin typeface="Arial"/>
                <a:cs typeface="Arial"/>
              </a:rPr>
              <a:t>Conference,</a:t>
            </a:r>
          </a:p>
          <a:p>
            <a:pPr marL="12700" marR="5080" algn="ctr">
              <a:spcBef>
                <a:spcPts val="240"/>
              </a:spcBef>
            </a:pPr>
            <a:r>
              <a:rPr lang="en-US" sz="1600" spc="-10" dirty="0">
                <a:latin typeface="Arial"/>
                <a:cs typeface="Arial"/>
              </a:rPr>
              <a:t>Toronto</a:t>
            </a:r>
            <a:endParaRPr lang="en-US" sz="1600" dirty="0">
              <a:latin typeface="Arial"/>
              <a:cs typeface="Arial"/>
            </a:endParaRPr>
          </a:p>
        </p:txBody>
      </p:sp>
      <p:grpSp>
        <p:nvGrpSpPr>
          <p:cNvPr id="19" name="object 21">
            <a:extLst>
              <a:ext uri="{FF2B5EF4-FFF2-40B4-BE49-F238E27FC236}">
                <a16:creationId xmlns:a16="http://schemas.microsoft.com/office/drawing/2014/main" id="{0FC48878-DB3C-5627-93DC-BB164D9B01E5}"/>
              </a:ext>
            </a:extLst>
          </p:cNvPr>
          <p:cNvGrpSpPr/>
          <p:nvPr/>
        </p:nvGrpSpPr>
        <p:grpSpPr>
          <a:xfrm>
            <a:off x="2516448" y="2717449"/>
            <a:ext cx="1721689" cy="3182205"/>
            <a:chOff x="2614929" y="2738501"/>
            <a:chExt cx="1496060" cy="3042285"/>
          </a:xfrm>
        </p:grpSpPr>
        <p:sp>
          <p:nvSpPr>
            <p:cNvPr id="20" name="object 22">
              <a:extLst>
                <a:ext uri="{FF2B5EF4-FFF2-40B4-BE49-F238E27FC236}">
                  <a16:creationId xmlns:a16="http://schemas.microsoft.com/office/drawing/2014/main" id="{FB898F36-9012-F49B-E9E3-BE10CE26601C}"/>
                </a:ext>
              </a:extLst>
            </p:cNvPr>
            <p:cNvSpPr/>
            <p:nvPr/>
          </p:nvSpPr>
          <p:spPr>
            <a:xfrm>
              <a:off x="2662427" y="2741676"/>
              <a:ext cx="0" cy="1045844"/>
            </a:xfrm>
            <a:custGeom>
              <a:avLst/>
              <a:gdLst/>
              <a:ahLst/>
              <a:cxnLst/>
              <a:rect l="l" t="t" r="r" b="b"/>
              <a:pathLst>
                <a:path h="1045845">
                  <a:moveTo>
                    <a:pt x="0" y="0"/>
                  </a:moveTo>
                  <a:lnTo>
                    <a:pt x="0" y="1045463"/>
                  </a:lnTo>
                </a:path>
              </a:pathLst>
            </a:custGeom>
            <a:ln w="6350">
              <a:solidFill>
                <a:srgbClr val="FF6100"/>
              </a:solidFill>
              <a:prstDash val="sysDash"/>
            </a:ln>
          </p:spPr>
          <p:txBody>
            <a:bodyPr wrap="square" lIns="0" tIns="0" rIns="0" bIns="0" rtlCol="0"/>
            <a:lstStyle/>
            <a:p>
              <a:endParaRPr/>
            </a:p>
          </p:txBody>
        </p:sp>
        <p:pic>
          <p:nvPicPr>
            <p:cNvPr id="21" name="object 23">
              <a:extLst>
                <a:ext uri="{FF2B5EF4-FFF2-40B4-BE49-F238E27FC236}">
                  <a16:creationId xmlns:a16="http://schemas.microsoft.com/office/drawing/2014/main" id="{0A7B1C9D-51C3-7FED-FD3A-B9481E60D180}"/>
                </a:ext>
              </a:extLst>
            </p:cNvPr>
            <p:cNvPicPr/>
            <p:nvPr/>
          </p:nvPicPr>
          <p:blipFill>
            <a:blip r:embed="rId4" cstate="email">
              <a:extLst>
                <a:ext uri="{28A0092B-C50C-407E-A947-70E740481C1C}">
                  <a14:useLocalDpi xmlns:a14="http://schemas.microsoft.com/office/drawing/2010/main"/>
                </a:ext>
              </a:extLst>
            </a:blip>
            <a:stretch>
              <a:fillRect/>
            </a:stretch>
          </p:blipFill>
          <p:spPr>
            <a:xfrm>
              <a:off x="2614929" y="3739642"/>
              <a:ext cx="94995" cy="96520"/>
            </a:xfrm>
            <a:prstGeom prst="rect">
              <a:avLst/>
            </a:prstGeom>
          </p:spPr>
        </p:pic>
        <p:sp>
          <p:nvSpPr>
            <p:cNvPr id="22" name="object 24">
              <a:extLst>
                <a:ext uri="{FF2B5EF4-FFF2-40B4-BE49-F238E27FC236}">
                  <a16:creationId xmlns:a16="http://schemas.microsoft.com/office/drawing/2014/main" id="{DC8F6680-CE93-9633-8A90-F670DFED7BB2}"/>
                </a:ext>
              </a:extLst>
            </p:cNvPr>
            <p:cNvSpPr/>
            <p:nvPr/>
          </p:nvSpPr>
          <p:spPr>
            <a:xfrm>
              <a:off x="2769107" y="4834130"/>
              <a:ext cx="1335405" cy="940435"/>
            </a:xfrm>
            <a:custGeom>
              <a:avLst/>
              <a:gdLst/>
              <a:ahLst/>
              <a:cxnLst/>
              <a:rect l="l" t="t" r="r" b="b"/>
              <a:pathLst>
                <a:path w="1335404" h="940435">
                  <a:moveTo>
                    <a:pt x="0" y="156718"/>
                  </a:moveTo>
                  <a:lnTo>
                    <a:pt x="7989" y="107183"/>
                  </a:lnTo>
                  <a:lnTo>
                    <a:pt x="30238" y="64163"/>
                  </a:lnTo>
                  <a:lnTo>
                    <a:pt x="64163" y="30238"/>
                  </a:lnTo>
                  <a:lnTo>
                    <a:pt x="107183" y="7989"/>
                  </a:lnTo>
                  <a:lnTo>
                    <a:pt x="156718" y="0"/>
                  </a:lnTo>
                  <a:lnTo>
                    <a:pt x="1178306" y="0"/>
                  </a:lnTo>
                  <a:lnTo>
                    <a:pt x="1227840" y="7989"/>
                  </a:lnTo>
                  <a:lnTo>
                    <a:pt x="1270860" y="30238"/>
                  </a:lnTo>
                  <a:lnTo>
                    <a:pt x="1304785" y="64163"/>
                  </a:lnTo>
                  <a:lnTo>
                    <a:pt x="1327034" y="107183"/>
                  </a:lnTo>
                  <a:lnTo>
                    <a:pt x="1335024" y="156718"/>
                  </a:lnTo>
                  <a:lnTo>
                    <a:pt x="1335024" y="783590"/>
                  </a:lnTo>
                  <a:lnTo>
                    <a:pt x="1327034" y="833124"/>
                  </a:lnTo>
                  <a:lnTo>
                    <a:pt x="1304785" y="876144"/>
                  </a:lnTo>
                  <a:lnTo>
                    <a:pt x="1270860" y="910069"/>
                  </a:lnTo>
                  <a:lnTo>
                    <a:pt x="1227840" y="932318"/>
                  </a:lnTo>
                  <a:lnTo>
                    <a:pt x="1178306" y="940308"/>
                  </a:lnTo>
                  <a:lnTo>
                    <a:pt x="156718" y="940308"/>
                  </a:lnTo>
                  <a:lnTo>
                    <a:pt x="107183" y="932318"/>
                  </a:lnTo>
                  <a:lnTo>
                    <a:pt x="64163" y="910069"/>
                  </a:lnTo>
                  <a:lnTo>
                    <a:pt x="30238" y="876144"/>
                  </a:lnTo>
                  <a:lnTo>
                    <a:pt x="7989" y="833124"/>
                  </a:lnTo>
                  <a:lnTo>
                    <a:pt x="0" y="783590"/>
                  </a:lnTo>
                  <a:lnTo>
                    <a:pt x="0" y="156718"/>
                  </a:lnTo>
                  <a:close/>
                </a:path>
              </a:pathLst>
            </a:custGeom>
            <a:ln w="12700">
              <a:solidFill>
                <a:srgbClr val="FF6100"/>
              </a:solidFill>
            </a:ln>
          </p:spPr>
          <p:txBody>
            <a:bodyPr wrap="square" lIns="0" tIns="0" rIns="0" bIns="0" rtlCol="0"/>
            <a:lstStyle/>
            <a:p>
              <a:endParaRPr/>
            </a:p>
          </p:txBody>
        </p:sp>
      </p:grpSp>
      <p:sp>
        <p:nvSpPr>
          <p:cNvPr id="23" name="object 25">
            <a:extLst>
              <a:ext uri="{FF2B5EF4-FFF2-40B4-BE49-F238E27FC236}">
                <a16:creationId xmlns:a16="http://schemas.microsoft.com/office/drawing/2014/main" id="{66D6CEE6-F96B-8D4F-226A-ADCB841B6ACC}"/>
              </a:ext>
            </a:extLst>
          </p:cNvPr>
          <p:cNvSpPr txBox="1"/>
          <p:nvPr/>
        </p:nvSpPr>
        <p:spPr>
          <a:xfrm>
            <a:off x="2193149" y="3911823"/>
            <a:ext cx="833755" cy="239395"/>
          </a:xfrm>
          <a:prstGeom prst="rect">
            <a:avLst/>
          </a:prstGeom>
        </p:spPr>
        <p:txBody>
          <a:bodyPr vert="horz" wrap="square" lIns="0" tIns="13335" rIns="0" bIns="0" rtlCol="0">
            <a:spAutoFit/>
          </a:bodyPr>
          <a:lstStyle/>
          <a:p>
            <a:pPr marL="12700">
              <a:lnSpc>
                <a:spcPct val="100000"/>
              </a:lnSpc>
              <a:spcBef>
                <a:spcPts val="105"/>
              </a:spcBef>
            </a:pPr>
            <a:r>
              <a:rPr sz="1400" b="1" spc="-90" dirty="0">
                <a:latin typeface="Arial"/>
                <a:cs typeface="Arial"/>
              </a:rPr>
              <a:t>April</a:t>
            </a:r>
            <a:r>
              <a:rPr sz="1400" b="1" spc="-30" dirty="0">
                <a:latin typeface="Arial"/>
                <a:cs typeface="Arial"/>
              </a:rPr>
              <a:t> </a:t>
            </a:r>
            <a:r>
              <a:rPr sz="1400" b="1" spc="-70" dirty="0">
                <a:latin typeface="Arial"/>
                <a:cs typeface="Arial"/>
              </a:rPr>
              <a:t>22-</a:t>
            </a:r>
            <a:r>
              <a:rPr sz="1400" b="1" spc="-35" dirty="0">
                <a:latin typeface="Arial"/>
                <a:cs typeface="Arial"/>
              </a:rPr>
              <a:t>24</a:t>
            </a:r>
            <a:endParaRPr sz="1400" dirty="0">
              <a:latin typeface="Arial"/>
              <a:cs typeface="Arial"/>
            </a:endParaRPr>
          </a:p>
        </p:txBody>
      </p:sp>
      <p:sp>
        <p:nvSpPr>
          <p:cNvPr id="24" name="object 26">
            <a:extLst>
              <a:ext uri="{FF2B5EF4-FFF2-40B4-BE49-F238E27FC236}">
                <a16:creationId xmlns:a16="http://schemas.microsoft.com/office/drawing/2014/main" id="{BF06B7A3-7A86-E402-E196-A66AB7559C24}"/>
              </a:ext>
            </a:extLst>
          </p:cNvPr>
          <p:cNvSpPr txBox="1"/>
          <p:nvPr/>
        </p:nvSpPr>
        <p:spPr>
          <a:xfrm>
            <a:off x="2881580" y="5009155"/>
            <a:ext cx="1417597" cy="769441"/>
          </a:xfrm>
          <a:prstGeom prst="rect">
            <a:avLst/>
          </a:prstGeom>
        </p:spPr>
        <p:txBody>
          <a:bodyPr vert="horz" wrap="square" lIns="0" tIns="30480" rIns="0" bIns="0" rtlCol="0">
            <a:spAutoFit/>
          </a:bodyPr>
          <a:lstStyle/>
          <a:p>
            <a:pPr marL="12700" marR="5080">
              <a:spcBef>
                <a:spcPts val="240"/>
              </a:spcBef>
            </a:pPr>
            <a:r>
              <a:rPr sz="1600" spc="-185" dirty="0">
                <a:latin typeface="Arial"/>
                <a:cs typeface="Arial"/>
              </a:rPr>
              <a:t>GBTA</a:t>
            </a:r>
            <a:r>
              <a:rPr sz="1600" spc="-50" dirty="0">
                <a:latin typeface="Arial"/>
                <a:cs typeface="Arial"/>
              </a:rPr>
              <a:t> </a:t>
            </a:r>
            <a:r>
              <a:rPr lang="en-US" sz="1600" spc="-105" dirty="0">
                <a:latin typeface="Arial"/>
                <a:cs typeface="Arial"/>
              </a:rPr>
              <a:t>APAC </a:t>
            </a:r>
            <a:r>
              <a:rPr sz="1600" spc="-10" dirty="0">
                <a:latin typeface="Arial"/>
                <a:cs typeface="Arial"/>
              </a:rPr>
              <a:t>Conference, </a:t>
            </a:r>
            <a:r>
              <a:rPr lang="en-US" sz="1600" spc="-10" dirty="0">
                <a:latin typeface="Arial"/>
                <a:cs typeface="Arial"/>
              </a:rPr>
              <a:t>Singapore</a:t>
            </a:r>
            <a:endParaRPr sz="1600" dirty="0">
              <a:latin typeface="Arial"/>
              <a:cs typeface="Arial"/>
            </a:endParaRPr>
          </a:p>
        </p:txBody>
      </p:sp>
      <p:grpSp>
        <p:nvGrpSpPr>
          <p:cNvPr id="25" name="object 27">
            <a:extLst>
              <a:ext uri="{FF2B5EF4-FFF2-40B4-BE49-F238E27FC236}">
                <a16:creationId xmlns:a16="http://schemas.microsoft.com/office/drawing/2014/main" id="{28C14249-2F2D-3C38-099B-B35F1E6EFCC1}"/>
              </a:ext>
            </a:extLst>
          </p:cNvPr>
          <p:cNvGrpSpPr/>
          <p:nvPr/>
        </p:nvGrpSpPr>
        <p:grpSpPr>
          <a:xfrm>
            <a:off x="3425746" y="1798807"/>
            <a:ext cx="1802713" cy="3058763"/>
            <a:chOff x="3389121" y="1795021"/>
            <a:chExt cx="1497330" cy="3042285"/>
          </a:xfrm>
        </p:grpSpPr>
        <p:sp>
          <p:nvSpPr>
            <p:cNvPr id="26" name="object 28">
              <a:extLst>
                <a:ext uri="{FF2B5EF4-FFF2-40B4-BE49-F238E27FC236}">
                  <a16:creationId xmlns:a16="http://schemas.microsoft.com/office/drawing/2014/main" id="{81B21045-F094-EAB2-BC91-7808898777EB}"/>
                </a:ext>
              </a:extLst>
            </p:cNvPr>
            <p:cNvSpPr/>
            <p:nvPr/>
          </p:nvSpPr>
          <p:spPr>
            <a:xfrm>
              <a:off x="3436619" y="3787139"/>
              <a:ext cx="0" cy="1047115"/>
            </a:xfrm>
            <a:custGeom>
              <a:avLst/>
              <a:gdLst/>
              <a:ahLst/>
              <a:cxnLst/>
              <a:rect l="l" t="t" r="r" b="b"/>
              <a:pathLst>
                <a:path h="1047114">
                  <a:moveTo>
                    <a:pt x="0" y="0"/>
                  </a:moveTo>
                  <a:lnTo>
                    <a:pt x="0" y="1046988"/>
                  </a:lnTo>
                </a:path>
              </a:pathLst>
            </a:custGeom>
            <a:ln w="6350">
              <a:solidFill>
                <a:srgbClr val="FF6100"/>
              </a:solidFill>
              <a:prstDash val="sysDash"/>
            </a:ln>
          </p:spPr>
          <p:txBody>
            <a:bodyPr wrap="square" lIns="0" tIns="0" rIns="0" bIns="0" rtlCol="0"/>
            <a:lstStyle/>
            <a:p>
              <a:endParaRPr/>
            </a:p>
          </p:txBody>
        </p:sp>
        <p:pic>
          <p:nvPicPr>
            <p:cNvPr id="27" name="object 29">
              <a:extLst>
                <a:ext uri="{FF2B5EF4-FFF2-40B4-BE49-F238E27FC236}">
                  <a16:creationId xmlns:a16="http://schemas.microsoft.com/office/drawing/2014/main" id="{BD667222-F2B7-7FD1-9C1E-727BCA9F626B}"/>
                </a:ext>
              </a:extLst>
            </p:cNvPr>
            <p:cNvPicPr/>
            <p:nvPr/>
          </p:nvPicPr>
          <p:blipFill>
            <a:blip r:embed="rId4" cstate="email">
              <a:extLst>
                <a:ext uri="{28A0092B-C50C-407E-A947-70E740481C1C}">
                  <a14:useLocalDpi xmlns:a14="http://schemas.microsoft.com/office/drawing/2010/main"/>
                </a:ext>
              </a:extLst>
            </a:blip>
            <a:stretch>
              <a:fillRect/>
            </a:stretch>
          </p:blipFill>
          <p:spPr>
            <a:xfrm>
              <a:off x="3389121" y="3739642"/>
              <a:ext cx="94996" cy="96520"/>
            </a:xfrm>
            <a:prstGeom prst="rect">
              <a:avLst/>
            </a:prstGeom>
          </p:spPr>
        </p:pic>
        <p:sp>
          <p:nvSpPr>
            <p:cNvPr id="28" name="object 30">
              <a:extLst>
                <a:ext uri="{FF2B5EF4-FFF2-40B4-BE49-F238E27FC236}">
                  <a16:creationId xmlns:a16="http://schemas.microsoft.com/office/drawing/2014/main" id="{88B021FA-C402-80DB-3BF9-3323F132BBCD}"/>
                </a:ext>
              </a:extLst>
            </p:cNvPr>
            <p:cNvSpPr/>
            <p:nvPr/>
          </p:nvSpPr>
          <p:spPr>
            <a:xfrm>
              <a:off x="3543299" y="1801371"/>
              <a:ext cx="1336675" cy="940435"/>
            </a:xfrm>
            <a:custGeom>
              <a:avLst/>
              <a:gdLst/>
              <a:ahLst/>
              <a:cxnLst/>
              <a:rect l="l" t="t" r="r" b="b"/>
              <a:pathLst>
                <a:path w="1336675" h="940435">
                  <a:moveTo>
                    <a:pt x="0" y="156717"/>
                  </a:moveTo>
                  <a:lnTo>
                    <a:pt x="7989" y="107183"/>
                  </a:lnTo>
                  <a:lnTo>
                    <a:pt x="30238" y="64163"/>
                  </a:lnTo>
                  <a:lnTo>
                    <a:pt x="64163" y="30238"/>
                  </a:lnTo>
                  <a:lnTo>
                    <a:pt x="107183" y="7989"/>
                  </a:lnTo>
                  <a:lnTo>
                    <a:pt x="156718" y="0"/>
                  </a:lnTo>
                  <a:lnTo>
                    <a:pt x="1179830" y="0"/>
                  </a:lnTo>
                  <a:lnTo>
                    <a:pt x="1229364" y="7989"/>
                  </a:lnTo>
                  <a:lnTo>
                    <a:pt x="1272384" y="30238"/>
                  </a:lnTo>
                  <a:lnTo>
                    <a:pt x="1306309" y="64163"/>
                  </a:lnTo>
                  <a:lnTo>
                    <a:pt x="1328558" y="107183"/>
                  </a:lnTo>
                  <a:lnTo>
                    <a:pt x="1336548" y="156717"/>
                  </a:lnTo>
                  <a:lnTo>
                    <a:pt x="1336548" y="783577"/>
                  </a:lnTo>
                  <a:lnTo>
                    <a:pt x="1328558" y="833117"/>
                  </a:lnTo>
                  <a:lnTo>
                    <a:pt x="1306309" y="876141"/>
                  </a:lnTo>
                  <a:lnTo>
                    <a:pt x="1272384" y="910068"/>
                  </a:lnTo>
                  <a:lnTo>
                    <a:pt x="1229364" y="932318"/>
                  </a:lnTo>
                  <a:lnTo>
                    <a:pt x="1179830" y="940307"/>
                  </a:lnTo>
                  <a:lnTo>
                    <a:pt x="156718" y="940307"/>
                  </a:lnTo>
                  <a:lnTo>
                    <a:pt x="107183" y="932318"/>
                  </a:lnTo>
                  <a:lnTo>
                    <a:pt x="64163" y="910068"/>
                  </a:lnTo>
                  <a:lnTo>
                    <a:pt x="30238" y="876141"/>
                  </a:lnTo>
                  <a:lnTo>
                    <a:pt x="7989" y="833117"/>
                  </a:lnTo>
                  <a:lnTo>
                    <a:pt x="0" y="783577"/>
                  </a:lnTo>
                  <a:lnTo>
                    <a:pt x="0" y="156717"/>
                  </a:lnTo>
                  <a:close/>
                </a:path>
              </a:pathLst>
            </a:custGeom>
            <a:ln w="12700">
              <a:solidFill>
                <a:srgbClr val="FF6100"/>
              </a:solidFill>
            </a:ln>
          </p:spPr>
          <p:txBody>
            <a:bodyPr wrap="square" lIns="0" tIns="0" rIns="0" bIns="0" rtlCol="0"/>
            <a:lstStyle/>
            <a:p>
              <a:endParaRPr/>
            </a:p>
          </p:txBody>
        </p:sp>
      </p:grpSp>
      <p:sp>
        <p:nvSpPr>
          <p:cNvPr id="29" name="object 31">
            <a:extLst>
              <a:ext uri="{FF2B5EF4-FFF2-40B4-BE49-F238E27FC236}">
                <a16:creationId xmlns:a16="http://schemas.microsoft.com/office/drawing/2014/main" id="{99569CE4-95AE-6CD8-7B9F-89B4EB788D5B}"/>
              </a:ext>
            </a:extLst>
          </p:cNvPr>
          <p:cNvSpPr txBox="1"/>
          <p:nvPr/>
        </p:nvSpPr>
        <p:spPr>
          <a:xfrm>
            <a:off x="3979462" y="3943541"/>
            <a:ext cx="819785" cy="239395"/>
          </a:xfrm>
          <a:prstGeom prst="rect">
            <a:avLst/>
          </a:prstGeom>
        </p:spPr>
        <p:txBody>
          <a:bodyPr vert="horz" wrap="square" lIns="0" tIns="12700" rIns="0" bIns="0" rtlCol="0">
            <a:spAutoFit/>
          </a:bodyPr>
          <a:lstStyle/>
          <a:p>
            <a:pPr marL="12700">
              <a:lnSpc>
                <a:spcPct val="100000"/>
              </a:lnSpc>
              <a:spcBef>
                <a:spcPts val="100"/>
              </a:spcBef>
            </a:pPr>
            <a:r>
              <a:rPr sz="1400" b="1" spc="-155" dirty="0">
                <a:latin typeface="Arial"/>
                <a:cs typeface="Arial"/>
              </a:rPr>
              <a:t>June</a:t>
            </a:r>
            <a:r>
              <a:rPr sz="1400" b="1" spc="-55" dirty="0">
                <a:latin typeface="Arial"/>
                <a:cs typeface="Arial"/>
              </a:rPr>
              <a:t> </a:t>
            </a:r>
            <a:r>
              <a:rPr sz="1400" b="1" spc="-70" dirty="0">
                <a:latin typeface="Arial"/>
                <a:cs typeface="Arial"/>
              </a:rPr>
              <a:t>10-</a:t>
            </a:r>
            <a:r>
              <a:rPr sz="1400" b="1" spc="-25" dirty="0">
                <a:latin typeface="Arial"/>
                <a:cs typeface="Arial"/>
              </a:rPr>
              <a:t>12</a:t>
            </a:r>
            <a:endParaRPr sz="1400" dirty="0">
              <a:latin typeface="Arial"/>
              <a:cs typeface="Arial"/>
            </a:endParaRPr>
          </a:p>
        </p:txBody>
      </p:sp>
      <p:sp>
        <p:nvSpPr>
          <p:cNvPr id="30" name="object 32">
            <a:extLst>
              <a:ext uri="{FF2B5EF4-FFF2-40B4-BE49-F238E27FC236}">
                <a16:creationId xmlns:a16="http://schemas.microsoft.com/office/drawing/2014/main" id="{51BD350F-8FAE-0003-81A4-97C61F9A2952}"/>
              </a:ext>
            </a:extLst>
          </p:cNvPr>
          <p:cNvSpPr txBox="1"/>
          <p:nvPr/>
        </p:nvSpPr>
        <p:spPr>
          <a:xfrm>
            <a:off x="3612249" y="1858385"/>
            <a:ext cx="1554209" cy="769441"/>
          </a:xfrm>
          <a:prstGeom prst="rect">
            <a:avLst/>
          </a:prstGeom>
        </p:spPr>
        <p:txBody>
          <a:bodyPr vert="horz" wrap="square" lIns="0" tIns="30480" rIns="0" bIns="0" rtlCol="0">
            <a:spAutoFit/>
          </a:bodyPr>
          <a:lstStyle/>
          <a:p>
            <a:pPr marL="12700" marR="5080" algn="ctr">
              <a:spcBef>
                <a:spcPts val="240"/>
              </a:spcBef>
            </a:pPr>
            <a:r>
              <a:rPr sz="1600" spc="-190" dirty="0">
                <a:latin typeface="Arial"/>
                <a:cs typeface="Arial"/>
              </a:rPr>
              <a:t>US</a:t>
            </a:r>
            <a:r>
              <a:rPr sz="1600" spc="-50" dirty="0">
                <a:latin typeface="Arial"/>
                <a:cs typeface="Arial"/>
              </a:rPr>
              <a:t> </a:t>
            </a:r>
            <a:r>
              <a:rPr sz="1600" spc="-10" dirty="0">
                <a:latin typeface="Arial"/>
                <a:cs typeface="Arial"/>
              </a:rPr>
              <a:t>Legislative Summit, </a:t>
            </a:r>
            <a:r>
              <a:rPr sz="1600" spc="-60" dirty="0">
                <a:latin typeface="Arial"/>
                <a:cs typeface="Arial"/>
              </a:rPr>
              <a:t>Washington,</a:t>
            </a:r>
            <a:r>
              <a:rPr sz="1600" spc="-25" dirty="0">
                <a:latin typeface="Arial"/>
                <a:cs typeface="Arial"/>
              </a:rPr>
              <a:t> </a:t>
            </a:r>
            <a:r>
              <a:rPr sz="1600" spc="-165" dirty="0">
                <a:latin typeface="Arial"/>
                <a:cs typeface="Arial"/>
              </a:rPr>
              <a:t>DC</a:t>
            </a:r>
            <a:endParaRPr sz="1600" dirty="0">
              <a:latin typeface="Arial"/>
              <a:cs typeface="Arial"/>
            </a:endParaRPr>
          </a:p>
        </p:txBody>
      </p:sp>
      <p:grpSp>
        <p:nvGrpSpPr>
          <p:cNvPr id="31" name="object 33">
            <a:extLst>
              <a:ext uri="{FF2B5EF4-FFF2-40B4-BE49-F238E27FC236}">
                <a16:creationId xmlns:a16="http://schemas.microsoft.com/office/drawing/2014/main" id="{C6572B06-3AA4-57B1-2EF1-E423B7188F33}"/>
              </a:ext>
            </a:extLst>
          </p:cNvPr>
          <p:cNvGrpSpPr/>
          <p:nvPr/>
        </p:nvGrpSpPr>
        <p:grpSpPr>
          <a:xfrm>
            <a:off x="4347445" y="2681145"/>
            <a:ext cx="1808426" cy="3314096"/>
            <a:chOff x="4163314" y="2738501"/>
            <a:chExt cx="1497330" cy="3042285"/>
          </a:xfrm>
        </p:grpSpPr>
        <p:sp>
          <p:nvSpPr>
            <p:cNvPr id="32" name="object 34">
              <a:extLst>
                <a:ext uri="{FF2B5EF4-FFF2-40B4-BE49-F238E27FC236}">
                  <a16:creationId xmlns:a16="http://schemas.microsoft.com/office/drawing/2014/main" id="{3D3ABEC0-08DE-49FF-C64D-10375A37D782}"/>
                </a:ext>
              </a:extLst>
            </p:cNvPr>
            <p:cNvSpPr/>
            <p:nvPr/>
          </p:nvSpPr>
          <p:spPr>
            <a:xfrm>
              <a:off x="4212336" y="2741676"/>
              <a:ext cx="0" cy="1045844"/>
            </a:xfrm>
            <a:custGeom>
              <a:avLst/>
              <a:gdLst/>
              <a:ahLst/>
              <a:cxnLst/>
              <a:rect l="l" t="t" r="r" b="b"/>
              <a:pathLst>
                <a:path h="1045845">
                  <a:moveTo>
                    <a:pt x="0" y="0"/>
                  </a:moveTo>
                  <a:lnTo>
                    <a:pt x="0" y="1045463"/>
                  </a:lnTo>
                </a:path>
              </a:pathLst>
            </a:custGeom>
            <a:ln w="6350">
              <a:solidFill>
                <a:srgbClr val="FF6100"/>
              </a:solidFill>
              <a:prstDash val="sysDash"/>
            </a:ln>
          </p:spPr>
          <p:txBody>
            <a:bodyPr wrap="square" lIns="0" tIns="0" rIns="0" bIns="0" rtlCol="0"/>
            <a:lstStyle/>
            <a:p>
              <a:endParaRPr/>
            </a:p>
          </p:txBody>
        </p:sp>
        <p:pic>
          <p:nvPicPr>
            <p:cNvPr id="33" name="object 35">
              <a:extLst>
                <a:ext uri="{FF2B5EF4-FFF2-40B4-BE49-F238E27FC236}">
                  <a16:creationId xmlns:a16="http://schemas.microsoft.com/office/drawing/2014/main" id="{44971685-89C1-7B0B-7C38-0F92AE23AA1D}"/>
                </a:ext>
              </a:extLst>
            </p:cNvPr>
            <p:cNvPicPr/>
            <p:nvPr/>
          </p:nvPicPr>
          <p:blipFill>
            <a:blip r:embed="rId5" cstate="email">
              <a:extLst>
                <a:ext uri="{28A0092B-C50C-407E-A947-70E740481C1C}">
                  <a14:useLocalDpi xmlns:a14="http://schemas.microsoft.com/office/drawing/2010/main"/>
                </a:ext>
              </a:extLst>
            </a:blip>
            <a:stretch>
              <a:fillRect/>
            </a:stretch>
          </p:blipFill>
          <p:spPr>
            <a:xfrm>
              <a:off x="4163314" y="3739642"/>
              <a:ext cx="96520" cy="96520"/>
            </a:xfrm>
            <a:prstGeom prst="rect">
              <a:avLst/>
            </a:prstGeom>
          </p:spPr>
        </p:pic>
        <p:sp>
          <p:nvSpPr>
            <p:cNvPr id="34" name="object 36">
              <a:extLst>
                <a:ext uri="{FF2B5EF4-FFF2-40B4-BE49-F238E27FC236}">
                  <a16:creationId xmlns:a16="http://schemas.microsoft.com/office/drawing/2014/main" id="{CD3F0E76-45BE-55F7-40B4-953BD980021E}"/>
                </a:ext>
              </a:extLst>
            </p:cNvPr>
            <p:cNvSpPr/>
            <p:nvPr/>
          </p:nvSpPr>
          <p:spPr>
            <a:xfrm>
              <a:off x="4319016" y="4834130"/>
              <a:ext cx="1335405" cy="940435"/>
            </a:xfrm>
            <a:custGeom>
              <a:avLst/>
              <a:gdLst/>
              <a:ahLst/>
              <a:cxnLst/>
              <a:rect l="l" t="t" r="r" b="b"/>
              <a:pathLst>
                <a:path w="1335404" h="940435">
                  <a:moveTo>
                    <a:pt x="0" y="156718"/>
                  </a:moveTo>
                  <a:lnTo>
                    <a:pt x="7989" y="107183"/>
                  </a:lnTo>
                  <a:lnTo>
                    <a:pt x="30238" y="64163"/>
                  </a:lnTo>
                  <a:lnTo>
                    <a:pt x="64163" y="30238"/>
                  </a:lnTo>
                  <a:lnTo>
                    <a:pt x="107183" y="7989"/>
                  </a:lnTo>
                  <a:lnTo>
                    <a:pt x="156718" y="0"/>
                  </a:lnTo>
                  <a:lnTo>
                    <a:pt x="1178306" y="0"/>
                  </a:lnTo>
                  <a:lnTo>
                    <a:pt x="1227840" y="7989"/>
                  </a:lnTo>
                  <a:lnTo>
                    <a:pt x="1270860" y="30238"/>
                  </a:lnTo>
                  <a:lnTo>
                    <a:pt x="1304785" y="64163"/>
                  </a:lnTo>
                  <a:lnTo>
                    <a:pt x="1327034" y="107183"/>
                  </a:lnTo>
                  <a:lnTo>
                    <a:pt x="1335024" y="156718"/>
                  </a:lnTo>
                  <a:lnTo>
                    <a:pt x="1335024" y="783590"/>
                  </a:lnTo>
                  <a:lnTo>
                    <a:pt x="1327034" y="833124"/>
                  </a:lnTo>
                  <a:lnTo>
                    <a:pt x="1304785" y="876144"/>
                  </a:lnTo>
                  <a:lnTo>
                    <a:pt x="1270860" y="910069"/>
                  </a:lnTo>
                  <a:lnTo>
                    <a:pt x="1227840" y="932318"/>
                  </a:lnTo>
                  <a:lnTo>
                    <a:pt x="1178306" y="940308"/>
                  </a:lnTo>
                  <a:lnTo>
                    <a:pt x="156718" y="940308"/>
                  </a:lnTo>
                  <a:lnTo>
                    <a:pt x="107183" y="932318"/>
                  </a:lnTo>
                  <a:lnTo>
                    <a:pt x="64163" y="910069"/>
                  </a:lnTo>
                  <a:lnTo>
                    <a:pt x="30238" y="876144"/>
                  </a:lnTo>
                  <a:lnTo>
                    <a:pt x="7989" y="833124"/>
                  </a:lnTo>
                  <a:lnTo>
                    <a:pt x="0" y="783590"/>
                  </a:lnTo>
                  <a:lnTo>
                    <a:pt x="0" y="156718"/>
                  </a:lnTo>
                  <a:close/>
                </a:path>
              </a:pathLst>
            </a:custGeom>
            <a:ln w="12700">
              <a:solidFill>
                <a:srgbClr val="FF6100"/>
              </a:solidFill>
            </a:ln>
          </p:spPr>
          <p:txBody>
            <a:bodyPr wrap="square" lIns="0" tIns="0" rIns="0" bIns="0" rtlCol="0"/>
            <a:lstStyle/>
            <a:p>
              <a:endParaRPr/>
            </a:p>
          </p:txBody>
        </p:sp>
      </p:grpSp>
      <p:sp>
        <p:nvSpPr>
          <p:cNvPr id="35" name="object 37">
            <a:extLst>
              <a:ext uri="{FF2B5EF4-FFF2-40B4-BE49-F238E27FC236}">
                <a16:creationId xmlns:a16="http://schemas.microsoft.com/office/drawing/2014/main" id="{D802556F-7807-6C3A-8BAD-A7EB0CA74CA3}"/>
              </a:ext>
            </a:extLst>
          </p:cNvPr>
          <p:cNvSpPr txBox="1"/>
          <p:nvPr/>
        </p:nvSpPr>
        <p:spPr>
          <a:xfrm>
            <a:off x="4825764" y="3429745"/>
            <a:ext cx="763270" cy="239395"/>
          </a:xfrm>
          <a:prstGeom prst="rect">
            <a:avLst/>
          </a:prstGeom>
        </p:spPr>
        <p:txBody>
          <a:bodyPr vert="horz" wrap="square" lIns="0" tIns="13335" rIns="0" bIns="0" rtlCol="0">
            <a:spAutoFit/>
          </a:bodyPr>
          <a:lstStyle/>
          <a:p>
            <a:pPr marL="12700">
              <a:lnSpc>
                <a:spcPct val="100000"/>
              </a:lnSpc>
              <a:spcBef>
                <a:spcPts val="105"/>
              </a:spcBef>
            </a:pPr>
            <a:r>
              <a:rPr sz="1400" b="1" spc="-150" dirty="0">
                <a:latin typeface="Arial"/>
                <a:cs typeface="Arial"/>
              </a:rPr>
              <a:t>July</a:t>
            </a:r>
            <a:r>
              <a:rPr sz="1400" b="1" spc="-55" dirty="0">
                <a:latin typeface="Arial"/>
                <a:cs typeface="Arial"/>
              </a:rPr>
              <a:t> </a:t>
            </a:r>
            <a:r>
              <a:rPr sz="1400" b="1" spc="-70" dirty="0">
                <a:latin typeface="Arial"/>
                <a:cs typeface="Arial"/>
              </a:rPr>
              <a:t>22-</a:t>
            </a:r>
            <a:r>
              <a:rPr sz="1400" b="1" spc="-35" dirty="0">
                <a:latin typeface="Arial"/>
                <a:cs typeface="Arial"/>
              </a:rPr>
              <a:t>24</a:t>
            </a:r>
            <a:endParaRPr sz="1400" dirty="0">
              <a:latin typeface="Arial"/>
              <a:cs typeface="Arial"/>
            </a:endParaRPr>
          </a:p>
        </p:txBody>
      </p:sp>
      <p:sp>
        <p:nvSpPr>
          <p:cNvPr id="36" name="object 38">
            <a:extLst>
              <a:ext uri="{FF2B5EF4-FFF2-40B4-BE49-F238E27FC236}">
                <a16:creationId xmlns:a16="http://schemas.microsoft.com/office/drawing/2014/main" id="{DF9768B6-FE2D-3F73-BD87-24B2C2A80F3B}"/>
              </a:ext>
            </a:extLst>
          </p:cNvPr>
          <p:cNvSpPr txBox="1"/>
          <p:nvPr/>
        </p:nvSpPr>
        <p:spPr>
          <a:xfrm>
            <a:off x="4594081" y="5039212"/>
            <a:ext cx="1495689" cy="769441"/>
          </a:xfrm>
          <a:prstGeom prst="rect">
            <a:avLst/>
          </a:prstGeom>
        </p:spPr>
        <p:txBody>
          <a:bodyPr vert="horz" wrap="square" lIns="0" tIns="30480" rIns="0" bIns="0" rtlCol="0">
            <a:spAutoFit/>
          </a:bodyPr>
          <a:lstStyle/>
          <a:p>
            <a:pPr marL="12700" marR="5080" algn="ctr">
              <a:spcBef>
                <a:spcPts val="240"/>
              </a:spcBef>
            </a:pPr>
            <a:r>
              <a:rPr sz="1600" spc="-185" dirty="0">
                <a:latin typeface="Arial"/>
                <a:cs typeface="Arial"/>
              </a:rPr>
              <a:t>GBTA</a:t>
            </a:r>
            <a:r>
              <a:rPr sz="1600" spc="-50" dirty="0">
                <a:latin typeface="Arial"/>
                <a:cs typeface="Arial"/>
              </a:rPr>
              <a:t> </a:t>
            </a:r>
            <a:r>
              <a:rPr sz="1600" spc="-55" dirty="0">
                <a:latin typeface="Arial"/>
                <a:cs typeface="Arial"/>
              </a:rPr>
              <a:t>Annual </a:t>
            </a:r>
            <a:r>
              <a:rPr sz="1600" spc="-20" dirty="0">
                <a:latin typeface="Arial"/>
                <a:cs typeface="Arial"/>
              </a:rPr>
              <a:t>Convention, </a:t>
            </a:r>
            <a:r>
              <a:rPr sz="1600" spc="-10" dirty="0">
                <a:latin typeface="Arial"/>
                <a:cs typeface="Arial"/>
              </a:rPr>
              <a:t>Atlanta,</a:t>
            </a:r>
            <a:r>
              <a:rPr lang="en-US" sz="1600" spc="-10" dirty="0">
                <a:latin typeface="Arial"/>
                <a:cs typeface="Arial"/>
              </a:rPr>
              <a:t> </a:t>
            </a:r>
            <a:r>
              <a:rPr sz="1600" spc="-10" dirty="0">
                <a:latin typeface="Arial"/>
                <a:cs typeface="Arial"/>
              </a:rPr>
              <a:t>GA</a:t>
            </a:r>
            <a:endParaRPr sz="1600" dirty="0">
              <a:latin typeface="Arial"/>
              <a:cs typeface="Arial"/>
            </a:endParaRPr>
          </a:p>
        </p:txBody>
      </p:sp>
      <p:grpSp>
        <p:nvGrpSpPr>
          <p:cNvPr id="37" name="object 39">
            <a:extLst>
              <a:ext uri="{FF2B5EF4-FFF2-40B4-BE49-F238E27FC236}">
                <a16:creationId xmlns:a16="http://schemas.microsoft.com/office/drawing/2014/main" id="{1DA0B589-FF5C-C4ED-60F3-C9BEF7272397}"/>
              </a:ext>
            </a:extLst>
          </p:cNvPr>
          <p:cNvGrpSpPr/>
          <p:nvPr/>
        </p:nvGrpSpPr>
        <p:grpSpPr>
          <a:xfrm>
            <a:off x="5174290" y="3798319"/>
            <a:ext cx="95250" cy="1094740"/>
            <a:chOff x="4939029" y="3739641"/>
            <a:chExt cx="95250" cy="1094740"/>
          </a:xfrm>
        </p:grpSpPr>
        <p:sp>
          <p:nvSpPr>
            <p:cNvPr id="38" name="object 40">
              <a:extLst>
                <a:ext uri="{FF2B5EF4-FFF2-40B4-BE49-F238E27FC236}">
                  <a16:creationId xmlns:a16="http://schemas.microsoft.com/office/drawing/2014/main" id="{CA18DBDD-E0A2-65F5-98F7-C1158712C8EC}"/>
                </a:ext>
              </a:extLst>
            </p:cNvPr>
            <p:cNvSpPr/>
            <p:nvPr/>
          </p:nvSpPr>
          <p:spPr>
            <a:xfrm>
              <a:off x="4986527" y="3787139"/>
              <a:ext cx="0" cy="1047115"/>
            </a:xfrm>
            <a:custGeom>
              <a:avLst/>
              <a:gdLst/>
              <a:ahLst/>
              <a:cxnLst/>
              <a:rect l="l" t="t" r="r" b="b"/>
              <a:pathLst>
                <a:path h="1047114">
                  <a:moveTo>
                    <a:pt x="0" y="0"/>
                  </a:moveTo>
                  <a:lnTo>
                    <a:pt x="0" y="1046988"/>
                  </a:lnTo>
                </a:path>
              </a:pathLst>
            </a:custGeom>
            <a:ln w="6350">
              <a:solidFill>
                <a:srgbClr val="FF6100"/>
              </a:solidFill>
              <a:prstDash val="sysDash"/>
            </a:ln>
          </p:spPr>
          <p:txBody>
            <a:bodyPr wrap="square" lIns="0" tIns="0" rIns="0" bIns="0" rtlCol="0"/>
            <a:lstStyle/>
            <a:p>
              <a:endParaRPr/>
            </a:p>
          </p:txBody>
        </p:sp>
        <p:pic>
          <p:nvPicPr>
            <p:cNvPr id="39" name="object 41">
              <a:extLst>
                <a:ext uri="{FF2B5EF4-FFF2-40B4-BE49-F238E27FC236}">
                  <a16:creationId xmlns:a16="http://schemas.microsoft.com/office/drawing/2014/main" id="{F3FA0BAB-CF6B-5D14-36A1-B625C6BF3245}"/>
                </a:ext>
              </a:extLst>
            </p:cNvPr>
            <p:cNvPicPr/>
            <p:nvPr/>
          </p:nvPicPr>
          <p:blipFill>
            <a:blip r:embed="rId6" cstate="email">
              <a:extLst>
                <a:ext uri="{28A0092B-C50C-407E-A947-70E740481C1C}">
                  <a14:useLocalDpi xmlns:a14="http://schemas.microsoft.com/office/drawing/2010/main"/>
                </a:ext>
              </a:extLst>
            </a:blip>
            <a:stretch>
              <a:fillRect/>
            </a:stretch>
          </p:blipFill>
          <p:spPr>
            <a:xfrm>
              <a:off x="4939029" y="3739641"/>
              <a:ext cx="94996" cy="96520"/>
            </a:xfrm>
            <a:prstGeom prst="rect">
              <a:avLst/>
            </a:prstGeom>
          </p:spPr>
        </p:pic>
      </p:grpSp>
      <p:sp>
        <p:nvSpPr>
          <p:cNvPr id="40" name="object 37">
            <a:extLst>
              <a:ext uri="{FF2B5EF4-FFF2-40B4-BE49-F238E27FC236}">
                <a16:creationId xmlns:a16="http://schemas.microsoft.com/office/drawing/2014/main" id="{6F7E6CF5-9A4F-1A2B-7574-65A77CD87DB5}"/>
              </a:ext>
            </a:extLst>
          </p:cNvPr>
          <p:cNvSpPr txBox="1"/>
          <p:nvPr/>
        </p:nvSpPr>
        <p:spPr>
          <a:xfrm>
            <a:off x="3122617" y="3440231"/>
            <a:ext cx="763270" cy="228909"/>
          </a:xfrm>
          <a:prstGeom prst="rect">
            <a:avLst/>
          </a:prstGeom>
        </p:spPr>
        <p:txBody>
          <a:bodyPr vert="horz" wrap="square" lIns="0" tIns="13335" rIns="0" bIns="0" rtlCol="0">
            <a:spAutoFit/>
          </a:bodyPr>
          <a:lstStyle/>
          <a:p>
            <a:pPr marL="12700">
              <a:lnSpc>
                <a:spcPct val="100000"/>
              </a:lnSpc>
              <a:spcBef>
                <a:spcPts val="105"/>
              </a:spcBef>
            </a:pPr>
            <a:r>
              <a:rPr lang="en-US" sz="1400" b="1" spc="-150" dirty="0">
                <a:latin typeface="Arial"/>
                <a:cs typeface="Arial"/>
              </a:rPr>
              <a:t>May 14-15</a:t>
            </a:r>
            <a:endParaRPr sz="1400" dirty="0">
              <a:latin typeface="Arial"/>
              <a:cs typeface="Arial"/>
            </a:endParaRPr>
          </a:p>
        </p:txBody>
      </p:sp>
      <p:sp>
        <p:nvSpPr>
          <p:cNvPr id="41" name="object 24">
            <a:extLst>
              <a:ext uri="{FF2B5EF4-FFF2-40B4-BE49-F238E27FC236}">
                <a16:creationId xmlns:a16="http://schemas.microsoft.com/office/drawing/2014/main" id="{2A66518B-C1C2-1462-5B2A-053DEB4ABE7A}"/>
              </a:ext>
            </a:extLst>
          </p:cNvPr>
          <p:cNvSpPr/>
          <p:nvPr/>
        </p:nvSpPr>
        <p:spPr>
          <a:xfrm>
            <a:off x="790412" y="4854502"/>
            <a:ext cx="1536804" cy="1027432"/>
          </a:xfrm>
          <a:custGeom>
            <a:avLst/>
            <a:gdLst/>
            <a:ahLst/>
            <a:cxnLst/>
            <a:rect l="l" t="t" r="r" b="b"/>
            <a:pathLst>
              <a:path w="1335404" h="940435">
                <a:moveTo>
                  <a:pt x="0" y="156718"/>
                </a:moveTo>
                <a:lnTo>
                  <a:pt x="7989" y="107183"/>
                </a:lnTo>
                <a:lnTo>
                  <a:pt x="30238" y="64163"/>
                </a:lnTo>
                <a:lnTo>
                  <a:pt x="64163" y="30238"/>
                </a:lnTo>
                <a:lnTo>
                  <a:pt x="107183" y="7989"/>
                </a:lnTo>
                <a:lnTo>
                  <a:pt x="156718" y="0"/>
                </a:lnTo>
                <a:lnTo>
                  <a:pt x="1178306" y="0"/>
                </a:lnTo>
                <a:lnTo>
                  <a:pt x="1227840" y="7989"/>
                </a:lnTo>
                <a:lnTo>
                  <a:pt x="1270860" y="30238"/>
                </a:lnTo>
                <a:lnTo>
                  <a:pt x="1304785" y="64163"/>
                </a:lnTo>
                <a:lnTo>
                  <a:pt x="1327034" y="107183"/>
                </a:lnTo>
                <a:lnTo>
                  <a:pt x="1335024" y="156718"/>
                </a:lnTo>
                <a:lnTo>
                  <a:pt x="1335024" y="783590"/>
                </a:lnTo>
                <a:lnTo>
                  <a:pt x="1327034" y="833124"/>
                </a:lnTo>
                <a:lnTo>
                  <a:pt x="1304785" y="876144"/>
                </a:lnTo>
                <a:lnTo>
                  <a:pt x="1270860" y="910069"/>
                </a:lnTo>
                <a:lnTo>
                  <a:pt x="1227840" y="932318"/>
                </a:lnTo>
                <a:lnTo>
                  <a:pt x="1178306" y="940308"/>
                </a:lnTo>
                <a:lnTo>
                  <a:pt x="156718" y="940308"/>
                </a:lnTo>
                <a:lnTo>
                  <a:pt x="107183" y="932318"/>
                </a:lnTo>
                <a:lnTo>
                  <a:pt x="64163" y="910069"/>
                </a:lnTo>
                <a:lnTo>
                  <a:pt x="30238" y="876144"/>
                </a:lnTo>
                <a:lnTo>
                  <a:pt x="7989" y="833124"/>
                </a:lnTo>
                <a:lnTo>
                  <a:pt x="0" y="783590"/>
                </a:lnTo>
                <a:lnTo>
                  <a:pt x="0" y="156718"/>
                </a:lnTo>
                <a:close/>
              </a:path>
            </a:pathLst>
          </a:custGeom>
          <a:ln w="12700">
            <a:solidFill>
              <a:srgbClr val="FF6100"/>
            </a:solidFill>
          </a:ln>
        </p:spPr>
        <p:txBody>
          <a:bodyPr wrap="square" lIns="0" tIns="0" rIns="0" bIns="0" rtlCol="0"/>
          <a:lstStyle/>
          <a:p>
            <a:endParaRPr/>
          </a:p>
        </p:txBody>
      </p:sp>
      <p:sp>
        <p:nvSpPr>
          <p:cNvPr id="42" name="object 26">
            <a:extLst>
              <a:ext uri="{FF2B5EF4-FFF2-40B4-BE49-F238E27FC236}">
                <a16:creationId xmlns:a16="http://schemas.microsoft.com/office/drawing/2014/main" id="{FABE9DDC-8295-CD85-A819-AB6D1FB7B93E}"/>
              </a:ext>
            </a:extLst>
          </p:cNvPr>
          <p:cNvSpPr txBox="1"/>
          <p:nvPr/>
        </p:nvSpPr>
        <p:spPr>
          <a:xfrm>
            <a:off x="851015" y="4969363"/>
            <a:ext cx="1401852" cy="769441"/>
          </a:xfrm>
          <a:prstGeom prst="rect">
            <a:avLst/>
          </a:prstGeom>
        </p:spPr>
        <p:txBody>
          <a:bodyPr vert="horz" wrap="square" lIns="0" tIns="30480" rIns="0" bIns="0" rtlCol="0">
            <a:spAutoFit/>
          </a:bodyPr>
          <a:lstStyle/>
          <a:p>
            <a:pPr marL="12700" marR="5080" algn="ctr">
              <a:spcBef>
                <a:spcPts val="240"/>
              </a:spcBef>
            </a:pPr>
            <a:r>
              <a:rPr sz="1600" spc="-185" dirty="0">
                <a:latin typeface="Arial"/>
                <a:cs typeface="Arial"/>
              </a:rPr>
              <a:t>GBTA</a:t>
            </a:r>
            <a:r>
              <a:rPr sz="1600" spc="-50" dirty="0">
                <a:latin typeface="Arial"/>
                <a:cs typeface="Arial"/>
              </a:rPr>
              <a:t> </a:t>
            </a:r>
            <a:r>
              <a:rPr lang="en-US" sz="1600" spc="-105" dirty="0">
                <a:latin typeface="Arial"/>
                <a:cs typeface="Arial"/>
              </a:rPr>
              <a:t>LATAM </a:t>
            </a:r>
            <a:r>
              <a:rPr sz="1600" spc="-10" dirty="0">
                <a:latin typeface="Arial"/>
                <a:cs typeface="Arial"/>
              </a:rPr>
              <a:t>Conference, </a:t>
            </a:r>
            <a:r>
              <a:rPr lang="en-US" sz="1600" spc="-10" dirty="0">
                <a:latin typeface="Arial"/>
                <a:cs typeface="Arial"/>
              </a:rPr>
              <a:t>Mexico City</a:t>
            </a:r>
            <a:endParaRPr sz="1600" dirty="0">
              <a:latin typeface="Arial"/>
              <a:cs typeface="Arial"/>
            </a:endParaRPr>
          </a:p>
        </p:txBody>
      </p:sp>
      <p:sp>
        <p:nvSpPr>
          <p:cNvPr id="43" name="object 2">
            <a:extLst>
              <a:ext uri="{FF2B5EF4-FFF2-40B4-BE49-F238E27FC236}">
                <a16:creationId xmlns:a16="http://schemas.microsoft.com/office/drawing/2014/main" id="{BA3A688A-32A2-3322-96FE-00FD689A8096}"/>
              </a:ext>
            </a:extLst>
          </p:cNvPr>
          <p:cNvSpPr txBox="1">
            <a:spLocks noGrp="1"/>
          </p:cNvSpPr>
          <p:nvPr>
            <p:ph type="title"/>
          </p:nvPr>
        </p:nvSpPr>
        <p:spPr>
          <a:xfrm>
            <a:off x="540184" y="342084"/>
            <a:ext cx="6927416" cy="1033873"/>
          </a:xfrm>
          <a:prstGeom prst="rect">
            <a:avLst/>
          </a:prstGeom>
        </p:spPr>
        <p:txBody>
          <a:bodyPr vert="horz" wrap="square" lIns="0" tIns="635" rIns="0" bIns="0" rtlCol="0">
            <a:spAutoFit/>
          </a:bodyPr>
          <a:lstStyle/>
          <a:p>
            <a:pPr marL="12700" marR="5080">
              <a:lnSpc>
                <a:spcPct val="102200"/>
              </a:lnSpc>
              <a:spcBef>
                <a:spcPts val="5"/>
              </a:spcBef>
            </a:pPr>
            <a:r>
              <a:rPr lang="en-US" sz="3400" spc="-25" dirty="0"/>
              <a:t>Connect with GBTA at </a:t>
            </a:r>
            <a:br>
              <a:rPr lang="en-US" sz="3400" spc="-25" dirty="0"/>
            </a:br>
            <a:r>
              <a:rPr lang="en-US" sz="3400" spc="-25" dirty="0"/>
              <a:t>Upcoming </a:t>
            </a:r>
            <a:r>
              <a:rPr sz="3400" spc="-10" dirty="0"/>
              <a:t>Events</a:t>
            </a:r>
            <a:endParaRPr sz="3400" dirty="0"/>
          </a:p>
        </p:txBody>
      </p:sp>
    </p:spTree>
    <p:extLst>
      <p:ext uri="{BB962C8B-B14F-4D97-AF65-F5344CB8AC3E}">
        <p14:creationId xmlns:p14="http://schemas.microsoft.com/office/powerpoint/2010/main" val="3235565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799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3601211"/>
              <a:ext cx="3485387" cy="3256788"/>
            </a:xfrm>
            <a:prstGeom prst="rect">
              <a:avLst/>
            </a:prstGeom>
          </p:spPr>
        </p:pic>
      </p:grpSp>
      <p:sp>
        <p:nvSpPr>
          <p:cNvPr id="5" name="object 5"/>
          <p:cNvSpPr txBox="1">
            <a:spLocks noGrp="1"/>
          </p:cNvSpPr>
          <p:nvPr>
            <p:ph type="body" idx="1"/>
          </p:nvPr>
        </p:nvSpPr>
        <p:spPr>
          <a:prstGeom prst="rect">
            <a:avLst/>
          </a:prstGeom>
        </p:spPr>
        <p:txBody>
          <a:bodyPr vert="horz" wrap="square" lIns="0" tIns="62865" rIns="0" bIns="0" rtlCol="0">
            <a:spAutoFit/>
          </a:bodyPr>
          <a:lstStyle/>
          <a:p>
            <a:pPr marL="12700" marR="5080">
              <a:lnSpc>
                <a:spcPct val="91700"/>
              </a:lnSpc>
              <a:spcBef>
                <a:spcPts val="495"/>
              </a:spcBef>
            </a:pPr>
            <a:r>
              <a:rPr dirty="0"/>
              <a:t>Engaging</a:t>
            </a:r>
            <a:r>
              <a:rPr spc="-140" dirty="0"/>
              <a:t> </a:t>
            </a:r>
            <a:r>
              <a:rPr dirty="0"/>
              <a:t>the</a:t>
            </a:r>
            <a:r>
              <a:rPr spc="-125" dirty="0"/>
              <a:t> </a:t>
            </a:r>
            <a:r>
              <a:rPr spc="-20" dirty="0"/>
              <a:t>many </a:t>
            </a:r>
            <a:r>
              <a:rPr dirty="0"/>
              <a:t>voices</a:t>
            </a:r>
            <a:r>
              <a:rPr spc="-85" dirty="0"/>
              <a:t> </a:t>
            </a:r>
            <a:r>
              <a:rPr dirty="0"/>
              <a:t>of</a:t>
            </a:r>
            <a:r>
              <a:rPr spc="-75" dirty="0"/>
              <a:t> </a:t>
            </a:r>
            <a:r>
              <a:rPr spc="-10" dirty="0"/>
              <a:t>global </a:t>
            </a:r>
            <a:r>
              <a:rPr dirty="0"/>
              <a:t>business</a:t>
            </a:r>
            <a:r>
              <a:rPr spc="-110" dirty="0"/>
              <a:t> </a:t>
            </a:r>
            <a:r>
              <a:rPr dirty="0"/>
              <a:t>travel</a:t>
            </a:r>
            <a:r>
              <a:rPr spc="-90" dirty="0"/>
              <a:t> </a:t>
            </a:r>
            <a:r>
              <a:rPr dirty="0"/>
              <a:t>to</a:t>
            </a:r>
            <a:r>
              <a:rPr spc="-114" dirty="0"/>
              <a:t> </a:t>
            </a:r>
            <a:r>
              <a:rPr spc="-10" dirty="0"/>
              <a:t>build </a:t>
            </a:r>
            <a:r>
              <a:rPr dirty="0"/>
              <a:t>our</a:t>
            </a:r>
            <a:r>
              <a:rPr spc="-130" dirty="0"/>
              <a:t> </a:t>
            </a:r>
            <a:r>
              <a:rPr dirty="0"/>
              <a:t>collective</a:t>
            </a:r>
            <a:r>
              <a:rPr spc="-114" dirty="0"/>
              <a:t> </a:t>
            </a:r>
            <a:r>
              <a:rPr spc="-10" dirty="0"/>
              <a:t>future</a:t>
            </a:r>
          </a:p>
        </p:txBody>
      </p:sp>
      <p:grpSp>
        <p:nvGrpSpPr>
          <p:cNvPr id="6" name="object 6"/>
          <p:cNvGrpSpPr/>
          <p:nvPr/>
        </p:nvGrpSpPr>
        <p:grpSpPr>
          <a:xfrm>
            <a:off x="9753600" y="3962400"/>
            <a:ext cx="1746885" cy="2647315"/>
            <a:chOff x="10238230" y="3962400"/>
            <a:chExt cx="1746885" cy="2647315"/>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0238230" y="5785103"/>
              <a:ext cx="1746503" cy="824483"/>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0319003" y="3962400"/>
              <a:ext cx="1584959" cy="1630159"/>
            </a:xfrm>
            <a:prstGeom prst="rect">
              <a:avLst/>
            </a:prstGeom>
          </p:spPr>
        </p:pic>
      </p:grpSp>
      <p:sp>
        <p:nvSpPr>
          <p:cNvPr id="9" name="object 9"/>
          <p:cNvSpPr txBox="1">
            <a:spLocks noGrp="1"/>
          </p:cNvSpPr>
          <p:nvPr>
            <p:ph type="title"/>
          </p:nvPr>
        </p:nvSpPr>
        <p:spPr>
          <a:xfrm>
            <a:off x="777613" y="1269602"/>
            <a:ext cx="1532255" cy="391160"/>
          </a:xfrm>
          <a:prstGeom prst="rect">
            <a:avLst/>
          </a:prstGeom>
        </p:spPr>
        <p:txBody>
          <a:bodyPr vert="horz" wrap="square" lIns="0" tIns="12700" rIns="0" bIns="0" rtlCol="0">
            <a:spAutoFit/>
          </a:bodyPr>
          <a:lstStyle/>
          <a:p>
            <a:pPr marL="12700">
              <a:lnSpc>
                <a:spcPct val="100000"/>
              </a:lnSpc>
              <a:spcBef>
                <a:spcPts val="100"/>
              </a:spcBef>
            </a:pPr>
            <a:r>
              <a:rPr sz="2400" b="0" dirty="0">
                <a:solidFill>
                  <a:srgbClr val="FFFFFF"/>
                </a:solidFill>
                <a:latin typeface="Arial"/>
                <a:cs typeface="Arial"/>
              </a:rPr>
              <a:t>Thank</a:t>
            </a:r>
            <a:r>
              <a:rPr sz="2400" b="0" spc="-25" dirty="0">
                <a:solidFill>
                  <a:srgbClr val="FFFFFF"/>
                </a:solidFill>
                <a:latin typeface="Arial"/>
                <a:cs typeface="Arial"/>
              </a:rPr>
              <a:t> </a:t>
            </a:r>
            <a:r>
              <a:rPr sz="2400" b="0" spc="-20" dirty="0">
                <a:solidFill>
                  <a:srgbClr val="FFFFFF"/>
                </a:solidFill>
                <a:latin typeface="Arial"/>
                <a:cs typeface="Arial"/>
              </a:rPr>
              <a:t>you!</a:t>
            </a:r>
            <a:endParaRPr sz="2400">
              <a:latin typeface="Arial"/>
              <a:cs typeface="Arial"/>
            </a:endParaRPr>
          </a:p>
        </p:txBody>
      </p:sp>
      <p:sp>
        <p:nvSpPr>
          <p:cNvPr id="10" name="object 10"/>
          <p:cNvSpPr txBox="1"/>
          <p:nvPr/>
        </p:nvSpPr>
        <p:spPr>
          <a:xfrm>
            <a:off x="10046778" y="3199378"/>
            <a:ext cx="1160145" cy="666750"/>
          </a:xfrm>
          <a:prstGeom prst="rect">
            <a:avLst/>
          </a:prstGeom>
        </p:spPr>
        <p:txBody>
          <a:bodyPr vert="horz" wrap="square" lIns="0" tIns="13335" rIns="0" bIns="0" rtlCol="0">
            <a:spAutoFit/>
          </a:bodyPr>
          <a:lstStyle/>
          <a:p>
            <a:pPr marL="12700" marR="5080" algn="ctr">
              <a:lnSpc>
                <a:spcPct val="100000"/>
              </a:lnSpc>
              <a:spcBef>
                <a:spcPts val="105"/>
              </a:spcBef>
            </a:pPr>
            <a:r>
              <a:rPr sz="1400" i="1" dirty="0">
                <a:solidFill>
                  <a:srgbClr val="FFFFFF"/>
                </a:solidFill>
                <a:latin typeface="Arial"/>
                <a:cs typeface="Arial"/>
              </a:rPr>
              <a:t>Join</a:t>
            </a:r>
            <a:r>
              <a:rPr sz="1400" i="1" spc="-25" dirty="0">
                <a:solidFill>
                  <a:srgbClr val="FFFFFF"/>
                </a:solidFill>
                <a:latin typeface="Arial"/>
                <a:cs typeface="Arial"/>
              </a:rPr>
              <a:t> </a:t>
            </a:r>
            <a:r>
              <a:rPr sz="1400" i="1" dirty="0">
                <a:solidFill>
                  <a:srgbClr val="FFFFFF"/>
                </a:solidFill>
                <a:latin typeface="Arial"/>
                <a:cs typeface="Arial"/>
              </a:rPr>
              <a:t>or</a:t>
            </a:r>
            <a:r>
              <a:rPr sz="1400" i="1" spc="-20" dirty="0">
                <a:solidFill>
                  <a:srgbClr val="FFFFFF"/>
                </a:solidFill>
                <a:latin typeface="Arial"/>
                <a:cs typeface="Arial"/>
              </a:rPr>
              <a:t> </a:t>
            </a:r>
            <a:r>
              <a:rPr sz="1400" i="1" spc="-10" dirty="0">
                <a:solidFill>
                  <a:srgbClr val="FFFFFF"/>
                </a:solidFill>
                <a:latin typeface="Arial"/>
                <a:cs typeface="Arial"/>
              </a:rPr>
              <a:t>Renew Your</a:t>
            </a:r>
            <a:r>
              <a:rPr sz="1400" i="1" spc="-60" dirty="0">
                <a:solidFill>
                  <a:srgbClr val="FFFFFF"/>
                </a:solidFill>
                <a:latin typeface="Arial"/>
                <a:cs typeface="Arial"/>
              </a:rPr>
              <a:t> </a:t>
            </a:r>
            <a:r>
              <a:rPr sz="1400" i="1" spc="-20" dirty="0">
                <a:solidFill>
                  <a:srgbClr val="FFFFFF"/>
                </a:solidFill>
                <a:latin typeface="Arial"/>
                <a:cs typeface="Arial"/>
              </a:rPr>
              <a:t>GBTA </a:t>
            </a:r>
            <a:r>
              <a:rPr sz="1400" i="1" spc="-10" dirty="0">
                <a:solidFill>
                  <a:srgbClr val="FFFFFF"/>
                </a:solidFill>
                <a:latin typeface="Arial"/>
                <a:cs typeface="Arial"/>
              </a:rPr>
              <a:t>Membership</a:t>
            </a:r>
            <a:endParaRPr sz="1400" dirty="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suit and tie holding a cup&#10;&#10;Description automatically generated with low confidence">
            <a:extLst>
              <a:ext uri="{FF2B5EF4-FFF2-40B4-BE49-F238E27FC236}">
                <a16:creationId xmlns:a16="http://schemas.microsoft.com/office/drawing/2014/main" id="{2407246C-1B53-B6F9-9E1C-27402176B899}"/>
              </a:ext>
            </a:extLst>
          </p:cNvPr>
          <p:cNvPicPr>
            <a:picLocks noGrp="1" noChangeAspect="1"/>
          </p:cNvPicPr>
          <p:nvPr>
            <p:ph type="pic" sz="quarter" idx="11"/>
          </p:nvPr>
        </p:nvPicPr>
        <p:blipFill rotWithShape="1">
          <a:blip r:embed="rId2"/>
          <a:srcRect r="22354" b="34420"/>
          <a:stretch/>
        </p:blipFill>
        <p:spPr>
          <a:xfrm>
            <a:off x="0" y="1"/>
            <a:ext cx="12192000" cy="6858000"/>
          </a:xfrm>
        </p:spPr>
      </p:pic>
      <p:sp>
        <p:nvSpPr>
          <p:cNvPr id="4" name="Title 3">
            <a:extLst>
              <a:ext uri="{FF2B5EF4-FFF2-40B4-BE49-F238E27FC236}">
                <a16:creationId xmlns:a16="http://schemas.microsoft.com/office/drawing/2014/main" id="{95D3FA74-484B-6DF5-590D-3A8B08C3DB7B}"/>
              </a:ext>
            </a:extLst>
          </p:cNvPr>
          <p:cNvSpPr>
            <a:spLocks noGrp="1"/>
          </p:cNvSpPr>
          <p:nvPr>
            <p:ph type="title"/>
          </p:nvPr>
        </p:nvSpPr>
        <p:spPr>
          <a:xfrm>
            <a:off x="1790232" y="1561521"/>
            <a:ext cx="4305768" cy="1867479"/>
          </a:xfrm>
        </p:spPr>
        <p:txBody>
          <a:bodyPr/>
          <a:lstStyle/>
          <a:p>
            <a:r>
              <a:rPr lang="en-US" b="1" dirty="0">
                <a:solidFill>
                  <a:schemeClr val="accent2"/>
                </a:solidFill>
              </a:rPr>
              <a:t>Networking Break</a:t>
            </a:r>
          </a:p>
        </p:txBody>
      </p:sp>
      <p:pic>
        <p:nvPicPr>
          <p:cNvPr id="7" name="Picture 6">
            <a:extLst>
              <a:ext uri="{FF2B5EF4-FFF2-40B4-BE49-F238E27FC236}">
                <a16:creationId xmlns:a16="http://schemas.microsoft.com/office/drawing/2014/main" id="{284476F9-C306-A975-5BDD-2EE76CAABD35}"/>
              </a:ext>
            </a:extLst>
          </p:cNvPr>
          <p:cNvPicPr>
            <a:picLocks noChangeAspect="1"/>
          </p:cNvPicPr>
          <p:nvPr/>
        </p:nvPicPr>
        <p:blipFill>
          <a:blip r:embed="rId3"/>
          <a:stretch>
            <a:fillRect/>
          </a:stretch>
        </p:blipFill>
        <p:spPr>
          <a:xfrm>
            <a:off x="-641354" y="3600451"/>
            <a:ext cx="4127500" cy="5194300"/>
          </a:xfrm>
          <a:prstGeom prst="rect">
            <a:avLst/>
          </a:prstGeom>
        </p:spPr>
      </p:pic>
    </p:spTree>
    <p:extLst>
      <p:ext uri="{BB962C8B-B14F-4D97-AF65-F5344CB8AC3E}">
        <p14:creationId xmlns:p14="http://schemas.microsoft.com/office/powerpoint/2010/main" val="142385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6606-47BB-95D2-5D33-D6D710AC1B32}"/>
              </a:ext>
            </a:extLst>
          </p:cNvPr>
          <p:cNvSpPr>
            <a:spLocks noGrp="1"/>
          </p:cNvSpPr>
          <p:nvPr>
            <p:ph type="title"/>
          </p:nvPr>
        </p:nvSpPr>
        <p:spPr/>
        <p:txBody>
          <a:bodyPr>
            <a:normAutofit/>
          </a:bodyPr>
          <a:lstStyle/>
          <a:p>
            <a:r>
              <a:rPr lang="en-US" sz="4800" dirty="0"/>
              <a:t>Business Meeting</a:t>
            </a:r>
          </a:p>
        </p:txBody>
      </p:sp>
    </p:spTree>
    <p:extLst>
      <p:ext uri="{BB962C8B-B14F-4D97-AF65-F5344CB8AC3E}">
        <p14:creationId xmlns:p14="http://schemas.microsoft.com/office/powerpoint/2010/main" val="2858590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7D3A-C98C-F8D8-A7C5-31D1AE56B50E}"/>
              </a:ext>
            </a:extLst>
          </p:cNvPr>
          <p:cNvSpPr>
            <a:spLocks noGrp="1"/>
          </p:cNvSpPr>
          <p:nvPr>
            <p:ph type="title"/>
          </p:nvPr>
        </p:nvSpPr>
        <p:spPr>
          <a:xfrm>
            <a:off x="313269" y="294366"/>
            <a:ext cx="7008297" cy="698543"/>
          </a:xfrm>
        </p:spPr>
        <p:txBody>
          <a:bodyPr/>
          <a:lstStyle/>
          <a:p>
            <a:r>
              <a:rPr lang="en-US" dirty="0"/>
              <a:t>Charity Committee</a:t>
            </a:r>
          </a:p>
        </p:txBody>
      </p:sp>
      <p:sp>
        <p:nvSpPr>
          <p:cNvPr id="3" name="Text Placeholder 2">
            <a:extLst>
              <a:ext uri="{FF2B5EF4-FFF2-40B4-BE49-F238E27FC236}">
                <a16:creationId xmlns:a16="http://schemas.microsoft.com/office/drawing/2014/main" id="{7A5BAD55-0668-ADBB-F946-D851745F00A6}"/>
              </a:ext>
            </a:extLst>
          </p:cNvPr>
          <p:cNvSpPr>
            <a:spLocks noGrp="1"/>
          </p:cNvSpPr>
          <p:nvPr>
            <p:ph type="body" sz="quarter" idx="12"/>
          </p:nvPr>
        </p:nvSpPr>
        <p:spPr>
          <a:xfrm>
            <a:off x="543208" y="2152929"/>
            <a:ext cx="7508473" cy="3822358"/>
          </a:xfrm>
        </p:spPr>
        <p:txBody>
          <a:bodyPr>
            <a:normAutofit/>
          </a:bodyPr>
          <a:lstStyle/>
          <a:p>
            <a:endParaRPr lang="en-US" dirty="0"/>
          </a:p>
          <a:p>
            <a:endParaRPr lang="en-US" dirty="0"/>
          </a:p>
        </p:txBody>
      </p:sp>
      <p:sp>
        <p:nvSpPr>
          <p:cNvPr id="4" name="Text Placeholder 3">
            <a:extLst>
              <a:ext uri="{FF2B5EF4-FFF2-40B4-BE49-F238E27FC236}">
                <a16:creationId xmlns:a16="http://schemas.microsoft.com/office/drawing/2014/main" id="{436FBAE5-BB1D-785C-FBD6-1FC9AC37DEDD}"/>
              </a:ext>
            </a:extLst>
          </p:cNvPr>
          <p:cNvSpPr>
            <a:spLocks noGrp="1"/>
          </p:cNvSpPr>
          <p:nvPr>
            <p:ph type="body" sz="quarter" idx="13"/>
          </p:nvPr>
        </p:nvSpPr>
        <p:spPr>
          <a:xfrm>
            <a:off x="313269" y="882713"/>
            <a:ext cx="7508474" cy="4294626"/>
          </a:xfrm>
        </p:spPr>
        <p:txBody>
          <a:bodyPr>
            <a:noAutofit/>
          </a:bodyPr>
          <a:lstStyle/>
          <a:p>
            <a:pPr marL="0" indent="0">
              <a:buNone/>
            </a:pPr>
            <a:r>
              <a:rPr lang="en-US" dirty="0"/>
              <a:t>           Committee Chair:  Gail Major</a:t>
            </a:r>
          </a:p>
          <a:p>
            <a:pPr marL="0" indent="0">
              <a:buNone/>
            </a:pPr>
            <a:endParaRPr lang="en-US" dirty="0"/>
          </a:p>
          <a:p>
            <a:pPr marL="0" indent="0">
              <a:buNone/>
            </a:pPr>
            <a:r>
              <a:rPr lang="en-US" dirty="0">
                <a:solidFill>
                  <a:schemeClr val="accent2"/>
                </a:solidFill>
              </a:rPr>
              <a:t>2023 Accomplishments….</a:t>
            </a:r>
          </a:p>
          <a:p>
            <a:pPr marL="0" indent="0">
              <a:buNone/>
            </a:pPr>
            <a:endParaRPr lang="en-US" dirty="0">
              <a:solidFill>
                <a:schemeClr val="accent2"/>
              </a:solidFill>
            </a:endParaRPr>
          </a:p>
          <a:p>
            <a:r>
              <a:rPr lang="en-US" dirty="0">
                <a:solidFill>
                  <a:schemeClr val="accent2"/>
                </a:solidFill>
              </a:rPr>
              <a:t>GBTA Michigan members are the most supportive to our charities then I have personally ever seen. </a:t>
            </a:r>
          </a:p>
          <a:p>
            <a:endParaRPr lang="en-US" dirty="0">
              <a:solidFill>
                <a:schemeClr val="tx1"/>
              </a:solidFill>
            </a:endParaRPr>
          </a:p>
          <a:p>
            <a:r>
              <a:rPr lang="en-US" dirty="0">
                <a:solidFill>
                  <a:schemeClr val="tx1"/>
                </a:solidFill>
              </a:rPr>
              <a:t>Drawings at 2023 meetings:       $1,130</a:t>
            </a:r>
          </a:p>
          <a:p>
            <a:r>
              <a:rPr lang="en-US" dirty="0">
                <a:solidFill>
                  <a:schemeClr val="tx1"/>
                </a:solidFill>
              </a:rPr>
              <a:t>Photo Proceeds:                            $210</a:t>
            </a:r>
          </a:p>
          <a:p>
            <a:r>
              <a:rPr lang="en-US" dirty="0">
                <a:solidFill>
                  <a:schemeClr val="tx1"/>
                </a:solidFill>
              </a:rPr>
              <a:t>Enterprise Holdings:                     $2,500</a:t>
            </a:r>
          </a:p>
          <a:p>
            <a:r>
              <a:rPr lang="en-US" dirty="0">
                <a:solidFill>
                  <a:schemeClr val="tx1"/>
                </a:solidFill>
              </a:rPr>
              <a:t>AMETEK:                                         $5,000</a:t>
            </a:r>
          </a:p>
          <a:p>
            <a:r>
              <a:rPr lang="en-US" dirty="0">
                <a:solidFill>
                  <a:schemeClr val="tx1"/>
                </a:solidFill>
              </a:rPr>
              <a:t>Silent Auction:                               $9,135</a:t>
            </a:r>
          </a:p>
          <a:p>
            <a:pPr marL="0" indent="0" algn="ctr">
              <a:buNone/>
            </a:pPr>
            <a:r>
              <a:rPr lang="en-US" sz="6600" dirty="0">
                <a:solidFill>
                  <a:schemeClr val="accent1">
                    <a:lumMod val="75000"/>
                  </a:schemeClr>
                </a:solidFill>
              </a:rPr>
              <a:t>$17,975</a:t>
            </a:r>
            <a:endParaRPr lang="en-US" sz="6600" dirty="0">
              <a:solidFill>
                <a:schemeClr val="accent1">
                  <a:lumMod val="60000"/>
                  <a:lumOff val="40000"/>
                </a:schemeClr>
              </a:solidFill>
            </a:endParaRPr>
          </a:p>
        </p:txBody>
      </p:sp>
      <p:sp>
        <p:nvSpPr>
          <p:cNvPr id="5" name="Text Placeholder 4">
            <a:extLst>
              <a:ext uri="{FF2B5EF4-FFF2-40B4-BE49-F238E27FC236}">
                <a16:creationId xmlns:a16="http://schemas.microsoft.com/office/drawing/2014/main" id="{4D9AE1DC-3AE2-EE3E-0567-EC3615330170}"/>
              </a:ext>
            </a:extLst>
          </p:cNvPr>
          <p:cNvSpPr>
            <a:spLocks noGrp="1"/>
          </p:cNvSpPr>
          <p:nvPr>
            <p:ph type="body" sz="quarter" idx="14"/>
          </p:nvPr>
        </p:nvSpPr>
        <p:spPr>
          <a:xfrm>
            <a:off x="8236565" y="1828062"/>
            <a:ext cx="3187700" cy="500464"/>
          </a:xfrm>
        </p:spPr>
        <p:txBody>
          <a:bodyPr/>
          <a:lstStyle/>
          <a:p>
            <a:r>
              <a:rPr lang="en-US" dirty="0"/>
              <a:t>Our Commitment:</a:t>
            </a:r>
          </a:p>
        </p:txBody>
      </p:sp>
      <p:sp>
        <p:nvSpPr>
          <p:cNvPr id="6" name="Text Placeholder 5">
            <a:extLst>
              <a:ext uri="{FF2B5EF4-FFF2-40B4-BE49-F238E27FC236}">
                <a16:creationId xmlns:a16="http://schemas.microsoft.com/office/drawing/2014/main" id="{F0990DAB-344D-8AF8-BFF6-5D07014EC72C}"/>
              </a:ext>
            </a:extLst>
          </p:cNvPr>
          <p:cNvSpPr>
            <a:spLocks noGrp="1"/>
          </p:cNvSpPr>
          <p:nvPr>
            <p:ph type="body" sz="quarter" idx="15"/>
          </p:nvPr>
        </p:nvSpPr>
        <p:spPr>
          <a:xfrm>
            <a:off x="8236565" y="2328525"/>
            <a:ext cx="3739412" cy="4427381"/>
          </a:xfrm>
        </p:spPr>
        <p:txBody>
          <a:bodyPr>
            <a:normAutofit fontScale="85000" lnSpcReduction="10000"/>
          </a:bodyPr>
          <a:lstStyle/>
          <a:p>
            <a:r>
              <a:rPr lang="en-US" sz="1600" dirty="0"/>
              <a:t>As a committee member we are committed to supporting our charity for the year by raising as much funds at our events.  As well as soliciting donations from every source we can partner with.  </a:t>
            </a:r>
          </a:p>
          <a:p>
            <a:r>
              <a:rPr lang="en-US" sz="1600" dirty="0"/>
              <a:t>As MBTA members, be prepared to hear from us for your support with donations for drawings, giveaways and as always, our phenomenal holiday auction.</a:t>
            </a:r>
          </a:p>
          <a:p>
            <a:r>
              <a:rPr lang="en-US" sz="1600" dirty="0"/>
              <a:t>Most importantly having fun!!</a:t>
            </a:r>
          </a:p>
        </p:txBody>
      </p:sp>
    </p:spTree>
    <p:extLst>
      <p:ext uri="{BB962C8B-B14F-4D97-AF65-F5344CB8AC3E}">
        <p14:creationId xmlns:p14="http://schemas.microsoft.com/office/powerpoint/2010/main" val="115357338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p:cTn id="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4">
                                            <p:txEl>
                                              <p:pRg st="6" end="6"/>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7" end="7"/>
                                            </p:txEl>
                                          </p:spTgt>
                                        </p:tgtEl>
                                        <p:attrNameLst>
                                          <p:attrName>style.visibility</p:attrName>
                                        </p:attrNameLst>
                                      </p:cBhvr>
                                      <p:to>
                                        <p:strVal val="visible"/>
                                      </p:to>
                                    </p:set>
                                    <p:animEffect transition="in" filter="wipe(down)">
                                      <p:cBhvr>
                                        <p:cTn id="14" dur="500"/>
                                        <p:tgtEl>
                                          <p:spTgt spid="4">
                                            <p:txEl>
                                              <p:pRg st="7" end="7"/>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 calcmode="lin" valueType="num">
                                      <p:cBhvr additive="base">
                                        <p:cTn id="1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p:cTn id="25"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27" dur="500"/>
                                        <p:tgtEl>
                                          <p:spTgt spid="4">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 calcmode="lin" valueType="num">
                                      <p:cBhvr>
                                        <p:cTn id="32"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wipe(down)">
                                      <p:cBhvr>
                                        <p:cTn id="39" dur="580">
                                          <p:stCondLst>
                                            <p:cond delay="0"/>
                                          </p:stCondLst>
                                        </p:cTn>
                                        <p:tgtEl>
                                          <p:spTgt spid="4">
                                            <p:txEl>
                                              <p:pRg st="11" end="11"/>
                                            </p:txEl>
                                          </p:spTgt>
                                        </p:tgtEl>
                                      </p:cBhvr>
                                    </p:animEffect>
                                    <p:anim calcmode="lin" valueType="num">
                                      <p:cBhvr>
                                        <p:cTn id="40" dur="1822" tmFilter="0,0; 0.14,0.36; 0.43,0.73; 0.71,0.91; 1.0,1.0">
                                          <p:stCondLst>
                                            <p:cond delay="0"/>
                                          </p:stCondLst>
                                        </p:cTn>
                                        <p:tgtEl>
                                          <p:spTgt spid="4">
                                            <p:txEl>
                                              <p:pRg st="11" end="11"/>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11" end="11"/>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11" end="11"/>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11" end="11"/>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11" end="11"/>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11" end="11"/>
                                            </p:txEl>
                                          </p:spTgt>
                                        </p:tgtEl>
                                      </p:cBhvr>
                                      <p:to x="100000" y="60000"/>
                                    </p:animScale>
                                    <p:animScale>
                                      <p:cBhvr>
                                        <p:cTn id="46" dur="166" decel="50000">
                                          <p:stCondLst>
                                            <p:cond delay="676"/>
                                          </p:stCondLst>
                                        </p:cTn>
                                        <p:tgtEl>
                                          <p:spTgt spid="4">
                                            <p:txEl>
                                              <p:pRg st="11" end="11"/>
                                            </p:txEl>
                                          </p:spTgt>
                                        </p:tgtEl>
                                      </p:cBhvr>
                                      <p:to x="100000" y="100000"/>
                                    </p:animScale>
                                    <p:animScale>
                                      <p:cBhvr>
                                        <p:cTn id="47" dur="26">
                                          <p:stCondLst>
                                            <p:cond delay="1312"/>
                                          </p:stCondLst>
                                        </p:cTn>
                                        <p:tgtEl>
                                          <p:spTgt spid="4">
                                            <p:txEl>
                                              <p:pRg st="11" end="11"/>
                                            </p:txEl>
                                          </p:spTgt>
                                        </p:tgtEl>
                                      </p:cBhvr>
                                      <p:to x="100000" y="80000"/>
                                    </p:animScale>
                                    <p:animScale>
                                      <p:cBhvr>
                                        <p:cTn id="48" dur="166" decel="50000">
                                          <p:stCondLst>
                                            <p:cond delay="1338"/>
                                          </p:stCondLst>
                                        </p:cTn>
                                        <p:tgtEl>
                                          <p:spTgt spid="4">
                                            <p:txEl>
                                              <p:pRg st="11" end="11"/>
                                            </p:txEl>
                                          </p:spTgt>
                                        </p:tgtEl>
                                      </p:cBhvr>
                                      <p:to x="100000" y="100000"/>
                                    </p:animScale>
                                    <p:animScale>
                                      <p:cBhvr>
                                        <p:cTn id="49" dur="26">
                                          <p:stCondLst>
                                            <p:cond delay="1642"/>
                                          </p:stCondLst>
                                        </p:cTn>
                                        <p:tgtEl>
                                          <p:spTgt spid="4">
                                            <p:txEl>
                                              <p:pRg st="11" end="11"/>
                                            </p:txEl>
                                          </p:spTgt>
                                        </p:tgtEl>
                                      </p:cBhvr>
                                      <p:to x="100000" y="90000"/>
                                    </p:animScale>
                                    <p:animScale>
                                      <p:cBhvr>
                                        <p:cTn id="50" dur="166" decel="50000">
                                          <p:stCondLst>
                                            <p:cond delay="1668"/>
                                          </p:stCondLst>
                                        </p:cTn>
                                        <p:tgtEl>
                                          <p:spTgt spid="4">
                                            <p:txEl>
                                              <p:pRg st="11" end="11"/>
                                            </p:txEl>
                                          </p:spTgt>
                                        </p:tgtEl>
                                      </p:cBhvr>
                                      <p:to x="100000" y="100000"/>
                                    </p:animScale>
                                    <p:animScale>
                                      <p:cBhvr>
                                        <p:cTn id="51" dur="26">
                                          <p:stCondLst>
                                            <p:cond delay="1808"/>
                                          </p:stCondLst>
                                        </p:cTn>
                                        <p:tgtEl>
                                          <p:spTgt spid="4">
                                            <p:txEl>
                                              <p:pRg st="11" end="11"/>
                                            </p:txEl>
                                          </p:spTgt>
                                        </p:tgtEl>
                                      </p:cBhvr>
                                      <p:to x="100000" y="95000"/>
                                    </p:animScale>
                                    <p:animScale>
                                      <p:cBhvr>
                                        <p:cTn id="52" dur="166" decel="50000">
                                          <p:stCondLst>
                                            <p:cond delay="1834"/>
                                          </p:stCondLst>
                                        </p:cTn>
                                        <p:tgtEl>
                                          <p:spTgt spid="4">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7D3A-C98C-F8D8-A7C5-31D1AE56B50E}"/>
              </a:ext>
            </a:extLst>
          </p:cNvPr>
          <p:cNvSpPr>
            <a:spLocks noGrp="1"/>
          </p:cNvSpPr>
          <p:nvPr>
            <p:ph type="title"/>
          </p:nvPr>
        </p:nvSpPr>
        <p:spPr>
          <a:xfrm>
            <a:off x="313269" y="294366"/>
            <a:ext cx="7008297" cy="698543"/>
          </a:xfrm>
        </p:spPr>
        <p:txBody>
          <a:bodyPr/>
          <a:lstStyle/>
          <a:p>
            <a:r>
              <a:rPr lang="en-US" dirty="0"/>
              <a:t>Charity Committee</a:t>
            </a:r>
          </a:p>
        </p:txBody>
      </p:sp>
      <p:sp>
        <p:nvSpPr>
          <p:cNvPr id="3" name="Text Placeholder 2">
            <a:extLst>
              <a:ext uri="{FF2B5EF4-FFF2-40B4-BE49-F238E27FC236}">
                <a16:creationId xmlns:a16="http://schemas.microsoft.com/office/drawing/2014/main" id="{7A5BAD55-0668-ADBB-F946-D851745F00A6}"/>
              </a:ext>
            </a:extLst>
          </p:cNvPr>
          <p:cNvSpPr>
            <a:spLocks noGrp="1"/>
          </p:cNvSpPr>
          <p:nvPr>
            <p:ph type="body" sz="quarter" idx="12"/>
          </p:nvPr>
        </p:nvSpPr>
        <p:spPr>
          <a:xfrm>
            <a:off x="1808814" y="1890059"/>
            <a:ext cx="5234782" cy="3077145"/>
          </a:xfrm>
        </p:spPr>
        <p:txBody>
          <a:bodyPr>
            <a:normAutofit fontScale="85000" lnSpcReduction="20000"/>
          </a:bodyPr>
          <a:lstStyle/>
          <a:p>
            <a:r>
              <a:rPr lang="en-US" dirty="0"/>
              <a:t>Kim Burns, Lear Corporation</a:t>
            </a:r>
          </a:p>
          <a:p>
            <a:r>
              <a:rPr lang="en-US" dirty="0"/>
              <a:t>Jill </a:t>
            </a:r>
            <a:r>
              <a:rPr lang="en-US" dirty="0" err="1"/>
              <a:t>Partaka</a:t>
            </a:r>
            <a:r>
              <a:rPr lang="en-US" dirty="0"/>
              <a:t>, </a:t>
            </a:r>
            <a:r>
              <a:rPr lang="en-US" dirty="0" err="1"/>
              <a:t>Dlux</a:t>
            </a:r>
            <a:r>
              <a:rPr lang="en-US" dirty="0"/>
              <a:t> Suites</a:t>
            </a:r>
          </a:p>
          <a:p>
            <a:r>
              <a:rPr lang="en-US" dirty="0" err="1"/>
              <a:t>LaGenya</a:t>
            </a:r>
            <a:r>
              <a:rPr lang="en-US" dirty="0"/>
              <a:t> Bateman, Robert Bosch</a:t>
            </a:r>
          </a:p>
          <a:p>
            <a:r>
              <a:rPr lang="en-US" dirty="0"/>
              <a:t>Michael Toles, Assure Travel</a:t>
            </a:r>
          </a:p>
          <a:p>
            <a:r>
              <a:rPr lang="en-US" dirty="0"/>
              <a:t>Laura Nickel, Residence Inn Ann Arbor North</a:t>
            </a:r>
          </a:p>
          <a:p>
            <a:r>
              <a:rPr lang="en-US" dirty="0"/>
              <a:t>Board Liaison, Justin Morris, </a:t>
            </a:r>
            <a:r>
              <a:rPr lang="en-US" dirty="0" err="1"/>
              <a:t>Traxo</a:t>
            </a:r>
            <a:endParaRPr lang="en-US" dirty="0"/>
          </a:p>
          <a:p>
            <a:endParaRPr lang="en-US" dirty="0"/>
          </a:p>
        </p:txBody>
      </p:sp>
      <p:sp>
        <p:nvSpPr>
          <p:cNvPr id="4" name="Text Placeholder 3">
            <a:extLst>
              <a:ext uri="{FF2B5EF4-FFF2-40B4-BE49-F238E27FC236}">
                <a16:creationId xmlns:a16="http://schemas.microsoft.com/office/drawing/2014/main" id="{436FBAE5-BB1D-785C-FBD6-1FC9AC37DEDD}"/>
              </a:ext>
            </a:extLst>
          </p:cNvPr>
          <p:cNvSpPr>
            <a:spLocks noGrp="1"/>
          </p:cNvSpPr>
          <p:nvPr>
            <p:ph type="body" sz="quarter" idx="13"/>
          </p:nvPr>
        </p:nvSpPr>
        <p:spPr>
          <a:xfrm>
            <a:off x="313269" y="1067527"/>
            <a:ext cx="7508474" cy="760535"/>
          </a:xfrm>
        </p:spPr>
        <p:txBody>
          <a:bodyPr>
            <a:noAutofit/>
          </a:bodyPr>
          <a:lstStyle/>
          <a:p>
            <a:r>
              <a:rPr lang="en-US" dirty="0"/>
              <a:t>Committee Chair:  Gail Major</a:t>
            </a:r>
          </a:p>
          <a:p>
            <a:r>
              <a:rPr lang="en-US" dirty="0"/>
              <a:t>Meet our committee members……</a:t>
            </a:r>
          </a:p>
        </p:txBody>
      </p:sp>
      <p:sp>
        <p:nvSpPr>
          <p:cNvPr id="5" name="Text Placeholder 4">
            <a:extLst>
              <a:ext uri="{FF2B5EF4-FFF2-40B4-BE49-F238E27FC236}">
                <a16:creationId xmlns:a16="http://schemas.microsoft.com/office/drawing/2014/main" id="{4D9AE1DC-3AE2-EE3E-0567-EC3615330170}"/>
              </a:ext>
            </a:extLst>
          </p:cNvPr>
          <p:cNvSpPr>
            <a:spLocks noGrp="1"/>
          </p:cNvSpPr>
          <p:nvPr>
            <p:ph type="body" sz="quarter" idx="14"/>
          </p:nvPr>
        </p:nvSpPr>
        <p:spPr>
          <a:xfrm>
            <a:off x="8236565" y="1828062"/>
            <a:ext cx="3187700" cy="500464"/>
          </a:xfrm>
        </p:spPr>
        <p:txBody>
          <a:bodyPr/>
          <a:lstStyle/>
          <a:p>
            <a:r>
              <a:rPr lang="en-US" dirty="0"/>
              <a:t>Our Commitment:</a:t>
            </a:r>
          </a:p>
        </p:txBody>
      </p:sp>
      <p:sp>
        <p:nvSpPr>
          <p:cNvPr id="6" name="Text Placeholder 5">
            <a:extLst>
              <a:ext uri="{FF2B5EF4-FFF2-40B4-BE49-F238E27FC236}">
                <a16:creationId xmlns:a16="http://schemas.microsoft.com/office/drawing/2014/main" id="{F0990DAB-344D-8AF8-BFF6-5D07014EC72C}"/>
              </a:ext>
            </a:extLst>
          </p:cNvPr>
          <p:cNvSpPr>
            <a:spLocks noGrp="1"/>
          </p:cNvSpPr>
          <p:nvPr>
            <p:ph type="body" sz="quarter" idx="15"/>
          </p:nvPr>
        </p:nvSpPr>
        <p:spPr>
          <a:xfrm>
            <a:off x="8236565" y="2328525"/>
            <a:ext cx="3739412" cy="4427381"/>
          </a:xfrm>
        </p:spPr>
        <p:txBody>
          <a:bodyPr>
            <a:normAutofit fontScale="85000" lnSpcReduction="10000"/>
          </a:bodyPr>
          <a:lstStyle/>
          <a:p>
            <a:r>
              <a:rPr lang="en-US" sz="1600" dirty="0"/>
              <a:t>As a committee member we are committed to supporting our charity for the year by raising as much funds at our events.  As well as soliciting donations from every source we can partner with.  </a:t>
            </a:r>
          </a:p>
          <a:p>
            <a:r>
              <a:rPr lang="en-US" sz="1600" dirty="0"/>
              <a:t>As MBTA members, be prepared to hear from us for your support with donations for drawings, giveaways and as always, our phenomenal holiday auction.</a:t>
            </a:r>
          </a:p>
          <a:p>
            <a:r>
              <a:rPr lang="en-US" sz="1600" dirty="0"/>
              <a:t>Most importantly having fun!!</a:t>
            </a:r>
          </a:p>
        </p:txBody>
      </p:sp>
      <p:sp>
        <p:nvSpPr>
          <p:cNvPr id="7" name="TextBox 6">
            <a:extLst>
              <a:ext uri="{FF2B5EF4-FFF2-40B4-BE49-F238E27FC236}">
                <a16:creationId xmlns:a16="http://schemas.microsoft.com/office/drawing/2014/main" id="{78C56607-5802-6AC8-8AD7-9531A3775B99}"/>
              </a:ext>
            </a:extLst>
          </p:cNvPr>
          <p:cNvSpPr txBox="1"/>
          <p:nvPr/>
        </p:nvSpPr>
        <p:spPr>
          <a:xfrm>
            <a:off x="4290452" y="5029201"/>
            <a:ext cx="3323513" cy="1477328"/>
          </a:xfrm>
          <a:prstGeom prst="rect">
            <a:avLst/>
          </a:prstGeom>
          <a:noFill/>
        </p:spPr>
        <p:txBody>
          <a:bodyPr wrap="square" rtlCol="0">
            <a:spAutoFit/>
          </a:bodyPr>
          <a:lstStyle/>
          <a:p>
            <a:r>
              <a:rPr lang="en-US" dirty="0">
                <a:latin typeface="Congenial" panose="020B0604020202020204" pitchFamily="2" charset="0"/>
              </a:rPr>
              <a:t>Anyone interested in joining our team, please reach out to Gail Major, 313.595.3960 or </a:t>
            </a:r>
            <a:r>
              <a:rPr lang="en-US" dirty="0">
                <a:latin typeface="Congenial" panose="020B0604020202020204" pitchFamily="2" charset="0"/>
                <a:hlinkClick r:id="rId2"/>
              </a:rPr>
              <a:t>charities@gbtamichigan.org</a:t>
            </a:r>
            <a:r>
              <a:rPr lang="en-US" dirty="0">
                <a:latin typeface="Congenial" panose="020B0604020202020204" pitchFamily="2" charset="0"/>
              </a:rPr>
              <a:t>, we would love to have you.</a:t>
            </a:r>
          </a:p>
        </p:txBody>
      </p:sp>
    </p:spTree>
    <p:extLst>
      <p:ext uri="{BB962C8B-B14F-4D97-AF65-F5344CB8AC3E}">
        <p14:creationId xmlns:p14="http://schemas.microsoft.com/office/powerpoint/2010/main" val="819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1738C-9F95-F30C-0C9F-4DE396F9E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95F73-D4D7-A7ED-46FB-7CC52B79E10B}"/>
              </a:ext>
            </a:extLst>
          </p:cNvPr>
          <p:cNvSpPr>
            <a:spLocks noGrp="1"/>
          </p:cNvSpPr>
          <p:nvPr>
            <p:ph type="title"/>
          </p:nvPr>
        </p:nvSpPr>
        <p:spPr/>
        <p:txBody>
          <a:bodyPr/>
          <a:lstStyle/>
          <a:p>
            <a:r>
              <a:rPr lang="en-US" dirty="0"/>
              <a:t>Education Committee</a:t>
            </a:r>
          </a:p>
        </p:txBody>
      </p:sp>
      <p:sp>
        <p:nvSpPr>
          <p:cNvPr id="3" name="Text Placeholder 2">
            <a:extLst>
              <a:ext uri="{FF2B5EF4-FFF2-40B4-BE49-F238E27FC236}">
                <a16:creationId xmlns:a16="http://schemas.microsoft.com/office/drawing/2014/main" id="{BE0FF8E5-6A1E-3344-7219-A545A476DB3D}"/>
              </a:ext>
            </a:extLst>
          </p:cNvPr>
          <p:cNvSpPr>
            <a:spLocks noGrp="1"/>
          </p:cNvSpPr>
          <p:nvPr>
            <p:ph type="body" sz="quarter" idx="12"/>
          </p:nvPr>
        </p:nvSpPr>
        <p:spPr>
          <a:xfrm>
            <a:off x="552450" y="1472184"/>
            <a:ext cx="7008813" cy="4760291"/>
          </a:xfrm>
        </p:spPr>
        <p:txBody>
          <a:bodyPr>
            <a:normAutofit/>
          </a:bodyPr>
          <a:lstStyle/>
          <a:p>
            <a:pPr>
              <a:lnSpc>
                <a:spcPct val="100000"/>
              </a:lnSpc>
            </a:pPr>
            <a:endParaRPr lang="en-US" dirty="0"/>
          </a:p>
          <a:p>
            <a:pPr marL="0" indent="0">
              <a:lnSpc>
                <a:spcPct val="100000"/>
              </a:lnSpc>
              <a:buNone/>
            </a:pPr>
            <a:r>
              <a:rPr lang="en-US" dirty="0"/>
              <a:t>Next Meeting Topic:</a:t>
            </a:r>
          </a:p>
          <a:p>
            <a:pPr marL="0" indent="0">
              <a:lnSpc>
                <a:spcPct val="100000"/>
              </a:lnSpc>
              <a:buNone/>
            </a:pPr>
            <a:endParaRPr lang="en-US" dirty="0"/>
          </a:p>
          <a:p>
            <a:pPr marL="0" indent="0">
              <a:lnSpc>
                <a:spcPct val="100000"/>
              </a:lnSpc>
              <a:buNone/>
            </a:pPr>
            <a:r>
              <a:rPr lang="en-US" dirty="0"/>
              <a:t>April: </a:t>
            </a:r>
            <a:r>
              <a:rPr lang="en-US" dirty="0" err="1"/>
              <a:t>ChatGPT</a:t>
            </a:r>
            <a:r>
              <a:rPr lang="en-US" dirty="0"/>
              <a:t> &amp; AI</a:t>
            </a:r>
          </a:p>
        </p:txBody>
      </p:sp>
      <p:sp>
        <p:nvSpPr>
          <p:cNvPr id="4" name="Text Placeholder 3">
            <a:extLst>
              <a:ext uri="{FF2B5EF4-FFF2-40B4-BE49-F238E27FC236}">
                <a16:creationId xmlns:a16="http://schemas.microsoft.com/office/drawing/2014/main" id="{08010F05-3990-5519-8F2C-A859E55A6EC5}"/>
              </a:ext>
            </a:extLst>
          </p:cNvPr>
          <p:cNvSpPr>
            <a:spLocks noGrp="1"/>
          </p:cNvSpPr>
          <p:nvPr>
            <p:ph type="body" sz="quarter" idx="13"/>
          </p:nvPr>
        </p:nvSpPr>
        <p:spPr>
          <a:xfrm>
            <a:off x="552450" y="1102827"/>
            <a:ext cx="5730875" cy="506518"/>
          </a:xfrm>
        </p:spPr>
        <p:txBody>
          <a:bodyPr>
            <a:normAutofit/>
          </a:bodyPr>
          <a:lstStyle/>
          <a:p>
            <a:r>
              <a:rPr lang="en-US" dirty="0">
                <a:solidFill>
                  <a:schemeClr val="accent5"/>
                </a:solidFill>
              </a:rPr>
              <a:t>Chair: Cheryl Keyes, Options Travel/Keller NA</a:t>
            </a:r>
          </a:p>
          <a:p>
            <a:endParaRPr lang="en-US" dirty="0"/>
          </a:p>
        </p:txBody>
      </p:sp>
      <p:sp>
        <p:nvSpPr>
          <p:cNvPr id="5" name="Text Placeholder 4">
            <a:extLst>
              <a:ext uri="{FF2B5EF4-FFF2-40B4-BE49-F238E27FC236}">
                <a16:creationId xmlns:a16="http://schemas.microsoft.com/office/drawing/2014/main" id="{AA143C14-9568-E22A-28B4-77A4CF2A055D}"/>
              </a:ext>
            </a:extLst>
          </p:cNvPr>
          <p:cNvSpPr>
            <a:spLocks noGrp="1"/>
          </p:cNvSpPr>
          <p:nvPr>
            <p:ph type="body" sz="quarter" idx="14"/>
          </p:nvPr>
        </p:nvSpPr>
        <p:spPr/>
        <p:txBody>
          <a:bodyPr/>
          <a:lstStyle/>
          <a:p>
            <a:pPr marL="0" indent="0" algn="ctr">
              <a:buNone/>
            </a:pPr>
            <a:r>
              <a:rPr lang="en-US" dirty="0"/>
              <a:t>Committee Members</a:t>
            </a:r>
          </a:p>
        </p:txBody>
      </p:sp>
      <p:sp>
        <p:nvSpPr>
          <p:cNvPr id="6" name="Text Placeholder 5">
            <a:extLst>
              <a:ext uri="{FF2B5EF4-FFF2-40B4-BE49-F238E27FC236}">
                <a16:creationId xmlns:a16="http://schemas.microsoft.com/office/drawing/2014/main" id="{2D236497-3AC6-7787-E360-A5F7B05E87BC}"/>
              </a:ext>
            </a:extLst>
          </p:cNvPr>
          <p:cNvSpPr>
            <a:spLocks noGrp="1"/>
          </p:cNvSpPr>
          <p:nvPr>
            <p:ph type="body" sz="quarter" idx="15"/>
          </p:nvPr>
        </p:nvSpPr>
        <p:spPr>
          <a:xfrm>
            <a:off x="8612487" y="2696471"/>
            <a:ext cx="3187700" cy="3798922"/>
          </a:xfrm>
        </p:spPr>
        <p:txBody>
          <a:bodyPr>
            <a:normAutofit fontScale="70000" lnSpcReduction="20000"/>
          </a:bodyPr>
          <a:lstStyle/>
          <a:p>
            <a:r>
              <a:rPr lang="en-US" dirty="0"/>
              <a:t>Cheryl Benjamin - GFS</a:t>
            </a:r>
          </a:p>
          <a:p>
            <a:r>
              <a:rPr lang="en-US" dirty="0"/>
              <a:t>Eugenia </a:t>
            </a:r>
            <a:r>
              <a:rPr lang="en-US" dirty="0" err="1"/>
              <a:t>Fregoso</a:t>
            </a:r>
            <a:r>
              <a:rPr lang="en-US" dirty="0"/>
              <a:t> – Posadas Hotels</a:t>
            </a:r>
          </a:p>
          <a:p>
            <a:r>
              <a:rPr lang="en-US" dirty="0"/>
              <a:t>Blaise </a:t>
            </a:r>
            <a:r>
              <a:rPr lang="en-US" dirty="0" err="1"/>
              <a:t>Gener</a:t>
            </a:r>
            <a:r>
              <a:rPr lang="en-US" dirty="0"/>
              <a:t> - Marriott</a:t>
            </a:r>
          </a:p>
          <a:p>
            <a:r>
              <a:rPr lang="en-US" dirty="0"/>
              <a:t>Michelle Harms – Amex-GBT</a:t>
            </a:r>
          </a:p>
          <a:p>
            <a:r>
              <a:rPr lang="en-US" dirty="0"/>
              <a:t>Heather </a:t>
            </a:r>
            <a:r>
              <a:rPr lang="en-US" dirty="0" err="1"/>
              <a:t>Roden</a:t>
            </a:r>
            <a:r>
              <a:rPr lang="en-US" dirty="0"/>
              <a:t> – Haworth</a:t>
            </a:r>
          </a:p>
          <a:p>
            <a:r>
              <a:rPr lang="en-US" dirty="0"/>
              <a:t>Yana Walker - BWH</a:t>
            </a:r>
          </a:p>
        </p:txBody>
      </p:sp>
    </p:spTree>
    <p:extLst>
      <p:ext uri="{BB962C8B-B14F-4D97-AF65-F5344CB8AC3E}">
        <p14:creationId xmlns:p14="http://schemas.microsoft.com/office/powerpoint/2010/main" val="3973797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lking to a group of people&#10;&#10;Description automatically generated with low confidence">
            <a:extLst>
              <a:ext uri="{FF2B5EF4-FFF2-40B4-BE49-F238E27FC236}">
                <a16:creationId xmlns:a16="http://schemas.microsoft.com/office/drawing/2014/main" id="{7B7C4258-5B16-A2E0-E8D0-B8BF886FB70C}"/>
              </a:ext>
            </a:extLst>
          </p:cNvPr>
          <p:cNvPicPr>
            <a:picLocks noGrp="1" noChangeAspect="1"/>
          </p:cNvPicPr>
          <p:nvPr>
            <p:ph type="pic" sz="quarter" idx="10"/>
          </p:nvPr>
        </p:nvPicPr>
        <p:blipFill rotWithShape="1">
          <a:blip r:embed="rId2"/>
          <a:srcRect l="14446" t="13207" r="25422" b="341"/>
          <a:stretch/>
        </p:blipFill>
        <p:spPr>
          <a:xfrm>
            <a:off x="6094413" y="0"/>
            <a:ext cx="6094412" cy="5835575"/>
          </a:xfrm>
        </p:spPr>
      </p:pic>
      <p:sp>
        <p:nvSpPr>
          <p:cNvPr id="4" name="Title 3">
            <a:extLst>
              <a:ext uri="{FF2B5EF4-FFF2-40B4-BE49-F238E27FC236}">
                <a16:creationId xmlns:a16="http://schemas.microsoft.com/office/drawing/2014/main" id="{29C68C0C-B070-44CA-6C6F-27E9C9F29913}"/>
              </a:ext>
            </a:extLst>
          </p:cNvPr>
          <p:cNvSpPr>
            <a:spLocks noGrp="1"/>
          </p:cNvSpPr>
          <p:nvPr>
            <p:ph type="title"/>
          </p:nvPr>
        </p:nvSpPr>
        <p:spPr>
          <a:xfrm>
            <a:off x="241738" y="3087033"/>
            <a:ext cx="6436413" cy="1174998"/>
          </a:xfrm>
        </p:spPr>
        <p:txBody>
          <a:bodyPr>
            <a:noAutofit/>
          </a:bodyPr>
          <a:lstStyle/>
          <a:p>
            <a:r>
              <a:rPr lang="en-US" sz="4800" b="1" dirty="0"/>
              <a:t>2024 CHARITY REVEAL!!</a:t>
            </a:r>
          </a:p>
        </p:txBody>
      </p:sp>
      <p:pic>
        <p:nvPicPr>
          <p:cNvPr id="5" name="Picture 4">
            <a:extLst>
              <a:ext uri="{FF2B5EF4-FFF2-40B4-BE49-F238E27FC236}">
                <a16:creationId xmlns:a16="http://schemas.microsoft.com/office/drawing/2014/main" id="{3CB0EEA5-D566-8DAD-5EDF-6CC39DA82C08}"/>
              </a:ext>
            </a:extLst>
          </p:cNvPr>
          <p:cNvPicPr>
            <a:picLocks noChangeAspect="1"/>
          </p:cNvPicPr>
          <p:nvPr/>
        </p:nvPicPr>
        <p:blipFill>
          <a:blip r:embed="rId3"/>
          <a:stretch>
            <a:fillRect/>
          </a:stretch>
        </p:blipFill>
        <p:spPr>
          <a:xfrm>
            <a:off x="10033182" y="4117193"/>
            <a:ext cx="3035300" cy="3060700"/>
          </a:xfrm>
          <a:prstGeom prst="rect">
            <a:avLst/>
          </a:prstGeom>
        </p:spPr>
      </p:pic>
    </p:spTree>
    <p:extLst>
      <p:ext uri="{BB962C8B-B14F-4D97-AF65-F5344CB8AC3E}">
        <p14:creationId xmlns:p14="http://schemas.microsoft.com/office/powerpoint/2010/main" val="36193247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0577AD-7816-ECA2-A706-5A8ADF096092}"/>
              </a:ext>
            </a:extLst>
          </p:cNvPr>
          <p:cNvSpPr>
            <a:spLocks noGrp="1"/>
          </p:cNvSpPr>
          <p:nvPr>
            <p:ph type="body" sz="quarter" idx="10"/>
          </p:nvPr>
        </p:nvSpPr>
        <p:spPr>
          <a:xfrm>
            <a:off x="356801" y="2683768"/>
            <a:ext cx="5423889" cy="1490464"/>
          </a:xfrm>
        </p:spPr>
        <p:txBody>
          <a:bodyPr>
            <a:normAutofit/>
          </a:bodyPr>
          <a:lstStyle/>
          <a:p>
            <a:pPr marL="0" indent="0">
              <a:buNone/>
            </a:pPr>
            <a:r>
              <a:rPr lang="en-US" sz="6200" dirty="0"/>
              <a:t>Government</a:t>
            </a:r>
          </a:p>
        </p:txBody>
      </p:sp>
      <p:pic>
        <p:nvPicPr>
          <p:cNvPr id="7" name="Picture Placeholder 6" descr="A group of people sitting in chairs&#10;&#10;Description automatically generated with low confidence">
            <a:extLst>
              <a:ext uri="{FF2B5EF4-FFF2-40B4-BE49-F238E27FC236}">
                <a16:creationId xmlns:a16="http://schemas.microsoft.com/office/drawing/2014/main" id="{679C8253-812A-C3B8-1DDC-ED546AFBD96E}"/>
              </a:ext>
            </a:extLst>
          </p:cNvPr>
          <p:cNvPicPr>
            <a:picLocks noGrp="1" noChangeAspect="1"/>
          </p:cNvPicPr>
          <p:nvPr>
            <p:ph type="pic" sz="quarter" idx="11"/>
          </p:nvPr>
        </p:nvPicPr>
        <p:blipFill>
          <a:blip r:embed="rId2"/>
          <a:srcRect l="18372" r="18372"/>
          <a:stretch>
            <a:fillRect/>
          </a:stretch>
        </p:blipFill>
        <p:spPr/>
      </p:pic>
    </p:spTree>
    <p:extLst>
      <p:ext uri="{BB962C8B-B14F-4D97-AF65-F5344CB8AC3E}">
        <p14:creationId xmlns:p14="http://schemas.microsoft.com/office/powerpoint/2010/main" val="2655828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A0F6B-436B-4E5C-B0EC-6C57D2ADE07E}"/>
              </a:ext>
            </a:extLst>
          </p:cNvPr>
          <p:cNvSpPr>
            <a:spLocks noGrp="1"/>
          </p:cNvSpPr>
          <p:nvPr>
            <p:ph type="title"/>
          </p:nvPr>
        </p:nvSpPr>
        <p:spPr>
          <a:xfrm>
            <a:off x="446434" y="1263364"/>
            <a:ext cx="6502742" cy="538803"/>
          </a:xfrm>
        </p:spPr>
        <p:txBody>
          <a:bodyPr>
            <a:normAutofit fontScale="90000"/>
          </a:bodyPr>
          <a:lstStyle/>
          <a:p>
            <a:r>
              <a:rPr lang="en-US" dirty="0"/>
              <a:t>Meeting Committee </a:t>
            </a:r>
          </a:p>
        </p:txBody>
      </p:sp>
      <p:sp>
        <p:nvSpPr>
          <p:cNvPr id="2" name="Rectangle 1"/>
          <p:cNvSpPr/>
          <p:nvPr/>
        </p:nvSpPr>
        <p:spPr>
          <a:xfrm>
            <a:off x="446433" y="2014443"/>
            <a:ext cx="2855650" cy="1815882"/>
          </a:xfrm>
          <a:prstGeom prst="rect">
            <a:avLst/>
          </a:prstGeom>
        </p:spPr>
        <p:txBody>
          <a:bodyPr wrap="square">
            <a:spAutoFit/>
          </a:bodyPr>
          <a:lstStyle/>
          <a:p>
            <a:r>
              <a:rPr lang="en-US" sz="2000" dirty="0">
                <a:solidFill>
                  <a:schemeClr val="bg1"/>
                </a:solidFill>
              </a:rPr>
              <a:t>Nicole Poggione</a:t>
            </a:r>
          </a:p>
          <a:p>
            <a:r>
              <a:rPr lang="en-US" sz="2000" dirty="0">
                <a:solidFill>
                  <a:schemeClr val="bg1"/>
                </a:solidFill>
              </a:rPr>
              <a:t>Embassy Suites by Hilton Detroit Livonia Novi</a:t>
            </a: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r>
              <a:rPr lang="en-US" sz="2000" dirty="0">
                <a:solidFill>
                  <a:schemeClr val="bg1"/>
                </a:solidFill>
              </a:rPr>
              <a:t>Meredith Upward </a:t>
            </a:r>
          </a:p>
          <a:p>
            <a:endParaRPr lang="en-US" sz="800" dirty="0">
              <a:solidFill>
                <a:schemeClr val="bg1"/>
              </a:solidFill>
            </a:endParaRPr>
          </a:p>
        </p:txBody>
      </p:sp>
      <p:sp>
        <p:nvSpPr>
          <p:cNvPr id="3" name="Rectangle 2"/>
          <p:cNvSpPr/>
          <p:nvPr/>
        </p:nvSpPr>
        <p:spPr>
          <a:xfrm>
            <a:off x="3401218" y="1959971"/>
            <a:ext cx="3054328" cy="1015663"/>
          </a:xfrm>
          <a:prstGeom prst="rect">
            <a:avLst/>
          </a:prstGeom>
        </p:spPr>
        <p:txBody>
          <a:bodyPr wrap="square">
            <a:spAutoFit/>
          </a:bodyPr>
          <a:lstStyle/>
          <a:p>
            <a:r>
              <a:rPr lang="en-US" sz="2000" dirty="0">
                <a:solidFill>
                  <a:schemeClr val="bg1"/>
                </a:solidFill>
              </a:rPr>
              <a:t>Amy Marciano-Ratliff</a:t>
            </a:r>
          </a:p>
          <a:p>
            <a:r>
              <a:rPr lang="en-US" sz="2000" dirty="0">
                <a:solidFill>
                  <a:schemeClr val="bg1"/>
                </a:solidFill>
              </a:rPr>
              <a:t>NIQ</a:t>
            </a:r>
          </a:p>
          <a:p>
            <a:endParaRPr lang="en-US" sz="2000" dirty="0">
              <a:solidFill>
                <a:schemeClr val="bg1"/>
              </a:solidFill>
            </a:endParaRPr>
          </a:p>
        </p:txBody>
      </p:sp>
      <p:sp>
        <p:nvSpPr>
          <p:cNvPr id="9" name="TextBox 8">
            <a:extLst>
              <a:ext uri="{FF2B5EF4-FFF2-40B4-BE49-F238E27FC236}">
                <a16:creationId xmlns:a16="http://schemas.microsoft.com/office/drawing/2014/main" id="{7B74ABF5-5CB8-A6E1-F37A-F9FFB2365D99}"/>
              </a:ext>
            </a:extLst>
          </p:cNvPr>
          <p:cNvSpPr txBox="1"/>
          <p:nvPr/>
        </p:nvSpPr>
        <p:spPr>
          <a:xfrm>
            <a:off x="6634885" y="750162"/>
            <a:ext cx="5110920" cy="5632311"/>
          </a:xfrm>
          <a:prstGeom prst="rect">
            <a:avLst/>
          </a:prstGeom>
          <a:noFill/>
        </p:spPr>
        <p:txBody>
          <a:bodyPr wrap="square">
            <a:spAutoFit/>
          </a:bodyPr>
          <a:lstStyle/>
          <a:p>
            <a:pPr algn="ctr"/>
            <a:r>
              <a:rPr lang="en-US" sz="6000" dirty="0">
                <a:solidFill>
                  <a:schemeClr val="bg1"/>
                </a:solidFill>
                <a:latin typeface="Berlin Sans FB Demi" panose="020E0802020502020306" pitchFamily="34" charset="0"/>
              </a:rPr>
              <a:t>We are excited to announce the location of the April 18</a:t>
            </a:r>
            <a:r>
              <a:rPr lang="en-US" sz="6000" baseline="30000" dirty="0">
                <a:solidFill>
                  <a:schemeClr val="bg1"/>
                </a:solidFill>
                <a:latin typeface="Berlin Sans FB Demi" panose="020E0802020502020306" pitchFamily="34" charset="0"/>
              </a:rPr>
              <a:t>th</a:t>
            </a:r>
            <a:r>
              <a:rPr lang="en-US" sz="6000" dirty="0">
                <a:solidFill>
                  <a:schemeClr val="bg1"/>
                </a:solidFill>
                <a:latin typeface="Berlin Sans FB Demi" panose="020E0802020502020306" pitchFamily="34" charset="0"/>
              </a:rPr>
              <a:t> event…</a:t>
            </a:r>
          </a:p>
        </p:txBody>
      </p:sp>
      <p:sp>
        <p:nvSpPr>
          <p:cNvPr id="7" name="TextBox 6">
            <a:extLst>
              <a:ext uri="{FF2B5EF4-FFF2-40B4-BE49-F238E27FC236}">
                <a16:creationId xmlns:a16="http://schemas.microsoft.com/office/drawing/2014/main" id="{6856CFBB-8AB2-47F2-6364-6875E1880C5C}"/>
              </a:ext>
            </a:extLst>
          </p:cNvPr>
          <p:cNvSpPr txBox="1"/>
          <p:nvPr/>
        </p:nvSpPr>
        <p:spPr>
          <a:xfrm>
            <a:off x="3401218" y="2746023"/>
            <a:ext cx="2580105" cy="1015663"/>
          </a:xfrm>
          <a:prstGeom prst="rect">
            <a:avLst/>
          </a:prstGeom>
          <a:noFill/>
        </p:spPr>
        <p:txBody>
          <a:bodyPr wrap="square">
            <a:spAutoFit/>
          </a:bodyPr>
          <a:lstStyle/>
          <a:p>
            <a:r>
              <a:rPr lang="en-US" sz="2000" dirty="0">
                <a:solidFill>
                  <a:schemeClr val="bg1"/>
                </a:solidFill>
              </a:rPr>
              <a:t>Karen McDaniels</a:t>
            </a:r>
          </a:p>
          <a:p>
            <a:r>
              <a:rPr lang="en-US" sz="2000" dirty="0">
                <a:solidFill>
                  <a:schemeClr val="bg1"/>
                </a:solidFill>
              </a:rPr>
              <a:t>Area Director of Sales</a:t>
            </a:r>
          </a:p>
          <a:p>
            <a:r>
              <a:rPr lang="en-US" sz="2000" dirty="0">
                <a:solidFill>
                  <a:schemeClr val="bg1"/>
                </a:solidFill>
              </a:rPr>
              <a:t>Aimbridge Hospitality </a:t>
            </a:r>
          </a:p>
        </p:txBody>
      </p:sp>
      <p:sp>
        <p:nvSpPr>
          <p:cNvPr id="8" name="TextBox 7">
            <a:extLst>
              <a:ext uri="{FF2B5EF4-FFF2-40B4-BE49-F238E27FC236}">
                <a16:creationId xmlns:a16="http://schemas.microsoft.com/office/drawing/2014/main" id="{D1EEF875-5BB2-5E3C-C3B6-0C25F857FCCF}"/>
              </a:ext>
            </a:extLst>
          </p:cNvPr>
          <p:cNvSpPr txBox="1"/>
          <p:nvPr/>
        </p:nvSpPr>
        <p:spPr>
          <a:xfrm>
            <a:off x="1045346" y="4076513"/>
            <a:ext cx="7097696" cy="2031325"/>
          </a:xfrm>
          <a:prstGeom prst="rect">
            <a:avLst/>
          </a:prstGeom>
          <a:noFill/>
        </p:spPr>
        <p:txBody>
          <a:bodyPr wrap="square">
            <a:spAutoFit/>
          </a:bodyPr>
          <a:lstStyle/>
          <a:p>
            <a:r>
              <a:rPr lang="en-US" b="1" dirty="0">
                <a:solidFill>
                  <a:schemeClr val="accent4"/>
                </a:solidFill>
              </a:rPr>
              <a:t>~ 𝟮𝟬𝟮4 𝗠𝗲𝗲𝘁𝗶𝗻𝗴 𝗗𝗮𝘁𝗲𝘀 ~</a:t>
            </a:r>
          </a:p>
          <a:p>
            <a:endParaRPr lang="en-US" dirty="0">
              <a:solidFill>
                <a:schemeClr val="accent4"/>
              </a:solidFill>
            </a:endParaRPr>
          </a:p>
          <a:p>
            <a:r>
              <a:rPr lang="en-US" dirty="0">
                <a:solidFill>
                  <a:schemeClr val="accent4"/>
                </a:solidFill>
              </a:rPr>
              <a:t>April 18: Bring You Boss/Approver Event</a:t>
            </a:r>
          </a:p>
          <a:p>
            <a:r>
              <a:rPr lang="en-US" dirty="0">
                <a:solidFill>
                  <a:schemeClr val="accent4"/>
                </a:solidFill>
              </a:rPr>
              <a:t>June 6: Michigan Capital Day</a:t>
            </a:r>
          </a:p>
          <a:p>
            <a:r>
              <a:rPr lang="en-US" dirty="0">
                <a:solidFill>
                  <a:schemeClr val="accent4"/>
                </a:solidFill>
              </a:rPr>
              <a:t>Summer Event: TBD</a:t>
            </a:r>
          </a:p>
          <a:p>
            <a:r>
              <a:rPr lang="en-US" dirty="0">
                <a:solidFill>
                  <a:schemeClr val="accent4"/>
                </a:solidFill>
              </a:rPr>
              <a:t>September 26:  Annual Meeting &amp; Trade Show</a:t>
            </a:r>
          </a:p>
          <a:p>
            <a:r>
              <a:rPr lang="en-US" dirty="0">
                <a:solidFill>
                  <a:schemeClr val="accent4"/>
                </a:solidFill>
              </a:rPr>
              <a:t>December 5:  Holiday Event &amp; Charity Auction</a:t>
            </a:r>
          </a:p>
        </p:txBody>
      </p:sp>
    </p:spTree>
    <p:extLst>
      <p:ext uri="{BB962C8B-B14F-4D97-AF65-F5344CB8AC3E}">
        <p14:creationId xmlns:p14="http://schemas.microsoft.com/office/powerpoint/2010/main" val="1470201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outside of a casino&#10;&#10;Description automatically generated">
            <a:extLst>
              <a:ext uri="{FF2B5EF4-FFF2-40B4-BE49-F238E27FC236}">
                <a16:creationId xmlns:a16="http://schemas.microsoft.com/office/drawing/2014/main" id="{4092A01E-EA0E-B293-BB4C-45B9A494950C}"/>
              </a:ext>
            </a:extLst>
          </p:cNvPr>
          <p:cNvPicPr>
            <a:picLocks noChangeAspect="1"/>
          </p:cNvPicPr>
          <p:nvPr/>
        </p:nvPicPr>
        <p:blipFill>
          <a:blip r:embed="rId2"/>
          <a:stretch>
            <a:fillRect/>
          </a:stretch>
        </p:blipFill>
        <p:spPr>
          <a:xfrm>
            <a:off x="-5417" y="0"/>
            <a:ext cx="7751397" cy="5964942"/>
          </a:xfrm>
          <a:prstGeom prst="rect">
            <a:avLst/>
          </a:prstGeom>
        </p:spPr>
      </p:pic>
      <p:sp>
        <p:nvSpPr>
          <p:cNvPr id="7" name="TextBox 6">
            <a:extLst>
              <a:ext uri="{FF2B5EF4-FFF2-40B4-BE49-F238E27FC236}">
                <a16:creationId xmlns:a16="http://schemas.microsoft.com/office/drawing/2014/main" id="{B2F96E3A-164F-A2A1-1A1A-0098764E5440}"/>
              </a:ext>
            </a:extLst>
          </p:cNvPr>
          <p:cNvSpPr txBox="1"/>
          <p:nvPr/>
        </p:nvSpPr>
        <p:spPr>
          <a:xfrm>
            <a:off x="8714478" y="2989012"/>
            <a:ext cx="2710463" cy="479808"/>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400" kern="1200" dirty="0">
                <a:solidFill>
                  <a:schemeClr val="tx2">
                    <a:lumMod val="75000"/>
                  </a:schemeClr>
                </a:solidFill>
                <a:latin typeface="Trade Gothic Next Cond" panose="020B0604020202020204" pitchFamily="34" charset="0"/>
                <a:ea typeface="+mj-ea"/>
                <a:cs typeface="Dreaming Outloud Script Pro" panose="020B0604020202020204" pitchFamily="66" charset="0"/>
              </a:rPr>
              <a:t>Save </a:t>
            </a:r>
            <a:r>
              <a:rPr lang="en-US" sz="2400" dirty="0">
                <a:solidFill>
                  <a:schemeClr val="tx2">
                    <a:lumMod val="75000"/>
                  </a:schemeClr>
                </a:solidFill>
                <a:latin typeface="Trade Gothic Next Cond" panose="020B0604020202020204" pitchFamily="34" charset="0"/>
                <a:ea typeface="+mj-ea"/>
                <a:cs typeface="Dreaming Outloud Script Pro" panose="020B0604020202020204" pitchFamily="66" charset="0"/>
              </a:rPr>
              <a:t>the Date</a:t>
            </a:r>
          </a:p>
          <a:p>
            <a:pPr algn="ctr">
              <a:lnSpc>
                <a:spcPct val="90000"/>
              </a:lnSpc>
              <a:spcBef>
                <a:spcPct val="0"/>
              </a:spcBef>
              <a:spcAft>
                <a:spcPts val="600"/>
              </a:spcAft>
            </a:pPr>
            <a:r>
              <a:rPr lang="en-US" sz="2400" kern="1200" dirty="0">
                <a:solidFill>
                  <a:schemeClr val="tx2">
                    <a:lumMod val="75000"/>
                  </a:schemeClr>
                </a:solidFill>
                <a:latin typeface="Trade Gothic Next Cond" panose="020B0604020202020204" pitchFamily="34" charset="0"/>
                <a:ea typeface="+mj-ea"/>
                <a:cs typeface="Dreaming Outloud Script Pro" panose="020B0604020202020204" pitchFamily="66" charset="0"/>
              </a:rPr>
              <a:t>April 18</a:t>
            </a:r>
            <a:r>
              <a:rPr lang="en-US" sz="2400" kern="1200" baseline="30000" dirty="0">
                <a:solidFill>
                  <a:schemeClr val="tx2">
                    <a:lumMod val="75000"/>
                  </a:schemeClr>
                </a:solidFill>
                <a:latin typeface="Trade Gothic Next Cond" panose="020B0604020202020204" pitchFamily="34" charset="0"/>
                <a:ea typeface="+mj-ea"/>
                <a:cs typeface="Dreaming Outloud Script Pro" panose="020B0604020202020204" pitchFamily="66" charset="0"/>
              </a:rPr>
              <a:t>th</a:t>
            </a:r>
            <a:r>
              <a:rPr lang="en-US" sz="2400" kern="1200" dirty="0">
                <a:solidFill>
                  <a:schemeClr val="tx2">
                    <a:lumMod val="75000"/>
                  </a:schemeClr>
                </a:solidFill>
                <a:latin typeface="Trade Gothic Next Cond" panose="020B0604020202020204" pitchFamily="34" charset="0"/>
                <a:ea typeface="+mj-ea"/>
                <a:cs typeface="Dreaming Outloud Script Pro" panose="020B0604020202020204" pitchFamily="66" charset="0"/>
              </a:rPr>
              <a:t>, 2024</a:t>
            </a:r>
          </a:p>
        </p:txBody>
      </p:sp>
      <p:sp>
        <p:nvSpPr>
          <p:cNvPr id="9" name="Rectangle 8">
            <a:extLst>
              <a:ext uri="{FF2B5EF4-FFF2-40B4-BE49-F238E27FC236}">
                <a16:creationId xmlns:a16="http://schemas.microsoft.com/office/drawing/2014/main" id="{82CB9756-DBC5-FB31-D7DC-EE297175B354}"/>
              </a:ext>
            </a:extLst>
          </p:cNvPr>
          <p:cNvSpPr/>
          <p:nvPr/>
        </p:nvSpPr>
        <p:spPr>
          <a:xfrm>
            <a:off x="0" y="5085708"/>
            <a:ext cx="12192000" cy="177229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 logo&#10;&#10;Description automatically generated">
            <a:extLst>
              <a:ext uri="{FF2B5EF4-FFF2-40B4-BE49-F238E27FC236}">
                <a16:creationId xmlns:a16="http://schemas.microsoft.com/office/drawing/2014/main" id="{D749B939-CA5E-A989-82FB-DA760BFCDD20}"/>
              </a:ext>
            </a:extLst>
          </p:cNvPr>
          <p:cNvPicPr>
            <a:picLocks noChangeAspect="1"/>
          </p:cNvPicPr>
          <p:nvPr/>
        </p:nvPicPr>
        <p:blipFill>
          <a:blip r:embed="rId3"/>
          <a:stretch>
            <a:fillRect/>
          </a:stretch>
        </p:blipFill>
        <p:spPr>
          <a:xfrm>
            <a:off x="7745980" y="1732681"/>
            <a:ext cx="4151606" cy="1195866"/>
          </a:xfrm>
          <a:prstGeom prst="rect">
            <a:avLst/>
          </a:prstGeom>
        </p:spPr>
      </p:pic>
      <p:sp>
        <p:nvSpPr>
          <p:cNvPr id="12" name="TextBox 11">
            <a:extLst>
              <a:ext uri="{FF2B5EF4-FFF2-40B4-BE49-F238E27FC236}">
                <a16:creationId xmlns:a16="http://schemas.microsoft.com/office/drawing/2014/main" id="{76D5929D-4615-58BD-8C8B-88630281ACC4}"/>
              </a:ext>
            </a:extLst>
          </p:cNvPr>
          <p:cNvSpPr txBox="1"/>
          <p:nvPr/>
        </p:nvSpPr>
        <p:spPr>
          <a:xfrm>
            <a:off x="-408278" y="5510189"/>
            <a:ext cx="13008555" cy="923330"/>
          </a:xfrm>
          <a:prstGeom prst="rect">
            <a:avLst/>
          </a:prstGeom>
          <a:noFill/>
        </p:spPr>
        <p:txBody>
          <a:bodyPr wrap="square">
            <a:spAutoFit/>
          </a:bodyPr>
          <a:lstStyle/>
          <a:p>
            <a:pPr algn="ctr"/>
            <a:r>
              <a:rPr lang="en-US" sz="5400" dirty="0"/>
              <a:t>Bring You Boss/Approver Event</a:t>
            </a:r>
            <a:endParaRPr lang="en-US" sz="5400" b="1" i="0" dirty="0">
              <a:solidFill>
                <a:schemeClr val="bg1"/>
              </a:solidFill>
              <a:effectLst/>
            </a:endParaRPr>
          </a:p>
        </p:txBody>
      </p:sp>
    </p:spTree>
    <p:extLst>
      <p:ext uri="{BB962C8B-B14F-4D97-AF65-F5344CB8AC3E}">
        <p14:creationId xmlns:p14="http://schemas.microsoft.com/office/powerpoint/2010/main" val="875042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7D57-7B0E-D80B-BD30-C15BBDDC6CE9}"/>
              </a:ext>
            </a:extLst>
          </p:cNvPr>
          <p:cNvSpPr>
            <a:spLocks noGrp="1"/>
          </p:cNvSpPr>
          <p:nvPr>
            <p:ph type="title"/>
          </p:nvPr>
        </p:nvSpPr>
        <p:spPr/>
        <p:txBody>
          <a:bodyPr/>
          <a:lstStyle/>
          <a:p>
            <a:r>
              <a:rPr lang="en-US" dirty="0"/>
              <a:t>Membership Committee</a:t>
            </a:r>
          </a:p>
        </p:txBody>
      </p:sp>
      <p:sp>
        <p:nvSpPr>
          <p:cNvPr id="3" name="Text Placeholder 2">
            <a:extLst>
              <a:ext uri="{FF2B5EF4-FFF2-40B4-BE49-F238E27FC236}">
                <a16:creationId xmlns:a16="http://schemas.microsoft.com/office/drawing/2014/main" id="{A33362AD-249F-6AC6-A899-71610A9D8066}"/>
              </a:ext>
            </a:extLst>
          </p:cNvPr>
          <p:cNvSpPr>
            <a:spLocks noGrp="1"/>
          </p:cNvSpPr>
          <p:nvPr>
            <p:ph type="body" sz="quarter" idx="12"/>
          </p:nvPr>
        </p:nvSpPr>
        <p:spPr>
          <a:xfrm>
            <a:off x="552450" y="1917468"/>
            <a:ext cx="7008813" cy="4403675"/>
          </a:xfrm>
        </p:spPr>
        <p:txBody>
          <a:bodyPr numCol="2">
            <a:normAutofit/>
          </a:bodyPr>
          <a:lstStyle/>
          <a:p>
            <a:pPr>
              <a:lnSpc>
                <a:spcPct val="100000"/>
              </a:lnSpc>
            </a:pPr>
            <a:endParaRPr lang="en-US" sz="1400" dirty="0"/>
          </a:p>
          <a:p>
            <a:pPr>
              <a:lnSpc>
                <a:spcPct val="100000"/>
              </a:lnSpc>
            </a:pPr>
            <a:r>
              <a:rPr lang="en-US" sz="1400" dirty="0"/>
              <a:t>Susan Altman- </a:t>
            </a:r>
            <a:r>
              <a:rPr lang="en-US" sz="1400" dirty="0" err="1"/>
              <a:t>Amtrav</a:t>
            </a:r>
            <a:endParaRPr lang="en-US" sz="1400" dirty="0"/>
          </a:p>
          <a:p>
            <a:pPr>
              <a:lnSpc>
                <a:spcPct val="100000"/>
              </a:lnSpc>
            </a:pPr>
            <a:r>
              <a:rPr lang="en-US" sz="1400" dirty="0" err="1"/>
              <a:t>Rajka</a:t>
            </a:r>
            <a:r>
              <a:rPr lang="en-US" sz="1400" dirty="0"/>
              <a:t> </a:t>
            </a:r>
            <a:r>
              <a:rPr lang="en-US" sz="1400" dirty="0" err="1"/>
              <a:t>Andelic</a:t>
            </a:r>
            <a:r>
              <a:rPr lang="en-US" sz="1400" dirty="0"/>
              <a:t>- </a:t>
            </a:r>
            <a:r>
              <a:rPr lang="en-US" sz="1400" dirty="0" err="1"/>
              <a:t>GoRentals</a:t>
            </a:r>
            <a:endParaRPr lang="en-US" sz="1400" dirty="0"/>
          </a:p>
          <a:p>
            <a:pPr>
              <a:lnSpc>
                <a:spcPct val="100000"/>
              </a:lnSpc>
            </a:pPr>
            <a:r>
              <a:rPr lang="en-US" sz="1400" dirty="0"/>
              <a:t>Justin Bray- BAE Systems</a:t>
            </a:r>
          </a:p>
          <a:p>
            <a:pPr>
              <a:lnSpc>
                <a:spcPct val="100000"/>
              </a:lnSpc>
            </a:pPr>
            <a:r>
              <a:rPr lang="en-US" sz="1400" dirty="0"/>
              <a:t>Jason Curtis- BCD Travel</a:t>
            </a:r>
          </a:p>
          <a:p>
            <a:pPr>
              <a:lnSpc>
                <a:spcPct val="100000"/>
              </a:lnSpc>
            </a:pPr>
            <a:r>
              <a:rPr lang="en-US" sz="1400" dirty="0"/>
              <a:t>Basheer </a:t>
            </a:r>
            <a:r>
              <a:rPr lang="en-US" sz="1400" dirty="0" err="1"/>
              <a:t>Elhubishl</a:t>
            </a:r>
            <a:r>
              <a:rPr lang="en-US" sz="1400" dirty="0"/>
              <a:t>- Metro Black Sedans</a:t>
            </a:r>
          </a:p>
          <a:p>
            <a:pPr>
              <a:lnSpc>
                <a:spcPct val="100000"/>
              </a:lnSpc>
            </a:pPr>
            <a:r>
              <a:rPr lang="en-US" sz="1400" dirty="0"/>
              <a:t>Diane </a:t>
            </a:r>
            <a:r>
              <a:rPr lang="en-US" sz="1400" dirty="0" err="1"/>
              <a:t>Ferich</a:t>
            </a:r>
            <a:r>
              <a:rPr lang="en-US" sz="1400" dirty="0"/>
              <a:t>- Marriott </a:t>
            </a:r>
            <a:r>
              <a:rPr lang="en-US" sz="1400" dirty="0" err="1"/>
              <a:t>Centerpoint</a:t>
            </a:r>
            <a:endParaRPr lang="en-US" sz="1400" dirty="0"/>
          </a:p>
          <a:p>
            <a:pPr>
              <a:lnSpc>
                <a:spcPct val="100000"/>
              </a:lnSpc>
            </a:pPr>
            <a:r>
              <a:rPr lang="en-US" sz="1400" dirty="0"/>
              <a:t>Pamela Glass- Adelman Travel</a:t>
            </a:r>
          </a:p>
          <a:p>
            <a:pPr>
              <a:lnSpc>
                <a:spcPct val="100000"/>
              </a:lnSpc>
            </a:pPr>
            <a:endParaRPr lang="en-US" sz="1400" dirty="0"/>
          </a:p>
          <a:p>
            <a:pPr>
              <a:lnSpc>
                <a:spcPct val="100000"/>
              </a:lnSpc>
            </a:pPr>
            <a:endParaRPr lang="en-US" sz="1400" dirty="0"/>
          </a:p>
          <a:p>
            <a:pPr>
              <a:lnSpc>
                <a:spcPct val="100000"/>
              </a:lnSpc>
            </a:pPr>
            <a:endParaRPr lang="en-US" sz="1400" dirty="0"/>
          </a:p>
          <a:p>
            <a:pPr marL="0" indent="0">
              <a:lnSpc>
                <a:spcPct val="100000"/>
              </a:lnSpc>
              <a:buNone/>
            </a:pPr>
            <a:endParaRPr lang="en-US" sz="1400" dirty="0"/>
          </a:p>
          <a:p>
            <a:pPr>
              <a:lnSpc>
                <a:spcPct val="100000"/>
              </a:lnSpc>
            </a:pPr>
            <a:r>
              <a:rPr lang="en-US" sz="1400" dirty="0"/>
              <a:t>Laurie Grenzicki- Amex GBT</a:t>
            </a:r>
          </a:p>
          <a:p>
            <a:pPr>
              <a:lnSpc>
                <a:spcPct val="100000"/>
              </a:lnSpc>
            </a:pPr>
            <a:r>
              <a:rPr lang="en-US" sz="1400" dirty="0"/>
              <a:t>Michael Hook- FCM Travel</a:t>
            </a:r>
          </a:p>
          <a:p>
            <a:pPr>
              <a:lnSpc>
                <a:spcPct val="100000"/>
              </a:lnSpc>
            </a:pPr>
            <a:r>
              <a:rPr lang="en-US" sz="1400" dirty="0"/>
              <a:t>Samantha </a:t>
            </a:r>
            <a:r>
              <a:rPr lang="en-US" sz="1400" dirty="0" err="1"/>
              <a:t>O’Mera</a:t>
            </a:r>
            <a:r>
              <a:rPr lang="en-US" sz="1400" dirty="0"/>
              <a:t>- </a:t>
            </a:r>
            <a:r>
              <a:rPr lang="en-US" sz="1400" dirty="0" err="1"/>
              <a:t>Amtrav</a:t>
            </a:r>
            <a:endParaRPr lang="en-US" sz="1400" dirty="0"/>
          </a:p>
          <a:p>
            <a:pPr>
              <a:lnSpc>
                <a:spcPct val="100000"/>
              </a:lnSpc>
            </a:pPr>
            <a:r>
              <a:rPr lang="en-US" sz="1400" dirty="0" err="1"/>
              <a:t>Saundrea</a:t>
            </a:r>
            <a:r>
              <a:rPr lang="en-US" sz="1400" dirty="0"/>
              <a:t> </a:t>
            </a:r>
            <a:r>
              <a:rPr lang="en-US" sz="1400" dirty="0" err="1"/>
              <a:t>Sanburn</a:t>
            </a:r>
            <a:r>
              <a:rPr lang="en-US" sz="1400" dirty="0"/>
              <a:t>- Cummins</a:t>
            </a:r>
          </a:p>
          <a:p>
            <a:pPr>
              <a:lnSpc>
                <a:spcPct val="100000"/>
              </a:lnSpc>
            </a:pPr>
            <a:r>
              <a:rPr lang="en-US" sz="1400" dirty="0"/>
              <a:t>Carla Sunseri- FCM Travel</a:t>
            </a:r>
          </a:p>
          <a:p>
            <a:pPr>
              <a:lnSpc>
                <a:spcPct val="100000"/>
              </a:lnSpc>
            </a:pPr>
            <a:r>
              <a:rPr lang="en-US" sz="1400" dirty="0"/>
              <a:t>Stephanie Zdun- Meijer</a:t>
            </a:r>
          </a:p>
          <a:p>
            <a:pPr>
              <a:lnSpc>
                <a:spcPct val="100000"/>
              </a:lnSpc>
            </a:pPr>
            <a:endParaRPr lang="en-US" sz="1400" dirty="0"/>
          </a:p>
        </p:txBody>
      </p:sp>
      <p:sp>
        <p:nvSpPr>
          <p:cNvPr id="4" name="Text Placeholder 3">
            <a:extLst>
              <a:ext uri="{FF2B5EF4-FFF2-40B4-BE49-F238E27FC236}">
                <a16:creationId xmlns:a16="http://schemas.microsoft.com/office/drawing/2014/main" id="{C4B74AF5-26D7-8B4A-81EC-45D1A6138859}"/>
              </a:ext>
            </a:extLst>
          </p:cNvPr>
          <p:cNvSpPr>
            <a:spLocks noGrp="1"/>
          </p:cNvSpPr>
          <p:nvPr>
            <p:ph type="body" sz="quarter" idx="13"/>
          </p:nvPr>
        </p:nvSpPr>
        <p:spPr>
          <a:xfrm>
            <a:off x="552450" y="1218925"/>
            <a:ext cx="5730875" cy="506518"/>
          </a:xfrm>
        </p:spPr>
        <p:txBody>
          <a:bodyPr>
            <a:normAutofit/>
          </a:bodyPr>
          <a:lstStyle/>
          <a:p>
            <a:pPr marL="0" indent="0" algn="ctr">
              <a:buNone/>
            </a:pPr>
            <a:r>
              <a:rPr lang="en-US" dirty="0">
                <a:solidFill>
                  <a:schemeClr val="accent5"/>
                </a:solidFill>
              </a:rPr>
              <a:t>Chair: Megan Craig, Hotel Indigo Detroit Downtown</a:t>
            </a:r>
          </a:p>
          <a:p>
            <a:endParaRPr lang="en-US" dirty="0"/>
          </a:p>
        </p:txBody>
      </p:sp>
      <p:sp>
        <p:nvSpPr>
          <p:cNvPr id="5" name="Text Placeholder 4">
            <a:extLst>
              <a:ext uri="{FF2B5EF4-FFF2-40B4-BE49-F238E27FC236}">
                <a16:creationId xmlns:a16="http://schemas.microsoft.com/office/drawing/2014/main" id="{7C4723A7-80A9-0D8D-DA1F-7111F7EC88F7}"/>
              </a:ext>
            </a:extLst>
          </p:cNvPr>
          <p:cNvSpPr>
            <a:spLocks noGrp="1"/>
          </p:cNvSpPr>
          <p:nvPr>
            <p:ph type="body" sz="quarter" idx="14"/>
          </p:nvPr>
        </p:nvSpPr>
        <p:spPr/>
        <p:txBody>
          <a:bodyPr/>
          <a:lstStyle/>
          <a:p>
            <a:r>
              <a:rPr lang="en-US" dirty="0"/>
              <a:t>Committee Members</a:t>
            </a:r>
          </a:p>
        </p:txBody>
      </p:sp>
      <p:sp>
        <p:nvSpPr>
          <p:cNvPr id="6" name="Text Placeholder 5">
            <a:extLst>
              <a:ext uri="{FF2B5EF4-FFF2-40B4-BE49-F238E27FC236}">
                <a16:creationId xmlns:a16="http://schemas.microsoft.com/office/drawing/2014/main" id="{75407D0F-D2BB-D3BA-D90B-1C55E7301D44}"/>
              </a:ext>
            </a:extLst>
          </p:cNvPr>
          <p:cNvSpPr>
            <a:spLocks noGrp="1"/>
          </p:cNvSpPr>
          <p:nvPr>
            <p:ph type="body" sz="quarter" idx="15"/>
          </p:nvPr>
        </p:nvSpPr>
        <p:spPr/>
        <p:txBody>
          <a:bodyPr>
            <a:normAutofit/>
          </a:bodyPr>
          <a:lstStyle/>
          <a:p>
            <a:r>
              <a:rPr lang="en-US" dirty="0"/>
              <a:t>Hiba Fashho, </a:t>
            </a:r>
          </a:p>
          <a:p>
            <a:r>
              <a:rPr lang="en-US" dirty="0"/>
              <a:t>Superior Hospitality</a:t>
            </a:r>
          </a:p>
          <a:p>
            <a:r>
              <a:rPr lang="en-US" dirty="0"/>
              <a:t>Michael Hook, FCM Travel</a:t>
            </a:r>
          </a:p>
          <a:p>
            <a:r>
              <a:rPr lang="en-US" dirty="0"/>
              <a:t>YOUR NAME HERE!</a:t>
            </a:r>
          </a:p>
          <a:p>
            <a:endParaRPr lang="en-US" dirty="0"/>
          </a:p>
        </p:txBody>
      </p:sp>
      <p:sp>
        <p:nvSpPr>
          <p:cNvPr id="8" name="TextBox 7">
            <a:extLst>
              <a:ext uri="{FF2B5EF4-FFF2-40B4-BE49-F238E27FC236}">
                <a16:creationId xmlns:a16="http://schemas.microsoft.com/office/drawing/2014/main" id="{4121A01C-407E-C714-60F7-73F563F710DE}"/>
              </a:ext>
            </a:extLst>
          </p:cNvPr>
          <p:cNvSpPr txBox="1"/>
          <p:nvPr/>
        </p:nvSpPr>
        <p:spPr>
          <a:xfrm>
            <a:off x="2251495" y="1717413"/>
            <a:ext cx="2889848" cy="400110"/>
          </a:xfrm>
          <a:prstGeom prst="rect">
            <a:avLst/>
          </a:prstGeom>
          <a:noFill/>
        </p:spPr>
        <p:txBody>
          <a:bodyPr wrap="square">
            <a:spAutoFit/>
          </a:bodyPr>
          <a:lstStyle/>
          <a:p>
            <a:pPr marL="0" indent="0">
              <a:lnSpc>
                <a:spcPct val="100000"/>
              </a:lnSpc>
              <a:buNone/>
            </a:pPr>
            <a:r>
              <a:rPr lang="en-US" sz="2000" b="1" dirty="0">
                <a:solidFill>
                  <a:schemeClr val="accent2"/>
                </a:solidFill>
              </a:rPr>
              <a:t>Welcome New Members!</a:t>
            </a:r>
          </a:p>
        </p:txBody>
      </p:sp>
    </p:spTree>
    <p:extLst>
      <p:ext uri="{BB962C8B-B14F-4D97-AF65-F5344CB8AC3E}">
        <p14:creationId xmlns:p14="http://schemas.microsoft.com/office/powerpoint/2010/main" val="853443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7D3A-C98C-F8D8-A7C5-31D1AE56B50E}"/>
              </a:ext>
            </a:extLst>
          </p:cNvPr>
          <p:cNvSpPr>
            <a:spLocks noGrp="1"/>
          </p:cNvSpPr>
          <p:nvPr>
            <p:ph type="title"/>
          </p:nvPr>
        </p:nvSpPr>
        <p:spPr/>
        <p:txBody>
          <a:bodyPr/>
          <a:lstStyle/>
          <a:p>
            <a:r>
              <a:rPr lang="en-US" b="1" dirty="0"/>
              <a:t>Sponsorship Update </a:t>
            </a:r>
          </a:p>
        </p:txBody>
      </p:sp>
      <p:sp>
        <p:nvSpPr>
          <p:cNvPr id="3" name="Text Placeholder 2">
            <a:extLst>
              <a:ext uri="{FF2B5EF4-FFF2-40B4-BE49-F238E27FC236}">
                <a16:creationId xmlns:a16="http://schemas.microsoft.com/office/drawing/2014/main" id="{7A5BAD55-0668-ADBB-F946-D851745F00A6}"/>
              </a:ext>
            </a:extLst>
          </p:cNvPr>
          <p:cNvSpPr>
            <a:spLocks noGrp="1"/>
          </p:cNvSpPr>
          <p:nvPr>
            <p:ph type="body" sz="quarter" idx="12"/>
          </p:nvPr>
        </p:nvSpPr>
        <p:spPr>
          <a:xfrm>
            <a:off x="552707" y="2242924"/>
            <a:ext cx="7198721" cy="3763592"/>
          </a:xfrm>
        </p:spPr>
        <p:txBody>
          <a:bodyPr>
            <a:normAutofit fontScale="85000" lnSpcReduction="20000"/>
          </a:bodyPr>
          <a:lstStyle/>
          <a:p>
            <a:pPr>
              <a:buFont typeface="Wingdings" panose="05000000000000000000" pitchFamily="2" charset="2"/>
              <a:buChar char="Ø"/>
            </a:pPr>
            <a:r>
              <a:rPr lang="en-US" dirty="0"/>
              <a:t>We are grateful for your continued support of the GBTA MI Chapter.  </a:t>
            </a:r>
          </a:p>
          <a:p>
            <a:pPr lvl="1"/>
            <a:r>
              <a:rPr lang="en-US" dirty="0"/>
              <a:t>Over $52,000 in annual sponsorships.  </a:t>
            </a:r>
          </a:p>
          <a:p>
            <a:pPr lvl="1"/>
            <a:r>
              <a:rPr lang="en-US" dirty="0"/>
              <a:t>Throughout the year there will be other sponsorship opportunities available, just contact a member of the Sponsorship committee.  </a:t>
            </a:r>
          </a:p>
          <a:p>
            <a:pPr marL="457200" lvl="1" indent="0">
              <a:buNone/>
            </a:pPr>
            <a:r>
              <a:rPr lang="en-US" dirty="0"/>
              <a:t>    </a:t>
            </a:r>
          </a:p>
          <a:p>
            <a:pPr>
              <a:buFont typeface="Wingdings" panose="05000000000000000000" pitchFamily="2" charset="2"/>
              <a:buChar char="Ø"/>
            </a:pPr>
            <a:r>
              <a:rPr lang="en-US" dirty="0"/>
              <a:t>Your Sponsorship dollars provide our Michigan </a:t>
            </a:r>
            <a:r>
              <a:rPr lang="en-US"/>
              <a:t>Chapter with:</a:t>
            </a:r>
            <a:endParaRPr lang="en-US" dirty="0"/>
          </a:p>
          <a:p>
            <a:pPr lvl="1"/>
            <a:r>
              <a:rPr lang="en-US" dirty="0"/>
              <a:t>Continued Education</a:t>
            </a:r>
          </a:p>
          <a:p>
            <a:pPr lvl="1"/>
            <a:r>
              <a:rPr lang="en-US" dirty="0"/>
              <a:t>Member Scholarships</a:t>
            </a:r>
          </a:p>
          <a:p>
            <a:pPr lvl="1"/>
            <a:r>
              <a:rPr lang="en-US" dirty="0"/>
              <a:t>Supplementing Cost of Meetings</a:t>
            </a:r>
          </a:p>
        </p:txBody>
      </p:sp>
      <p:sp>
        <p:nvSpPr>
          <p:cNvPr id="4" name="Text Placeholder 3">
            <a:extLst>
              <a:ext uri="{FF2B5EF4-FFF2-40B4-BE49-F238E27FC236}">
                <a16:creationId xmlns:a16="http://schemas.microsoft.com/office/drawing/2014/main" id="{436FBAE5-BB1D-785C-FBD6-1FC9AC37DEDD}"/>
              </a:ext>
            </a:extLst>
          </p:cNvPr>
          <p:cNvSpPr>
            <a:spLocks noGrp="1"/>
          </p:cNvSpPr>
          <p:nvPr>
            <p:ph type="body" sz="quarter" idx="13"/>
          </p:nvPr>
        </p:nvSpPr>
        <p:spPr/>
        <p:txBody>
          <a:bodyPr>
            <a:noAutofit/>
          </a:bodyPr>
          <a:lstStyle/>
          <a:p>
            <a:pPr marL="0" indent="0">
              <a:buNone/>
            </a:pPr>
            <a:r>
              <a:rPr lang="en-US" sz="3600" dirty="0"/>
              <a:t>Thank You 2024 Sponsors!!!</a:t>
            </a:r>
          </a:p>
        </p:txBody>
      </p:sp>
      <p:sp>
        <p:nvSpPr>
          <p:cNvPr id="5" name="Text Placeholder 4">
            <a:extLst>
              <a:ext uri="{FF2B5EF4-FFF2-40B4-BE49-F238E27FC236}">
                <a16:creationId xmlns:a16="http://schemas.microsoft.com/office/drawing/2014/main" id="{4D9AE1DC-3AE2-EE3E-0567-EC3615330170}"/>
              </a:ext>
            </a:extLst>
          </p:cNvPr>
          <p:cNvSpPr>
            <a:spLocks noGrp="1"/>
          </p:cNvSpPr>
          <p:nvPr>
            <p:ph type="body" sz="quarter" idx="14"/>
          </p:nvPr>
        </p:nvSpPr>
        <p:spPr/>
        <p:txBody>
          <a:bodyPr/>
          <a:lstStyle/>
          <a:p>
            <a:r>
              <a:rPr lang="en-US" dirty="0"/>
              <a:t>Interested?</a:t>
            </a:r>
          </a:p>
        </p:txBody>
      </p:sp>
      <p:sp>
        <p:nvSpPr>
          <p:cNvPr id="6" name="Text Placeholder 5">
            <a:extLst>
              <a:ext uri="{FF2B5EF4-FFF2-40B4-BE49-F238E27FC236}">
                <a16:creationId xmlns:a16="http://schemas.microsoft.com/office/drawing/2014/main" id="{F0990DAB-344D-8AF8-BFF6-5D07014EC72C}"/>
              </a:ext>
            </a:extLst>
          </p:cNvPr>
          <p:cNvSpPr>
            <a:spLocks noGrp="1"/>
          </p:cNvSpPr>
          <p:nvPr>
            <p:ph type="body" sz="quarter" idx="15"/>
          </p:nvPr>
        </p:nvSpPr>
        <p:spPr>
          <a:xfrm>
            <a:off x="8622934" y="2724285"/>
            <a:ext cx="3187700" cy="3282231"/>
          </a:xfrm>
        </p:spPr>
        <p:txBody>
          <a:bodyPr>
            <a:normAutofit fontScale="85000" lnSpcReduction="10000"/>
          </a:bodyPr>
          <a:lstStyle/>
          <a:p>
            <a:r>
              <a:rPr lang="en-US" dirty="0"/>
              <a:t>Contact a member of the Sponsorship Committee:</a:t>
            </a:r>
          </a:p>
          <a:p>
            <a:r>
              <a:rPr lang="en-US" dirty="0"/>
              <a:t>Shirley Randall</a:t>
            </a:r>
          </a:p>
          <a:p>
            <a:r>
              <a:rPr lang="en-US" dirty="0"/>
              <a:t>Ann Ammons</a:t>
            </a:r>
          </a:p>
          <a:p>
            <a:r>
              <a:rPr lang="en-US" dirty="0"/>
              <a:t>Michelle Wightman</a:t>
            </a:r>
          </a:p>
          <a:p>
            <a:r>
              <a:rPr lang="en-US" dirty="0"/>
              <a:t>Kerri Nelson</a:t>
            </a:r>
          </a:p>
        </p:txBody>
      </p:sp>
      <p:sp>
        <p:nvSpPr>
          <p:cNvPr id="7" name="Footer Placeholder 6">
            <a:extLst>
              <a:ext uri="{FF2B5EF4-FFF2-40B4-BE49-F238E27FC236}">
                <a16:creationId xmlns:a16="http://schemas.microsoft.com/office/drawing/2014/main" id="{F51CC6DC-5834-6A72-EFD3-2084715CE810}"/>
              </a:ext>
            </a:extLst>
          </p:cNvPr>
          <p:cNvSpPr>
            <a:spLocks noGrp="1"/>
          </p:cNvSpPr>
          <p:nvPr>
            <p:ph type="ftr" sz="quarter" idx="10"/>
          </p:nvPr>
        </p:nvSpPr>
        <p:spPr>
          <a:xfrm>
            <a:off x="6785097" y="6244197"/>
            <a:ext cx="4526280" cy="365125"/>
          </a:xfrm>
        </p:spPr>
        <p:txBody>
          <a:bodyPr/>
          <a:lstStyle/>
          <a:p>
            <a:r>
              <a:rPr lang="en-US" dirty="0"/>
              <a:t>Presentation Title Goes Here</a:t>
            </a:r>
          </a:p>
        </p:txBody>
      </p:sp>
      <p:sp>
        <p:nvSpPr>
          <p:cNvPr id="8" name="Slide Number Placeholder 7">
            <a:extLst>
              <a:ext uri="{FF2B5EF4-FFF2-40B4-BE49-F238E27FC236}">
                <a16:creationId xmlns:a16="http://schemas.microsoft.com/office/drawing/2014/main" id="{23B534BB-DE9C-7E1F-50FB-7C6DA7178F44}"/>
              </a:ext>
            </a:extLst>
          </p:cNvPr>
          <p:cNvSpPr>
            <a:spLocks noGrp="1"/>
          </p:cNvSpPr>
          <p:nvPr>
            <p:ph type="sldNum" sz="quarter" idx="11"/>
          </p:nvPr>
        </p:nvSpPr>
        <p:spPr>
          <a:xfrm>
            <a:off x="11318789" y="6232475"/>
            <a:ext cx="380324" cy="365125"/>
          </a:xfrm>
        </p:spPr>
        <p:txBody>
          <a:bodyPr/>
          <a:lstStyle/>
          <a:p>
            <a:fld id="{8EE07FC3-56A4-9244-A054-7A234EAC9748}" type="slidenum">
              <a:rPr lang="en-US" smtClean="0"/>
              <a:pPr/>
              <a:t>54</a:t>
            </a:fld>
            <a:endParaRPr lang="en-US" dirty="0"/>
          </a:p>
        </p:txBody>
      </p:sp>
    </p:spTree>
    <p:extLst>
      <p:ext uri="{BB962C8B-B14F-4D97-AF65-F5344CB8AC3E}">
        <p14:creationId xmlns:p14="http://schemas.microsoft.com/office/powerpoint/2010/main" val="884755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8866" y="149451"/>
            <a:ext cx="7772400" cy="555625"/>
          </a:xfrm>
        </p:spPr>
        <p:txBody>
          <a:bodyPr>
            <a:normAutofit fontScale="90000"/>
          </a:bodyPr>
          <a:lstStyle/>
          <a:p>
            <a:r>
              <a:rPr lang="en-US" sz="3500" dirty="0"/>
              <a:t>Thank You 2024 Sponsors!</a:t>
            </a:r>
          </a:p>
        </p:txBody>
      </p:sp>
      <p:sp>
        <p:nvSpPr>
          <p:cNvPr id="4" name="Footer Placeholder 4"/>
          <p:cNvSpPr>
            <a:spLocks noGrp="1"/>
          </p:cNvSpPr>
          <p:nvPr>
            <p:ph type="ftr" sz="quarter" idx="11"/>
          </p:nvPr>
        </p:nvSpPr>
        <p:spPr>
          <a:xfrm>
            <a:off x="1593850" y="6499993"/>
            <a:ext cx="8928100" cy="22224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rPr>
              <a:t>© 2022 GBTA Michigan Chapter. All rights reserved.</a:t>
            </a:r>
          </a:p>
        </p:txBody>
      </p:sp>
      <p:sp>
        <p:nvSpPr>
          <p:cNvPr id="5" name="Rectangle 4"/>
          <p:cNvSpPr/>
          <p:nvPr/>
        </p:nvSpPr>
        <p:spPr>
          <a:xfrm>
            <a:off x="0" y="337000"/>
            <a:ext cx="203308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Diamond </a:t>
            </a:r>
          </a:p>
        </p:txBody>
      </p:sp>
      <p:sp>
        <p:nvSpPr>
          <p:cNvPr id="8" name="Rectangle 7"/>
          <p:cNvSpPr/>
          <p:nvPr/>
        </p:nvSpPr>
        <p:spPr>
          <a:xfrm>
            <a:off x="532650" y="1461328"/>
            <a:ext cx="15178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Platinum</a:t>
            </a:r>
          </a:p>
        </p:txBody>
      </p:sp>
      <p:sp>
        <p:nvSpPr>
          <p:cNvPr id="9" name="Rectangle 8"/>
          <p:cNvSpPr/>
          <p:nvPr/>
        </p:nvSpPr>
        <p:spPr>
          <a:xfrm>
            <a:off x="632431" y="2867019"/>
            <a:ext cx="744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Gold </a:t>
            </a:r>
          </a:p>
        </p:txBody>
      </p:sp>
      <p:cxnSp>
        <p:nvCxnSpPr>
          <p:cNvPr id="10" name="Straight Connector 9"/>
          <p:cNvCxnSpPr/>
          <p:nvPr/>
        </p:nvCxnSpPr>
        <p:spPr>
          <a:xfrm>
            <a:off x="1739604" y="573419"/>
            <a:ext cx="845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48202" y="1633628"/>
            <a:ext cx="845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05613" y="2902223"/>
            <a:ext cx="845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1828800" y="5051286"/>
            <a:ext cx="8503562" cy="54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1724823" y="4178899"/>
            <a:ext cx="8419780" cy="2223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62613" y="4982371"/>
            <a:ext cx="1143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Bronze</a:t>
            </a:r>
          </a:p>
        </p:txBody>
      </p:sp>
      <p:sp>
        <p:nvSpPr>
          <p:cNvPr id="56" name="TextBox 55"/>
          <p:cNvSpPr txBox="1"/>
          <p:nvPr/>
        </p:nvSpPr>
        <p:spPr>
          <a:xfrm>
            <a:off x="593228" y="5701179"/>
            <a:ext cx="1143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Copper</a:t>
            </a:r>
          </a:p>
        </p:txBody>
      </p:sp>
      <p:cxnSp>
        <p:nvCxnSpPr>
          <p:cNvPr id="57" name="Straight Connector 56"/>
          <p:cNvCxnSpPr/>
          <p:nvPr/>
        </p:nvCxnSpPr>
        <p:spPr>
          <a:xfrm>
            <a:off x="1739604" y="5791200"/>
            <a:ext cx="8458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0FF1ADF0-E067-4E69-910A-CF4B7085BE78}"/>
              </a:ext>
            </a:extLst>
          </p:cNvPr>
          <p:cNvPicPr>
            <a:picLocks noChangeAspect="1"/>
          </p:cNvPicPr>
          <p:nvPr/>
        </p:nvPicPr>
        <p:blipFill>
          <a:blip r:embed="rId3"/>
          <a:stretch>
            <a:fillRect/>
          </a:stretch>
        </p:blipFill>
        <p:spPr>
          <a:xfrm>
            <a:off x="443440" y="6115762"/>
            <a:ext cx="2046436" cy="384898"/>
          </a:xfrm>
          <a:prstGeom prst="rect">
            <a:avLst/>
          </a:prstGeom>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0847" y="3013996"/>
            <a:ext cx="2182452" cy="83581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12" y="789847"/>
            <a:ext cx="3000936" cy="731063"/>
          </a:xfrm>
          <a:prstGeom prst="rect">
            <a:avLst/>
          </a:prstGeom>
        </p:spPr>
      </p:pic>
      <p:pic>
        <p:nvPicPr>
          <p:cNvPr id="15" name="Picture 14" descr="Icon&#10;&#10;Description automatically generated with low confidence">
            <a:extLst>
              <a:ext uri="{FF2B5EF4-FFF2-40B4-BE49-F238E27FC236}">
                <a16:creationId xmlns:a16="http://schemas.microsoft.com/office/drawing/2014/main" id="{38DDC80C-D3B5-45F4-91C4-01B54D742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1882" y="517692"/>
            <a:ext cx="3607041" cy="1115936"/>
          </a:xfrm>
          <a:prstGeom prst="rect">
            <a:avLst/>
          </a:prstGeom>
        </p:spPr>
      </p:pic>
      <p:pic>
        <p:nvPicPr>
          <p:cNvPr id="18" name="Picture 17" descr="Logo&#10;&#10;Description automatically generated">
            <a:extLst>
              <a:ext uri="{FF2B5EF4-FFF2-40B4-BE49-F238E27FC236}">
                <a16:creationId xmlns:a16="http://schemas.microsoft.com/office/drawing/2014/main" id="{78779F02-56E4-4FE0-8956-1432F39A6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986" y="5854259"/>
            <a:ext cx="2441727" cy="764135"/>
          </a:xfrm>
          <a:prstGeom prst="rect">
            <a:avLst/>
          </a:prstGeom>
        </p:spPr>
      </p:pic>
      <p:pic>
        <p:nvPicPr>
          <p:cNvPr id="22" name="Picture 21" descr="Logo&#10;&#10;Description automatically generated">
            <a:extLst>
              <a:ext uri="{FF2B5EF4-FFF2-40B4-BE49-F238E27FC236}">
                <a16:creationId xmlns:a16="http://schemas.microsoft.com/office/drawing/2014/main" id="{1149677E-48AC-4E3E-89EB-E9A79F67D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88" y="3208881"/>
            <a:ext cx="1879425" cy="949513"/>
          </a:xfrm>
          <a:prstGeom prst="rect">
            <a:avLst/>
          </a:prstGeom>
        </p:spPr>
      </p:pic>
      <p:pic>
        <p:nvPicPr>
          <p:cNvPr id="41" name="Picture 40" descr="Text&#10;&#10;Description automatically generated">
            <a:extLst>
              <a:ext uri="{FF2B5EF4-FFF2-40B4-BE49-F238E27FC236}">
                <a16:creationId xmlns:a16="http://schemas.microsoft.com/office/drawing/2014/main" id="{FCBB8C36-E1FE-4A62-9945-8BF124C4B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5066" y="4929463"/>
            <a:ext cx="2195060" cy="971771"/>
          </a:xfrm>
          <a:prstGeom prst="rect">
            <a:avLst/>
          </a:prstGeom>
        </p:spPr>
      </p:pic>
      <p:pic>
        <p:nvPicPr>
          <p:cNvPr id="48" name="Picture 47" descr="Logo&#10;&#10;Description automatically generated">
            <a:extLst>
              <a:ext uri="{FF2B5EF4-FFF2-40B4-BE49-F238E27FC236}">
                <a16:creationId xmlns:a16="http://schemas.microsoft.com/office/drawing/2014/main" id="{3BDF40CD-F276-4AE4-8169-A99793356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1185" y="4404630"/>
            <a:ext cx="2130552" cy="2130552"/>
          </a:xfrm>
          <a:prstGeom prst="rect">
            <a:avLst/>
          </a:prstGeom>
        </p:spPr>
      </p:pic>
      <p:pic>
        <p:nvPicPr>
          <p:cNvPr id="1028" name="Picture 1">
            <a:extLst>
              <a:ext uri="{FF2B5EF4-FFF2-40B4-BE49-F238E27FC236}">
                <a16:creationId xmlns:a16="http://schemas.microsoft.com/office/drawing/2014/main" id="{D27D6120-1DDC-4095-9860-EE58B51583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302" y="1844721"/>
            <a:ext cx="2153412" cy="107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hape&#10;&#10;Description automatically generated with medium confidence">
            <a:extLst>
              <a:ext uri="{FF2B5EF4-FFF2-40B4-BE49-F238E27FC236}">
                <a16:creationId xmlns:a16="http://schemas.microsoft.com/office/drawing/2014/main" id="{F7386993-56CE-129D-7F20-FDC160EBD3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14799" y="2389547"/>
            <a:ext cx="2681905" cy="406476"/>
          </a:xfrm>
          <a:prstGeom prst="rect">
            <a:avLst/>
          </a:prstGeom>
        </p:spPr>
      </p:pic>
      <p:pic>
        <p:nvPicPr>
          <p:cNvPr id="17" name="Picture 16" descr="Logo, company name&#10;&#10;Description automatically generated">
            <a:extLst>
              <a:ext uri="{FF2B5EF4-FFF2-40B4-BE49-F238E27FC236}">
                <a16:creationId xmlns:a16="http://schemas.microsoft.com/office/drawing/2014/main" id="{391A7E7A-CBEE-0809-5082-A71F246211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1054" y="4294955"/>
            <a:ext cx="1468465" cy="734751"/>
          </a:xfrm>
          <a:prstGeom prst="rect">
            <a:avLst/>
          </a:prstGeom>
        </p:spPr>
      </p:pic>
      <p:pic>
        <p:nvPicPr>
          <p:cNvPr id="19" name="Picture 10">
            <a:extLst>
              <a:ext uri="{FF2B5EF4-FFF2-40B4-BE49-F238E27FC236}">
                <a16:creationId xmlns:a16="http://schemas.microsoft.com/office/drawing/2014/main" id="{8629A159-718D-4779-7061-AAF2CD5CA2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1390" y="2945265"/>
            <a:ext cx="1212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a:extLst>
              <a:ext uri="{FF2B5EF4-FFF2-40B4-BE49-F238E27FC236}">
                <a16:creationId xmlns:a16="http://schemas.microsoft.com/office/drawing/2014/main" id="{02551695-4AA5-EBBC-3542-C5AB76BDD620}"/>
              </a:ext>
            </a:extLst>
          </p:cNvPr>
          <p:cNvGraphicFramePr>
            <a:graphicFrameLocks noChangeAspect="1"/>
          </p:cNvGraphicFramePr>
          <p:nvPr/>
        </p:nvGraphicFramePr>
        <p:xfrm>
          <a:off x="9118769" y="2828724"/>
          <a:ext cx="1982431" cy="725699"/>
        </p:xfrm>
        <a:graphic>
          <a:graphicData uri="http://schemas.openxmlformats.org/presentationml/2006/ole">
            <mc:AlternateContent xmlns:mc="http://schemas.openxmlformats.org/markup-compatibility/2006">
              <mc:Choice xmlns:v="urn:schemas-microsoft-com:vml" Requires="v">
                <p:oleObj name="Acrobat Document" r:id="rId15" imgW="19049707" imgH="19049909" progId="AcroExch.Document.DC">
                  <p:embed/>
                </p:oleObj>
              </mc:Choice>
              <mc:Fallback>
                <p:oleObj name="Acrobat Document" r:id="rId15" imgW="19049707" imgH="19049909" progId="AcroExch.Document.DC">
                  <p:embed/>
                  <p:pic>
                    <p:nvPicPr>
                      <p:cNvPr id="6" name="Object 5">
                        <a:extLst>
                          <a:ext uri="{FF2B5EF4-FFF2-40B4-BE49-F238E27FC236}">
                            <a16:creationId xmlns:a16="http://schemas.microsoft.com/office/drawing/2014/main" id="{02551695-4AA5-EBBC-3542-C5AB76BDD620}"/>
                          </a:ext>
                        </a:extLst>
                      </p:cNvPr>
                      <p:cNvPicPr/>
                      <p:nvPr/>
                    </p:nvPicPr>
                    <p:blipFill>
                      <a:blip r:embed="rId16"/>
                      <a:stretch>
                        <a:fillRect/>
                      </a:stretch>
                    </p:blipFill>
                    <p:spPr>
                      <a:xfrm>
                        <a:off x="9118769" y="2828724"/>
                        <a:ext cx="1982431" cy="725699"/>
                      </a:xfrm>
                      <a:prstGeom prst="rect">
                        <a:avLst/>
                      </a:prstGeom>
                    </p:spPr>
                  </p:pic>
                </p:oleObj>
              </mc:Fallback>
            </mc:AlternateContent>
          </a:graphicData>
        </a:graphic>
      </p:graphicFrame>
      <p:pic>
        <p:nvPicPr>
          <p:cNvPr id="16" name="Picture 15" descr="Icon&#10;&#10;Description automatically generated">
            <a:extLst>
              <a:ext uri="{FF2B5EF4-FFF2-40B4-BE49-F238E27FC236}">
                <a16:creationId xmlns:a16="http://schemas.microsoft.com/office/drawing/2014/main" id="{6A0D91B0-6498-F363-48A6-B1AC7E60C4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87797" y="5806658"/>
            <a:ext cx="882895" cy="891540"/>
          </a:xfrm>
          <a:prstGeom prst="rect">
            <a:avLst/>
          </a:prstGeom>
        </p:spPr>
      </p:pic>
      <p:pic>
        <p:nvPicPr>
          <p:cNvPr id="24" name="Picture 23" descr="Logo, company name&#10;&#10;Description automatically generated">
            <a:extLst>
              <a:ext uri="{FF2B5EF4-FFF2-40B4-BE49-F238E27FC236}">
                <a16:creationId xmlns:a16="http://schemas.microsoft.com/office/drawing/2014/main" id="{AB7DA2DD-18DB-8553-32E3-9DB09F6553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70339" y="1643754"/>
            <a:ext cx="1828804" cy="1160154"/>
          </a:xfrm>
          <a:prstGeom prst="rect">
            <a:avLst/>
          </a:prstGeom>
        </p:spPr>
      </p:pic>
      <p:pic>
        <p:nvPicPr>
          <p:cNvPr id="25" name="Picture 24" descr="A logo with a plane in the middle&#10;&#10;Description automatically generated">
            <a:extLst>
              <a:ext uri="{FF2B5EF4-FFF2-40B4-BE49-F238E27FC236}">
                <a16:creationId xmlns:a16="http://schemas.microsoft.com/office/drawing/2014/main" id="{5ED96995-D423-E2A2-E3A4-AE81FB7E13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12886" y="285163"/>
            <a:ext cx="1783818" cy="1783818"/>
          </a:xfrm>
          <a:prstGeom prst="rect">
            <a:avLst/>
          </a:prstGeom>
        </p:spPr>
      </p:pic>
      <p:graphicFrame>
        <p:nvGraphicFramePr>
          <p:cNvPr id="26" name="Object 25">
            <a:extLst>
              <a:ext uri="{FF2B5EF4-FFF2-40B4-BE49-F238E27FC236}">
                <a16:creationId xmlns:a16="http://schemas.microsoft.com/office/drawing/2014/main" id="{3E857BB2-F737-7978-9622-CB1889979869}"/>
              </a:ext>
            </a:extLst>
          </p:cNvPr>
          <p:cNvGraphicFramePr>
            <a:graphicFrameLocks noChangeAspect="1"/>
          </p:cNvGraphicFramePr>
          <p:nvPr/>
        </p:nvGraphicFramePr>
        <p:xfrm>
          <a:off x="9271667" y="1767120"/>
          <a:ext cx="2869942" cy="630018"/>
        </p:xfrm>
        <a:graphic>
          <a:graphicData uri="http://schemas.openxmlformats.org/presentationml/2006/ole">
            <mc:AlternateContent xmlns:mc="http://schemas.openxmlformats.org/markup-compatibility/2006">
              <mc:Choice xmlns:v="urn:schemas-microsoft-com:vml" Requires="v">
                <p:oleObj name="Acrobat Document" r:id="rId20" imgW="9524854" imgH="2590709" progId="Acrobat.Document.DC">
                  <p:embed/>
                </p:oleObj>
              </mc:Choice>
              <mc:Fallback>
                <p:oleObj name="Acrobat Document" r:id="rId20" imgW="9524854" imgH="2590709" progId="Acrobat.Document.DC">
                  <p:embed/>
                  <p:pic>
                    <p:nvPicPr>
                      <p:cNvPr id="26" name="Object 25">
                        <a:extLst>
                          <a:ext uri="{FF2B5EF4-FFF2-40B4-BE49-F238E27FC236}">
                            <a16:creationId xmlns:a16="http://schemas.microsoft.com/office/drawing/2014/main" id="{3E857BB2-F737-7978-9622-CB1889979869}"/>
                          </a:ext>
                        </a:extLst>
                      </p:cNvPr>
                      <p:cNvPicPr/>
                      <p:nvPr/>
                    </p:nvPicPr>
                    <p:blipFill>
                      <a:blip r:embed="rId21"/>
                      <a:stretch>
                        <a:fillRect/>
                      </a:stretch>
                    </p:blipFill>
                    <p:spPr>
                      <a:xfrm>
                        <a:off x="9271667" y="1767120"/>
                        <a:ext cx="2869942" cy="63001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ECE57B33-9C19-3938-D060-7961B23602D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7714" y="1839905"/>
            <a:ext cx="3047337" cy="371306"/>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D162D366-009D-169D-2831-F568D6020A1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26870" y="4402604"/>
            <a:ext cx="2446818" cy="482621"/>
          </a:xfrm>
          <a:prstGeom prst="rect">
            <a:avLst/>
          </a:prstGeom>
        </p:spPr>
      </p:pic>
      <p:pic>
        <p:nvPicPr>
          <p:cNvPr id="35" name="Picture 34" descr="A close-up of a logo&#10;&#10;Description automatically generated">
            <a:extLst>
              <a:ext uri="{FF2B5EF4-FFF2-40B4-BE49-F238E27FC236}">
                <a16:creationId xmlns:a16="http://schemas.microsoft.com/office/drawing/2014/main" id="{8B7B115F-CD03-A1AE-A4FF-CA1FE37A11F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55587" y="2996897"/>
            <a:ext cx="1300988" cy="845312"/>
          </a:xfrm>
          <a:prstGeom prst="rect">
            <a:avLst/>
          </a:prstGeom>
        </p:spPr>
      </p:pic>
      <p:pic>
        <p:nvPicPr>
          <p:cNvPr id="37" name="Picture 36" descr="A logo with blue and green leaves&#10;&#10;Description automatically generated">
            <a:extLst>
              <a:ext uri="{FF2B5EF4-FFF2-40B4-BE49-F238E27FC236}">
                <a16:creationId xmlns:a16="http://schemas.microsoft.com/office/drawing/2014/main" id="{97132B22-EF39-0A93-6F0F-D225B41C375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79103" y="3433207"/>
            <a:ext cx="1762506" cy="894969"/>
          </a:xfrm>
          <a:prstGeom prst="rect">
            <a:avLst/>
          </a:prstGeom>
        </p:spPr>
      </p:pic>
      <p:pic>
        <p:nvPicPr>
          <p:cNvPr id="38" name="Picture 37" descr="Travel Management Solutions | FCM Travel">
            <a:extLst>
              <a:ext uri="{FF2B5EF4-FFF2-40B4-BE49-F238E27FC236}">
                <a16:creationId xmlns:a16="http://schemas.microsoft.com/office/drawing/2014/main" id="{C6315B75-FB92-2552-0C90-8B5AE15E15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63619" y="3352550"/>
            <a:ext cx="1106424" cy="8004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black and grey letter w with a red nose">
            <a:extLst>
              <a:ext uri="{FF2B5EF4-FFF2-40B4-BE49-F238E27FC236}">
                <a16:creationId xmlns:a16="http://schemas.microsoft.com/office/drawing/2014/main" id="{EEAFCF7F-69C4-8879-F266-E1DFA2E12CD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73670" y="5880907"/>
            <a:ext cx="1227127" cy="518009"/>
          </a:xfrm>
          <a:prstGeom prst="rect">
            <a:avLst/>
          </a:prstGeom>
        </p:spPr>
      </p:pic>
      <p:pic>
        <p:nvPicPr>
          <p:cNvPr id="45" name="Picture 44" descr="A black and white logo&#10;&#10;Description automatically generated">
            <a:extLst>
              <a:ext uri="{FF2B5EF4-FFF2-40B4-BE49-F238E27FC236}">
                <a16:creationId xmlns:a16="http://schemas.microsoft.com/office/drawing/2014/main" id="{AC3A30E9-5017-74C0-9DBB-345D76A90EF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900500" y="4220354"/>
            <a:ext cx="1386840" cy="813816"/>
          </a:xfrm>
          <a:prstGeom prst="rect">
            <a:avLst/>
          </a:prstGeom>
        </p:spPr>
      </p:pic>
      <p:sp>
        <p:nvSpPr>
          <p:cNvPr id="46" name="TextBox 45">
            <a:extLst>
              <a:ext uri="{FF2B5EF4-FFF2-40B4-BE49-F238E27FC236}">
                <a16:creationId xmlns:a16="http://schemas.microsoft.com/office/drawing/2014/main" id="{D14172C0-0A9D-526B-4F87-6FC6C70CD400}"/>
              </a:ext>
            </a:extLst>
          </p:cNvPr>
          <p:cNvSpPr txBox="1"/>
          <p:nvPr/>
        </p:nvSpPr>
        <p:spPr>
          <a:xfrm>
            <a:off x="689813" y="4123851"/>
            <a:ext cx="900481" cy="400110"/>
          </a:xfrm>
          <a:prstGeom prst="rect">
            <a:avLst/>
          </a:prstGeom>
          <a:noFill/>
        </p:spPr>
        <p:txBody>
          <a:bodyPr wrap="square" rtlCol="0">
            <a:spAutoFit/>
          </a:bodyPr>
          <a:lstStyle/>
          <a:p>
            <a:r>
              <a:rPr lang="en-US" sz="2000" b="1" u="sng" dirty="0">
                <a:latin typeface="Calibri" panose="020F0502020204030204" pitchFamily="34" charset="0"/>
                <a:cs typeface="Calibri" panose="020F0502020204030204" pitchFamily="34" charset="0"/>
              </a:rPr>
              <a:t>Silver</a:t>
            </a:r>
          </a:p>
        </p:txBody>
      </p:sp>
      <p:pic>
        <p:nvPicPr>
          <p:cNvPr id="49" name="Picture 48" descr="A blue and black logo&#10;&#10;Description automatically generated">
            <a:extLst>
              <a:ext uri="{FF2B5EF4-FFF2-40B4-BE49-F238E27FC236}">
                <a16:creationId xmlns:a16="http://schemas.microsoft.com/office/drawing/2014/main" id="{4026A185-6AC9-1B70-6839-2BBF9F4C1A0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59253" y="5914592"/>
            <a:ext cx="1828402" cy="402340"/>
          </a:xfrm>
          <a:prstGeom prst="rect">
            <a:avLst/>
          </a:prstGeom>
        </p:spPr>
      </p:pic>
      <p:pic>
        <p:nvPicPr>
          <p:cNvPr id="51" name="Picture 50" descr="A blue and white logo">
            <a:extLst>
              <a:ext uri="{FF2B5EF4-FFF2-40B4-BE49-F238E27FC236}">
                <a16:creationId xmlns:a16="http://schemas.microsoft.com/office/drawing/2014/main" id="{22863720-CED7-7F6F-22C6-D4FE3084E94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62658" y="5854259"/>
            <a:ext cx="2286000" cy="813435"/>
          </a:xfrm>
          <a:prstGeom prst="rect">
            <a:avLst/>
          </a:prstGeom>
        </p:spPr>
      </p:pic>
    </p:spTree>
    <p:extLst>
      <p:ext uri="{BB962C8B-B14F-4D97-AF65-F5344CB8AC3E}">
        <p14:creationId xmlns:p14="http://schemas.microsoft.com/office/powerpoint/2010/main" val="4132029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7D57-7B0E-D80B-BD30-C15BBDDC6CE9}"/>
              </a:ext>
            </a:extLst>
          </p:cNvPr>
          <p:cNvSpPr>
            <a:spLocks noGrp="1"/>
          </p:cNvSpPr>
          <p:nvPr>
            <p:ph type="title"/>
          </p:nvPr>
        </p:nvSpPr>
        <p:spPr/>
        <p:txBody>
          <a:bodyPr/>
          <a:lstStyle/>
          <a:p>
            <a:r>
              <a:rPr lang="en-US"/>
              <a:t>Treasury</a:t>
            </a:r>
            <a:endParaRPr lang="en-US" dirty="0"/>
          </a:p>
        </p:txBody>
      </p:sp>
      <p:sp>
        <p:nvSpPr>
          <p:cNvPr id="8" name="Slide Number Placeholder 7">
            <a:extLst>
              <a:ext uri="{FF2B5EF4-FFF2-40B4-BE49-F238E27FC236}">
                <a16:creationId xmlns:a16="http://schemas.microsoft.com/office/drawing/2014/main" id="{065F59A3-1DF9-3C3C-261E-1EF12DB72F5B}"/>
              </a:ext>
            </a:extLst>
          </p:cNvPr>
          <p:cNvSpPr>
            <a:spLocks noGrp="1"/>
          </p:cNvSpPr>
          <p:nvPr>
            <p:ph type="sldNum" sz="quarter" idx="11"/>
          </p:nvPr>
        </p:nvSpPr>
        <p:spPr>
          <a:xfrm>
            <a:off x="11318789" y="6232475"/>
            <a:ext cx="380324" cy="365125"/>
          </a:xfrm>
        </p:spPr>
        <p:txBody>
          <a:bodyPr/>
          <a:lstStyle/>
          <a:p>
            <a:fld id="{8EE07FC3-56A4-9244-A054-7A234EAC9748}" type="slidenum">
              <a:rPr lang="en-US" smtClean="0"/>
              <a:pPr/>
              <a:t>56</a:t>
            </a:fld>
            <a:endParaRPr lang="en-US" dirty="0"/>
          </a:p>
        </p:txBody>
      </p:sp>
      <p:graphicFrame>
        <p:nvGraphicFramePr>
          <p:cNvPr id="5" name="Table 4">
            <a:extLst>
              <a:ext uri="{FF2B5EF4-FFF2-40B4-BE49-F238E27FC236}">
                <a16:creationId xmlns:a16="http://schemas.microsoft.com/office/drawing/2014/main" id="{9D35C6AB-15F2-8B49-7070-A7FD39EB5943}"/>
              </a:ext>
            </a:extLst>
          </p:cNvPr>
          <p:cNvGraphicFramePr>
            <a:graphicFrameLocks noGrp="1"/>
          </p:cNvGraphicFramePr>
          <p:nvPr/>
        </p:nvGraphicFramePr>
        <p:xfrm>
          <a:off x="552966" y="1846238"/>
          <a:ext cx="6842133" cy="3089263"/>
        </p:xfrm>
        <a:graphic>
          <a:graphicData uri="http://schemas.openxmlformats.org/drawingml/2006/table">
            <a:tbl>
              <a:tblPr/>
              <a:tblGrid>
                <a:gridCol w="3415352">
                  <a:extLst>
                    <a:ext uri="{9D8B030D-6E8A-4147-A177-3AD203B41FA5}">
                      <a16:colId xmlns:a16="http://schemas.microsoft.com/office/drawing/2014/main" val="382706040"/>
                    </a:ext>
                  </a:extLst>
                </a:gridCol>
                <a:gridCol w="3426781">
                  <a:extLst>
                    <a:ext uri="{9D8B030D-6E8A-4147-A177-3AD203B41FA5}">
                      <a16:colId xmlns:a16="http://schemas.microsoft.com/office/drawing/2014/main" val="3506356605"/>
                    </a:ext>
                  </a:extLst>
                </a:gridCol>
              </a:tblGrid>
              <a:tr h="294385">
                <a:tc gridSpan="2">
                  <a:txBody>
                    <a:bodyPr/>
                    <a:lstStyle/>
                    <a:p>
                      <a:pPr algn="ctr" fontAlgn="b"/>
                      <a:r>
                        <a:rPr lang="en-US" sz="2000" b="1" i="0" u="none" strike="noStrike" dirty="0">
                          <a:solidFill>
                            <a:srgbClr val="000000"/>
                          </a:solidFill>
                          <a:effectLst/>
                          <a:latin typeface="Arial" panose="020B0604020202020204" pitchFamily="34" charset="0"/>
                        </a:rPr>
                        <a:t>Michigan Business Travel Association</a:t>
                      </a:r>
                    </a:p>
                  </a:txBody>
                  <a:tcPr marL="7620" marR="7620" marT="762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003312119"/>
                  </a:ext>
                </a:extLst>
              </a:tr>
              <a:tr h="294385">
                <a:tc gridSpan="2">
                  <a:txBody>
                    <a:bodyPr/>
                    <a:lstStyle/>
                    <a:p>
                      <a:pPr algn="ctr" fontAlgn="b"/>
                      <a:r>
                        <a:rPr lang="en-US" sz="2000" b="1" i="0" u="none" strike="noStrike" dirty="0">
                          <a:solidFill>
                            <a:srgbClr val="000000"/>
                          </a:solidFill>
                          <a:effectLst/>
                          <a:latin typeface="Arial" panose="020B0604020202020204" pitchFamily="34" charset="0"/>
                        </a:rPr>
                        <a:t>Balance Sheet</a:t>
                      </a:r>
                    </a:p>
                  </a:txBody>
                  <a:tcPr marL="7620" marR="7620" marT="762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52750825"/>
                  </a:ext>
                </a:extLst>
              </a:tr>
              <a:tr h="243629">
                <a:tc gridSpan="2">
                  <a:txBody>
                    <a:bodyPr/>
                    <a:lstStyle/>
                    <a:p>
                      <a:pPr algn="ctr" fontAlgn="b"/>
                      <a:r>
                        <a:rPr lang="en-US" sz="1600" b="1" i="0" u="none" strike="noStrike" dirty="0">
                          <a:solidFill>
                            <a:srgbClr val="000000"/>
                          </a:solidFill>
                          <a:effectLst/>
                          <a:latin typeface="Arial" panose="020B0604020202020204" pitchFamily="34" charset="0"/>
                        </a:rPr>
                        <a:t>As of February 23, 2024 </a:t>
                      </a:r>
                    </a:p>
                  </a:txBody>
                  <a:tcPr marL="7620" marR="7620" marT="762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531337894"/>
                  </a:ext>
                </a:extLst>
              </a:tr>
              <a:tr h="243629">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975842875"/>
                  </a:ext>
                </a:extLst>
              </a:tr>
              <a:tr h="243629">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Total</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12010"/>
                  </a:ext>
                </a:extLst>
              </a:tr>
              <a:tr h="243629">
                <a:tc>
                  <a:txBody>
                    <a:bodyPr/>
                    <a:lstStyle/>
                    <a:p>
                      <a:pPr algn="l" fontAlgn="b"/>
                      <a:r>
                        <a:rPr lang="en-US" sz="1400" b="1" i="0" u="none" strike="noStrike">
                          <a:solidFill>
                            <a:srgbClr val="000000"/>
                          </a:solidFill>
                          <a:effectLst/>
                          <a:latin typeface="Arial" panose="020B0604020202020204" pitchFamily="34" charset="0"/>
                          <a:cs typeface="Arial" panose="020B0604020202020204" pitchFamily="34" charset="0"/>
                        </a:rPr>
                        <a:t>ASSETS</a:t>
                      </a:r>
                    </a:p>
                  </a:txBody>
                  <a:tcPr marL="7620" marR="7620" marT="762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59604100"/>
                  </a:ext>
                </a:extLst>
              </a:tr>
              <a:tr h="243629">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Current Assets</a:t>
                      </a:r>
                    </a:p>
                  </a:txBody>
                  <a:tcPr marL="7620" marR="7620" marT="762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999026171"/>
                  </a:ext>
                </a:extLst>
              </a:tr>
              <a:tr h="243629">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Bank Accounts</a:t>
                      </a:r>
                    </a:p>
                  </a:txBody>
                  <a:tcPr marL="7620" marR="7620" marT="762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986896623"/>
                  </a:ext>
                </a:extLst>
              </a:tr>
              <a:tr h="243629">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**9310 Savings</a:t>
                      </a:r>
                    </a:p>
                  </a:txBody>
                  <a:tcPr marL="7620" marR="7620" marT="762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$30,002</a:t>
                      </a:r>
                    </a:p>
                  </a:txBody>
                  <a:tcPr marL="7620" marR="7620" marT="7620" marB="0" anchor="b">
                    <a:lnL>
                      <a:noFill/>
                    </a:lnL>
                    <a:lnR>
                      <a:noFill/>
                    </a:lnR>
                    <a:lnT>
                      <a:noFill/>
                    </a:lnT>
                    <a:lnB>
                      <a:noFill/>
                    </a:lnB>
                  </a:tcPr>
                </a:tc>
                <a:extLst>
                  <a:ext uri="{0D108BD9-81ED-4DB2-BD59-A6C34878D82A}">
                    <a16:rowId xmlns:a16="http://schemas.microsoft.com/office/drawing/2014/main" val="733681615"/>
                  </a:ext>
                </a:extLst>
              </a:tr>
              <a:tr h="243629">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BUSINESS CLASSIC (0009) - 3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$41,013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690997"/>
                  </a:ext>
                </a:extLst>
              </a:tr>
              <a:tr h="253780">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   Total Current Assets</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$71,015</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700557010"/>
                  </a:ext>
                </a:extLst>
              </a:tr>
              <a:tr h="253780">
                <a:tc>
                  <a:txBody>
                    <a:bodyPr/>
                    <a:lstStyle/>
                    <a:p>
                      <a:pPr algn="l" fontAlgn="b"/>
                      <a:r>
                        <a:rPr lang="en-US" sz="1400" b="1" i="0" u="none" strike="noStrike">
                          <a:solidFill>
                            <a:srgbClr val="000000"/>
                          </a:solidFill>
                          <a:effectLst/>
                          <a:latin typeface="Arial" panose="020B0604020202020204" pitchFamily="34" charset="0"/>
                          <a:cs typeface="Arial" panose="020B0604020202020204" pitchFamily="34" charset="0"/>
                        </a:rPr>
                        <a:t>TOTAL ASSETS</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$71,015</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37902283"/>
                  </a:ext>
                </a:extLst>
              </a:tr>
            </a:tbl>
          </a:graphicData>
        </a:graphic>
      </p:graphicFrame>
      <p:pic>
        <p:nvPicPr>
          <p:cNvPr id="4" name="Picture 3">
            <a:extLst>
              <a:ext uri="{FF2B5EF4-FFF2-40B4-BE49-F238E27FC236}">
                <a16:creationId xmlns:a16="http://schemas.microsoft.com/office/drawing/2014/main" id="{D0701AC1-67FF-8299-36A4-D1A9D1D91EAA}"/>
              </a:ext>
            </a:extLst>
          </p:cNvPr>
          <p:cNvPicPr>
            <a:picLocks noChangeAspect="1"/>
          </p:cNvPicPr>
          <p:nvPr/>
        </p:nvPicPr>
        <p:blipFill>
          <a:blip r:embed="rId2"/>
          <a:stretch>
            <a:fillRect/>
          </a:stretch>
        </p:blipFill>
        <p:spPr>
          <a:xfrm>
            <a:off x="8232717" y="2486996"/>
            <a:ext cx="3778308" cy="2558118"/>
          </a:xfrm>
          <a:prstGeom prst="rect">
            <a:avLst/>
          </a:prstGeom>
        </p:spPr>
      </p:pic>
    </p:spTree>
    <p:extLst>
      <p:ext uri="{BB962C8B-B14F-4D97-AF65-F5344CB8AC3E}">
        <p14:creationId xmlns:p14="http://schemas.microsoft.com/office/powerpoint/2010/main" val="3040692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51CC6DC-5834-6A72-EFD3-2084715CE810}"/>
              </a:ext>
            </a:extLst>
          </p:cNvPr>
          <p:cNvSpPr>
            <a:spLocks noGrp="1"/>
          </p:cNvSpPr>
          <p:nvPr>
            <p:ph type="ftr" sz="quarter" idx="10"/>
          </p:nvPr>
        </p:nvSpPr>
        <p:spPr>
          <a:xfrm>
            <a:off x="6785097" y="6244197"/>
            <a:ext cx="4526280" cy="365125"/>
          </a:xfrm>
        </p:spPr>
        <p:txBody>
          <a:bodyPr/>
          <a:lstStyle/>
          <a:p>
            <a:r>
              <a:rPr lang="en-US"/>
              <a:t>Treasury Report	</a:t>
            </a:r>
            <a:endParaRPr lang="en-US" dirty="0"/>
          </a:p>
        </p:txBody>
      </p:sp>
      <p:sp>
        <p:nvSpPr>
          <p:cNvPr id="8" name="Slide Number Placeholder 7">
            <a:extLst>
              <a:ext uri="{FF2B5EF4-FFF2-40B4-BE49-F238E27FC236}">
                <a16:creationId xmlns:a16="http://schemas.microsoft.com/office/drawing/2014/main" id="{23B534BB-DE9C-7E1F-50FB-7C6DA7178F44}"/>
              </a:ext>
            </a:extLst>
          </p:cNvPr>
          <p:cNvSpPr>
            <a:spLocks noGrp="1"/>
          </p:cNvSpPr>
          <p:nvPr>
            <p:ph type="sldNum" sz="quarter" idx="11"/>
          </p:nvPr>
        </p:nvSpPr>
        <p:spPr>
          <a:xfrm>
            <a:off x="11318789" y="6232475"/>
            <a:ext cx="380324" cy="365125"/>
          </a:xfrm>
        </p:spPr>
        <p:txBody>
          <a:bodyPr/>
          <a:lstStyle/>
          <a:p>
            <a:fld id="{8EE07FC3-56A4-9244-A054-7A234EAC9748}" type="slidenum">
              <a:rPr lang="en-US" smtClean="0"/>
              <a:pPr/>
              <a:t>57</a:t>
            </a:fld>
            <a:endParaRPr lang="en-US" dirty="0"/>
          </a:p>
        </p:txBody>
      </p:sp>
      <p:graphicFrame>
        <p:nvGraphicFramePr>
          <p:cNvPr id="2" name="Table 1">
            <a:extLst>
              <a:ext uri="{FF2B5EF4-FFF2-40B4-BE49-F238E27FC236}">
                <a16:creationId xmlns:a16="http://schemas.microsoft.com/office/drawing/2014/main" id="{F257AEC9-C7A2-F306-2D67-BD40DE5ADBCA}"/>
              </a:ext>
            </a:extLst>
          </p:cNvPr>
          <p:cNvGraphicFramePr>
            <a:graphicFrameLocks noGrp="1"/>
          </p:cNvGraphicFramePr>
          <p:nvPr/>
        </p:nvGraphicFramePr>
        <p:xfrm>
          <a:off x="670488" y="434980"/>
          <a:ext cx="5787461" cy="5607309"/>
        </p:xfrm>
        <a:graphic>
          <a:graphicData uri="http://schemas.openxmlformats.org/drawingml/2006/table">
            <a:tbl>
              <a:tblPr/>
              <a:tblGrid>
                <a:gridCol w="3966556">
                  <a:extLst>
                    <a:ext uri="{9D8B030D-6E8A-4147-A177-3AD203B41FA5}">
                      <a16:colId xmlns:a16="http://schemas.microsoft.com/office/drawing/2014/main" val="948561024"/>
                    </a:ext>
                  </a:extLst>
                </a:gridCol>
                <a:gridCol w="1820905">
                  <a:extLst>
                    <a:ext uri="{9D8B030D-6E8A-4147-A177-3AD203B41FA5}">
                      <a16:colId xmlns:a16="http://schemas.microsoft.com/office/drawing/2014/main" val="2186701880"/>
                    </a:ext>
                  </a:extLst>
                </a:gridCol>
              </a:tblGrid>
              <a:tr h="282379">
                <a:tc gridSpan="2">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Michigan Business Travel Association</a:t>
                      </a:r>
                    </a:p>
                  </a:txBody>
                  <a:tcPr marL="6111" marR="6111" marT="61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extLst>
                  <a:ext uri="{0D108BD9-81ED-4DB2-BD59-A6C34878D82A}">
                    <a16:rowId xmlns:a16="http://schemas.microsoft.com/office/drawing/2014/main" val="2288827212"/>
                  </a:ext>
                </a:extLst>
              </a:tr>
              <a:tr h="282379">
                <a:tc gridSpan="2">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Profit and Loss</a:t>
                      </a:r>
                    </a:p>
                  </a:txBody>
                  <a:tcPr marL="6111" marR="6111" marT="61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2010382639"/>
                  </a:ext>
                </a:extLst>
              </a:tr>
              <a:tr h="227472">
                <a:tc gridSpan="2">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January 1 - February 23, 2024</a:t>
                      </a:r>
                    </a:p>
                  </a:txBody>
                  <a:tcPr marL="6111" marR="6111" marT="61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2961242378"/>
                  </a:ext>
                </a:extLst>
              </a:tr>
              <a:tr h="227472">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82415705"/>
                  </a:ext>
                </a:extLst>
              </a:tr>
              <a:tr h="227472">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100" b="1" i="0" u="none" strike="noStrike">
                          <a:solidFill>
                            <a:srgbClr val="000000"/>
                          </a:solidFill>
                          <a:effectLst/>
                          <a:latin typeface="Arial" panose="020B0604020202020204" pitchFamily="34" charset="0"/>
                          <a:cs typeface="Arial" panose="020B0604020202020204" pitchFamily="34" charset="0"/>
                        </a:rPr>
                        <a:t> Total </a:t>
                      </a:r>
                    </a:p>
                  </a:txBody>
                  <a:tcPr marL="6111" marR="6111" marT="611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26852870"/>
                  </a:ext>
                </a:extLst>
              </a:tr>
              <a:tr h="227472">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Income</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p>
                  </a:txBody>
                  <a:tcPr marL="6111" marR="6111" marT="611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00571039"/>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Meeting Fees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818.39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81785198"/>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Membership Dues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6,763.24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53752322"/>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Sponsorships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29,132.57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88019803"/>
                  </a:ext>
                </a:extLst>
              </a:tr>
              <a:tr h="227472">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Total Income</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 $                       36,714.20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01557195"/>
                  </a:ext>
                </a:extLst>
              </a:tr>
              <a:tr h="227472">
                <a:tc>
                  <a:txBody>
                    <a:bodyPr/>
                    <a:lstStyle/>
                    <a:p>
                      <a:pPr algn="l"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49627612"/>
                  </a:ext>
                </a:extLst>
              </a:tr>
              <a:tr h="227472">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Expenses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96325436"/>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Board Expense (Leadership Summit)</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3,308.55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38802095"/>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GBTA StarChapter Fees &amp; QB</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29.90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28903953"/>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Insurance </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460.00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883103584"/>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Meeting Expenses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554.23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7891450"/>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Scholarships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2,785.85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535033859"/>
                  </a:ext>
                </a:extLst>
              </a:tr>
              <a:tr h="227472">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Total Expenses</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 $                         7,138.53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730438230"/>
                  </a:ext>
                </a:extLst>
              </a:tr>
              <a:tr h="227472">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Net Operating Income</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 $                       29,575.67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41876091"/>
                  </a:ext>
                </a:extLst>
              </a:tr>
              <a:tr h="227472">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Other Income (Chapter Challenge &amp; Interest)</a:t>
                      </a:r>
                    </a:p>
                  </a:txBody>
                  <a:tcPr marL="6111" marR="6111" marT="611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208.27 </a:t>
                      </a:r>
                    </a:p>
                  </a:txBody>
                  <a:tcPr marL="6111" marR="6111" marT="6111"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3395843"/>
                  </a:ext>
                </a:extLst>
              </a:tr>
              <a:tr h="227472">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Total Other Income </a:t>
                      </a:r>
                    </a:p>
                  </a:txBody>
                  <a:tcPr marL="6111" marR="6111" marT="611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 $                             208.27 </a:t>
                      </a:r>
                    </a:p>
                  </a:txBody>
                  <a:tcPr marL="6111" marR="6111" marT="611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6397932"/>
                  </a:ext>
                </a:extLst>
              </a:tr>
              <a:tr h="235316">
                <a:tc>
                  <a:txBody>
                    <a:bodyPr/>
                    <a:lstStyle/>
                    <a:p>
                      <a:pPr algn="l" fontAlgn="b"/>
                      <a:r>
                        <a:rPr lang="en-US" sz="1100" b="1" i="0" u="none" strike="noStrike">
                          <a:solidFill>
                            <a:srgbClr val="000000"/>
                          </a:solidFill>
                          <a:effectLst/>
                          <a:latin typeface="Arial" panose="020B0604020202020204" pitchFamily="34" charset="0"/>
                          <a:cs typeface="Arial" panose="020B0604020202020204" pitchFamily="34" charset="0"/>
                        </a:rPr>
                        <a:t>Net Income</a:t>
                      </a:r>
                    </a:p>
                  </a:txBody>
                  <a:tcPr marL="6111" marR="6111" marT="611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 $                       29,783.94 </a:t>
                      </a:r>
                    </a:p>
                  </a:txBody>
                  <a:tcPr marL="6111" marR="6111" marT="611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7510211"/>
                  </a:ext>
                </a:extLst>
              </a:tr>
              <a:tr h="235316">
                <a:tc>
                  <a:txBody>
                    <a:bodyPr/>
                    <a:lstStyle/>
                    <a:p>
                      <a:pPr algn="l" fontAlgn="b"/>
                      <a:r>
                        <a:rPr lang="en-US" sz="1100" b="0" i="0" u="none" strike="noStrike">
                          <a:solidFill>
                            <a:srgbClr val="000000"/>
                          </a:solidFill>
                          <a:effectLst/>
                          <a:latin typeface="Calibri" panose="020F0502020204030204" pitchFamily="34" charset="0"/>
                        </a:rPr>
                        <a:t> </a:t>
                      </a:r>
                    </a:p>
                  </a:txBody>
                  <a:tcPr marL="6111" marR="6111" marT="611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6111" marR="6111" marT="611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19995988"/>
                  </a:ext>
                </a:extLst>
              </a:tr>
              <a:tr h="227472">
                <a:tc gridSpan="2">
                  <a:txBody>
                    <a:bodyPr/>
                    <a:lstStyle/>
                    <a:p>
                      <a:pPr algn="l" fontAlgn="b"/>
                      <a:r>
                        <a:rPr lang="en-US" sz="1100" b="0" i="0" u="none" strike="noStrike" dirty="0">
                          <a:solidFill>
                            <a:srgbClr val="000000"/>
                          </a:solidFill>
                          <a:effectLst/>
                          <a:latin typeface="Calibri" panose="020F0502020204030204" pitchFamily="34" charset="0"/>
                        </a:rPr>
                        <a:t>Friday, February 23, 2024 01:42:13 PM GMT-8 - Cash Basis</a:t>
                      </a:r>
                    </a:p>
                  </a:txBody>
                  <a:tcPr marL="6111" marR="6111" marT="61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185464910"/>
                  </a:ext>
                </a:extLst>
              </a:tr>
            </a:tbl>
          </a:graphicData>
        </a:graphic>
      </p:graphicFrame>
      <p:graphicFrame>
        <p:nvGraphicFramePr>
          <p:cNvPr id="4" name="Table 3">
            <a:extLst>
              <a:ext uri="{FF2B5EF4-FFF2-40B4-BE49-F238E27FC236}">
                <a16:creationId xmlns:a16="http://schemas.microsoft.com/office/drawing/2014/main" id="{E3FF7737-96B8-40A1-7A0C-09CB79EAA3BA}"/>
              </a:ext>
            </a:extLst>
          </p:cNvPr>
          <p:cNvGraphicFramePr>
            <a:graphicFrameLocks noGrp="1"/>
          </p:cNvGraphicFramePr>
          <p:nvPr/>
        </p:nvGraphicFramePr>
        <p:xfrm>
          <a:off x="8956112" y="2680335"/>
          <a:ext cx="2565400" cy="1497330"/>
        </p:xfrm>
        <a:graphic>
          <a:graphicData uri="http://schemas.openxmlformats.org/drawingml/2006/table">
            <a:tbl>
              <a:tblPr/>
              <a:tblGrid>
                <a:gridCol w="736600">
                  <a:extLst>
                    <a:ext uri="{9D8B030D-6E8A-4147-A177-3AD203B41FA5}">
                      <a16:colId xmlns:a16="http://schemas.microsoft.com/office/drawing/2014/main" val="3935868705"/>
                    </a:ext>
                  </a:extLst>
                </a:gridCol>
                <a:gridCol w="609600">
                  <a:extLst>
                    <a:ext uri="{9D8B030D-6E8A-4147-A177-3AD203B41FA5}">
                      <a16:colId xmlns:a16="http://schemas.microsoft.com/office/drawing/2014/main" val="2550159594"/>
                    </a:ext>
                  </a:extLst>
                </a:gridCol>
                <a:gridCol w="609600">
                  <a:extLst>
                    <a:ext uri="{9D8B030D-6E8A-4147-A177-3AD203B41FA5}">
                      <a16:colId xmlns:a16="http://schemas.microsoft.com/office/drawing/2014/main" val="3852727566"/>
                    </a:ext>
                  </a:extLst>
                </a:gridCol>
                <a:gridCol w="609600">
                  <a:extLst>
                    <a:ext uri="{9D8B030D-6E8A-4147-A177-3AD203B41FA5}">
                      <a16:colId xmlns:a16="http://schemas.microsoft.com/office/drawing/2014/main" val="2652758034"/>
                    </a:ext>
                  </a:extLst>
                </a:gridCol>
              </a:tblGrid>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2401375747"/>
                  </a:ext>
                </a:extLst>
              </a:tr>
              <a:tr h="184150">
                <a:tc gridSpan="2">
                  <a:txBody>
                    <a:bodyPr/>
                    <a:lstStyle/>
                    <a:p>
                      <a:pPr algn="l" fontAlgn="b"/>
                      <a:r>
                        <a:rPr lang="en-US" sz="1100" b="0" i="0" u="none" strike="noStrike" dirty="0">
                          <a:solidFill>
                            <a:srgbClr val="000000"/>
                          </a:solidFill>
                          <a:effectLst/>
                          <a:latin typeface="Aharoni" panose="02010803020104030203" pitchFamily="2" charset="-79"/>
                          <a:cs typeface="Aharoni" panose="02010803020104030203" pitchFamily="2" charset="-79"/>
                        </a:rPr>
                        <a:t>Profit &amp; Loss</a:t>
                      </a:r>
                    </a:p>
                  </a:txBody>
                  <a:tcPr marL="6350" marR="6350" marT="6350" marB="0" anchor="b">
                    <a:lnL>
                      <a:noFill/>
                    </a:lnL>
                    <a:lnR>
                      <a:noFill/>
                    </a:lnR>
                    <a:lnT>
                      <a:noFill/>
                    </a:lnT>
                    <a:lnB>
                      <a:noFill/>
                    </a:lnB>
                    <a:solidFill>
                      <a:schemeClr val="bg1"/>
                    </a:solidFill>
                  </a:tcPr>
                </a:tc>
                <a:tc hMerge="1">
                  <a:txBody>
                    <a:bodyPr/>
                    <a:lstStyle/>
                    <a:p>
                      <a:endParaRPr lang="en-US"/>
                    </a:p>
                  </a:txBody>
                  <a:tcPr/>
                </a:tc>
                <a:tc gridSpan="2">
                  <a:txBody>
                    <a:bodyPr/>
                    <a:lstStyle/>
                    <a:p>
                      <a:pPr algn="l" fontAlgn="b"/>
                      <a:r>
                        <a:rPr lang="en-US" sz="800" b="0" i="0" u="none" strike="noStrike">
                          <a:solidFill>
                            <a:srgbClr val="000000"/>
                          </a:solidFill>
                          <a:effectLst/>
                          <a:latin typeface="Calibri" panose="020F0502020204030204" pitchFamily="34" charset="0"/>
                        </a:rPr>
                        <a:t>This year to date</a:t>
                      </a:r>
                    </a:p>
                  </a:txBody>
                  <a:tcPr marL="6350" marR="6350" marT="6350" marB="0" anchor="b">
                    <a:lnL>
                      <a:noFill/>
                    </a:lnL>
                    <a:lnR>
                      <a:noFill/>
                    </a:lnR>
                    <a:lnT>
                      <a:noFill/>
                    </a:lnT>
                    <a:lnB>
                      <a:noFill/>
                    </a:lnB>
                    <a:solidFill>
                      <a:schemeClr val="bg1"/>
                    </a:solidFill>
                  </a:tcPr>
                </a:tc>
                <a:tc hMerge="1">
                  <a:txBody>
                    <a:bodyPr/>
                    <a:lstStyle/>
                    <a:p>
                      <a:endParaRPr lang="en-US"/>
                    </a:p>
                  </a:txBody>
                  <a:tcPr/>
                </a:tc>
                <a:extLst>
                  <a:ext uri="{0D108BD9-81ED-4DB2-BD59-A6C34878D82A}">
                    <a16:rowId xmlns:a16="http://schemas.microsoft.com/office/drawing/2014/main" val="3711974759"/>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1640381127"/>
                  </a:ext>
                </a:extLst>
              </a:tr>
              <a:tr h="184150">
                <a:tc gridSpan="3">
                  <a:txBody>
                    <a:bodyPr/>
                    <a:lstStyle/>
                    <a:p>
                      <a:pPr algn="l" fontAlgn="b"/>
                      <a:r>
                        <a:rPr lang="en-US" sz="1100" b="0" i="0" u="none" strike="noStrike" dirty="0">
                          <a:solidFill>
                            <a:srgbClr val="000000"/>
                          </a:solidFill>
                          <a:effectLst/>
                          <a:latin typeface="Calibri" panose="020F0502020204030204" pitchFamily="34" charset="0"/>
                        </a:rPr>
                        <a:t>Net profit for 2024 to date</a:t>
                      </a:r>
                    </a:p>
                  </a:txBody>
                  <a:tcPr marL="6350" marR="6350" marT="635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824577276"/>
                  </a:ext>
                </a:extLst>
              </a:tr>
              <a:tr h="44450">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4111719160"/>
                  </a:ext>
                </a:extLst>
              </a:tr>
              <a:tr h="228600">
                <a:tc>
                  <a:txBody>
                    <a:bodyPr/>
                    <a:lstStyle/>
                    <a:p>
                      <a:pPr algn="r" fontAlgn="b"/>
                      <a:r>
                        <a:rPr lang="en-US" sz="1100" b="1" i="0" u="none" strike="noStrike">
                          <a:solidFill>
                            <a:srgbClr val="000000"/>
                          </a:solidFill>
                          <a:effectLst/>
                          <a:latin typeface="Calibri" panose="020F0502020204030204" pitchFamily="34" charset="0"/>
                        </a:rPr>
                        <a:t>$29,783.94 </a:t>
                      </a: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1666276656"/>
                  </a:ext>
                </a:extLst>
              </a:tr>
              <a:tr h="8890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2588546650"/>
                  </a:ext>
                </a:extLst>
              </a:tr>
              <a:tr h="184150">
                <a:tc gridSpan="4">
                  <a:txBody>
                    <a:bodyPr/>
                    <a:lstStyle/>
                    <a:p>
                      <a:pPr algn="l" fontAlgn="b"/>
                      <a:r>
                        <a:rPr lang="en-US" sz="1100" b="0" i="0" u="none" strike="noStrike" dirty="0">
                          <a:solidFill>
                            <a:srgbClr val="000000"/>
                          </a:solidFill>
                          <a:effectLst/>
                          <a:latin typeface="Calibri" panose="020F0502020204030204" pitchFamily="34" charset="0"/>
                        </a:rPr>
                        <a:t>⬆ Up 95%  from this time last year</a:t>
                      </a:r>
                    </a:p>
                  </a:txBody>
                  <a:tcPr marL="6350" marR="6350" marT="635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197438"/>
                  </a:ext>
                </a:extLst>
              </a:tr>
            </a:tbl>
          </a:graphicData>
        </a:graphic>
      </p:graphicFrame>
    </p:spTree>
    <p:extLst>
      <p:ext uri="{BB962C8B-B14F-4D97-AF65-F5344CB8AC3E}">
        <p14:creationId xmlns:p14="http://schemas.microsoft.com/office/powerpoint/2010/main" val="1124530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4E1C1-3BD5-8080-7414-DE5C8ACAEB0B}"/>
            </a:ext>
          </a:extLst>
        </p:cNvPr>
        <p:cNvGrpSpPr/>
        <p:nvPr/>
      </p:nvGrpSpPr>
      <p:grpSpPr>
        <a:xfrm>
          <a:off x="0" y="0"/>
          <a:ext cx="0" cy="0"/>
          <a:chOff x="0" y="0"/>
          <a:chExt cx="0" cy="0"/>
        </a:xfrm>
      </p:grpSpPr>
      <p:pic>
        <p:nvPicPr>
          <p:cNvPr id="7" name="Picture Placeholder 6" descr="A person talking to a group of people&#10;&#10;Description automatically generated with low confidence">
            <a:extLst>
              <a:ext uri="{FF2B5EF4-FFF2-40B4-BE49-F238E27FC236}">
                <a16:creationId xmlns:a16="http://schemas.microsoft.com/office/drawing/2014/main" id="{18E3F9F6-566B-0346-4236-5229A6B163E2}"/>
              </a:ext>
            </a:extLst>
          </p:cNvPr>
          <p:cNvPicPr>
            <a:picLocks noGrp="1" noChangeAspect="1"/>
          </p:cNvPicPr>
          <p:nvPr>
            <p:ph type="pic" sz="quarter" idx="10"/>
          </p:nvPr>
        </p:nvPicPr>
        <p:blipFill rotWithShape="1">
          <a:blip r:embed="rId2"/>
          <a:srcRect l="14446" t="13207" r="25422" b="341"/>
          <a:stretch/>
        </p:blipFill>
        <p:spPr>
          <a:xfrm>
            <a:off x="6094413" y="0"/>
            <a:ext cx="6094412" cy="5835575"/>
          </a:xfrm>
        </p:spPr>
      </p:pic>
      <p:sp>
        <p:nvSpPr>
          <p:cNvPr id="4" name="Title 3">
            <a:extLst>
              <a:ext uri="{FF2B5EF4-FFF2-40B4-BE49-F238E27FC236}">
                <a16:creationId xmlns:a16="http://schemas.microsoft.com/office/drawing/2014/main" id="{334099AB-66B5-1292-C32A-332EA20D4557}"/>
              </a:ext>
            </a:extLst>
          </p:cNvPr>
          <p:cNvSpPr>
            <a:spLocks noGrp="1"/>
          </p:cNvSpPr>
          <p:nvPr>
            <p:ph type="title"/>
          </p:nvPr>
        </p:nvSpPr>
        <p:spPr>
          <a:xfrm>
            <a:off x="241738" y="3087033"/>
            <a:ext cx="6436413" cy="1174998"/>
          </a:xfrm>
        </p:spPr>
        <p:txBody>
          <a:bodyPr>
            <a:noAutofit/>
          </a:bodyPr>
          <a:lstStyle/>
          <a:p>
            <a:r>
              <a:rPr lang="en-US" sz="4800" b="1" dirty="0"/>
              <a:t>Lunch, Networking &amp; Sponsorship Expo! </a:t>
            </a:r>
          </a:p>
        </p:txBody>
      </p:sp>
      <p:pic>
        <p:nvPicPr>
          <p:cNvPr id="5" name="Picture 4">
            <a:extLst>
              <a:ext uri="{FF2B5EF4-FFF2-40B4-BE49-F238E27FC236}">
                <a16:creationId xmlns:a16="http://schemas.microsoft.com/office/drawing/2014/main" id="{1940B2BB-7BAF-58ED-8639-606A81BF54FD}"/>
              </a:ext>
            </a:extLst>
          </p:cNvPr>
          <p:cNvPicPr>
            <a:picLocks noChangeAspect="1"/>
          </p:cNvPicPr>
          <p:nvPr/>
        </p:nvPicPr>
        <p:blipFill>
          <a:blip r:embed="rId3"/>
          <a:stretch>
            <a:fillRect/>
          </a:stretch>
        </p:blipFill>
        <p:spPr>
          <a:xfrm>
            <a:off x="10033182" y="4117193"/>
            <a:ext cx="3035300" cy="3060700"/>
          </a:xfrm>
          <a:prstGeom prst="rect">
            <a:avLst/>
          </a:prstGeom>
        </p:spPr>
      </p:pic>
    </p:spTree>
    <p:extLst>
      <p:ext uri="{BB962C8B-B14F-4D97-AF65-F5344CB8AC3E}">
        <p14:creationId xmlns:p14="http://schemas.microsoft.com/office/powerpoint/2010/main" val="7897599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36A1-6250-2186-5FB1-C434737BD75C}"/>
              </a:ext>
            </a:extLst>
          </p:cNvPr>
          <p:cNvSpPr>
            <a:spLocks noGrp="1"/>
          </p:cNvSpPr>
          <p:nvPr>
            <p:ph type="title"/>
          </p:nvPr>
        </p:nvSpPr>
        <p:spPr>
          <a:xfrm>
            <a:off x="273282" y="977457"/>
            <a:ext cx="4847709" cy="1867479"/>
          </a:xfrm>
        </p:spPr>
        <p:txBody>
          <a:bodyPr/>
          <a:lstStyle/>
          <a:p>
            <a:r>
              <a:rPr lang="en-US" dirty="0">
                <a:solidFill>
                  <a:schemeClr val="bg1"/>
                </a:solidFill>
              </a:rPr>
              <a:t>Thank</a:t>
            </a:r>
            <a:r>
              <a:rPr lang="en-US" dirty="0"/>
              <a:t> </a:t>
            </a:r>
            <a:r>
              <a:rPr lang="en-US" dirty="0">
                <a:solidFill>
                  <a:schemeClr val="bg1"/>
                </a:solidFill>
              </a:rPr>
              <a:t>you to our meeting sponsor!</a:t>
            </a:r>
          </a:p>
        </p:txBody>
      </p:sp>
      <p:pic>
        <p:nvPicPr>
          <p:cNvPr id="6" name="Picture Placeholder 5">
            <a:extLst>
              <a:ext uri="{FF2B5EF4-FFF2-40B4-BE49-F238E27FC236}">
                <a16:creationId xmlns:a16="http://schemas.microsoft.com/office/drawing/2014/main" id="{E8EBFC31-5A93-FD77-CB24-35F28C018AE0}"/>
              </a:ext>
            </a:extLst>
          </p:cNvPr>
          <p:cNvPicPr>
            <a:picLocks noGrp="1" noChangeAspect="1"/>
          </p:cNvPicPr>
          <p:nvPr>
            <p:ph type="pic" sz="quarter" idx="11"/>
          </p:nvPr>
        </p:nvPicPr>
        <p:blipFill rotWithShape="1">
          <a:blip r:embed="rId2"/>
          <a:srcRect l="29069" r="7675"/>
          <a:stretch/>
        </p:blipFill>
        <p:spPr>
          <a:xfrm>
            <a:off x="5677858" y="0"/>
            <a:ext cx="6514143" cy="6858000"/>
          </a:xfrm>
        </p:spPr>
      </p:pic>
      <p:pic>
        <p:nvPicPr>
          <p:cNvPr id="4" name="Picture 4">
            <a:extLst>
              <a:ext uri="{FF2B5EF4-FFF2-40B4-BE49-F238E27FC236}">
                <a16:creationId xmlns:a16="http://schemas.microsoft.com/office/drawing/2014/main" id="{53D916F0-B882-AFDA-6FCE-5D1591F5FC2C}"/>
              </a:ext>
            </a:extLst>
          </p:cNvPr>
          <p:cNvPicPr>
            <a:picLocks noChangeAspect="1"/>
          </p:cNvPicPr>
          <p:nvPr/>
        </p:nvPicPr>
        <p:blipFill>
          <a:blip r:embed="rId3"/>
          <a:srcRect/>
          <a:stretch/>
        </p:blipFill>
        <p:spPr>
          <a:xfrm>
            <a:off x="88187" y="171547"/>
            <a:ext cx="3596879" cy="1035349"/>
          </a:xfrm>
          <a:prstGeom prst="rect">
            <a:avLst/>
          </a:prstGeom>
        </p:spPr>
      </p:pic>
      <p:pic>
        <p:nvPicPr>
          <p:cNvPr id="8" name="Picture 7" descr="Logo, company name&#10;&#10;Description automatically generated">
            <a:extLst>
              <a:ext uri="{FF2B5EF4-FFF2-40B4-BE49-F238E27FC236}">
                <a16:creationId xmlns:a16="http://schemas.microsoft.com/office/drawing/2014/main" id="{01F61F85-8A94-D4C2-3F55-2E78FEAA1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10" y="3236955"/>
            <a:ext cx="2446835" cy="1552220"/>
          </a:xfrm>
          <a:prstGeom prst="rect">
            <a:avLst/>
          </a:prstGeom>
        </p:spPr>
      </p:pic>
    </p:spTree>
    <p:extLst>
      <p:ext uri="{BB962C8B-B14F-4D97-AF65-F5344CB8AC3E}">
        <p14:creationId xmlns:p14="http://schemas.microsoft.com/office/powerpoint/2010/main" val="215091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437B515-49A5-08E3-1140-B80C57BAEF8F}"/>
              </a:ext>
            </a:extLst>
          </p:cNvPr>
          <p:cNvSpPr>
            <a:spLocks noGrp="1"/>
          </p:cNvSpPr>
          <p:nvPr>
            <p:ph type="ftr" sz="quarter" idx="10"/>
          </p:nvPr>
        </p:nvSpPr>
        <p:spPr>
          <a:xfrm>
            <a:off x="6785097" y="6232474"/>
            <a:ext cx="4526280" cy="365125"/>
          </a:xfrm>
        </p:spPr>
        <p:txBody>
          <a:bodyPr/>
          <a:lstStyle/>
          <a:p>
            <a:r>
              <a:rPr lang="en-US"/>
              <a:t>Presentation Title Goes Here</a:t>
            </a:r>
            <a:endParaRPr lang="en-US" dirty="0"/>
          </a:p>
        </p:txBody>
      </p:sp>
      <p:sp>
        <p:nvSpPr>
          <p:cNvPr id="8" name="Slide Number Placeholder 7">
            <a:extLst>
              <a:ext uri="{FF2B5EF4-FFF2-40B4-BE49-F238E27FC236}">
                <a16:creationId xmlns:a16="http://schemas.microsoft.com/office/drawing/2014/main" id="{065F59A3-1DF9-3C3C-261E-1EF12DB72F5B}"/>
              </a:ext>
            </a:extLst>
          </p:cNvPr>
          <p:cNvSpPr>
            <a:spLocks noGrp="1"/>
          </p:cNvSpPr>
          <p:nvPr>
            <p:ph type="sldNum" sz="quarter" idx="11"/>
          </p:nvPr>
        </p:nvSpPr>
        <p:spPr>
          <a:xfrm>
            <a:off x="11318789" y="6232475"/>
            <a:ext cx="380324" cy="365125"/>
          </a:xfrm>
        </p:spPr>
        <p:txBody>
          <a:bodyPr/>
          <a:lstStyle/>
          <a:p>
            <a:fld id="{8EE07FC3-56A4-9244-A054-7A234EAC9748}" type="slidenum">
              <a:rPr lang="en-US" smtClean="0"/>
              <a:pPr/>
              <a:t>6</a:t>
            </a:fld>
            <a:endParaRPr lang="en-US" dirty="0"/>
          </a:p>
        </p:txBody>
      </p:sp>
      <p:pic>
        <p:nvPicPr>
          <p:cNvPr id="9" name="Picture 8">
            <a:extLst>
              <a:ext uri="{FF2B5EF4-FFF2-40B4-BE49-F238E27FC236}">
                <a16:creationId xmlns:a16="http://schemas.microsoft.com/office/drawing/2014/main" id="{F57B2A48-38BF-AABE-3FD3-3505DFAA3FDB}"/>
              </a:ext>
            </a:extLst>
          </p:cNvPr>
          <p:cNvPicPr>
            <a:picLocks noChangeAspect="1"/>
          </p:cNvPicPr>
          <p:nvPr/>
        </p:nvPicPr>
        <p:blipFill>
          <a:blip r:embed="rId2"/>
          <a:stretch>
            <a:fillRect/>
          </a:stretch>
        </p:blipFill>
        <p:spPr>
          <a:xfrm>
            <a:off x="203200" y="1317042"/>
            <a:ext cx="5892800" cy="4429760"/>
          </a:xfrm>
          <a:prstGeom prst="rect">
            <a:avLst/>
          </a:prstGeom>
        </p:spPr>
      </p:pic>
      <p:sp>
        <p:nvSpPr>
          <p:cNvPr id="10" name="Title 18">
            <a:extLst>
              <a:ext uri="{FF2B5EF4-FFF2-40B4-BE49-F238E27FC236}">
                <a16:creationId xmlns:a16="http://schemas.microsoft.com/office/drawing/2014/main" id="{8E364693-BBA1-1EBD-3CBA-979EA565E6B9}"/>
              </a:ext>
            </a:extLst>
          </p:cNvPr>
          <p:cNvSpPr>
            <a:spLocks noGrp="1"/>
          </p:cNvSpPr>
          <p:nvPr>
            <p:ph type="title"/>
          </p:nvPr>
        </p:nvSpPr>
        <p:spPr>
          <a:xfrm>
            <a:off x="2249686" y="610982"/>
            <a:ext cx="5543034" cy="1066109"/>
          </a:xfrm>
        </p:spPr>
        <p:txBody>
          <a:bodyPr>
            <a:normAutofit fontScale="90000"/>
          </a:bodyPr>
          <a:lstStyle/>
          <a:p>
            <a:r>
              <a:rPr lang="en-US" dirty="0"/>
              <a:t>2024 Charity Introduction….</a:t>
            </a:r>
          </a:p>
        </p:txBody>
      </p:sp>
      <p:grpSp>
        <p:nvGrpSpPr>
          <p:cNvPr id="11" name="Group 10">
            <a:extLst>
              <a:ext uri="{FF2B5EF4-FFF2-40B4-BE49-F238E27FC236}">
                <a16:creationId xmlns:a16="http://schemas.microsoft.com/office/drawing/2014/main" id="{E17C006A-B7E4-88F0-C43E-7496C7758D73}"/>
              </a:ext>
            </a:extLst>
          </p:cNvPr>
          <p:cNvGrpSpPr/>
          <p:nvPr/>
        </p:nvGrpSpPr>
        <p:grpSpPr>
          <a:xfrm>
            <a:off x="6091606" y="1826298"/>
            <a:ext cx="5010905" cy="1140142"/>
            <a:chOff x="-133051" y="0"/>
            <a:chExt cx="5010905" cy="1140142"/>
          </a:xfrm>
        </p:grpSpPr>
        <p:sp>
          <p:nvSpPr>
            <p:cNvPr id="12" name="Rounded Rectangle 11">
              <a:extLst>
                <a:ext uri="{FF2B5EF4-FFF2-40B4-BE49-F238E27FC236}">
                  <a16:creationId xmlns:a16="http://schemas.microsoft.com/office/drawing/2014/main" id="{29E62E86-5911-04BF-4C22-E03E91865717}"/>
                </a:ext>
              </a:extLst>
            </p:cNvPr>
            <p:cNvSpPr/>
            <p:nvPr/>
          </p:nvSpPr>
          <p:spPr>
            <a:xfrm>
              <a:off x="-133051" y="0"/>
              <a:ext cx="5010905" cy="11401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463CEA4D-8D6C-4917-7F42-E8337B93D129}"/>
                </a:ext>
              </a:extLst>
            </p:cNvPr>
            <p:cNvSpPr txBox="1"/>
            <p:nvPr/>
          </p:nvSpPr>
          <p:spPr>
            <a:xfrm>
              <a:off x="-99657" y="33394"/>
              <a:ext cx="3642342" cy="1073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latin typeface="Verdana Pro Cond Semibold" panose="020F0502020204030204" pitchFamily="34" charset="0"/>
                </a:rPr>
                <a:t>They provide military service members with an opportunity for rest and reflection as the deploy into harms way or return home from deployment. </a:t>
              </a:r>
              <a:endParaRPr lang="en-US" sz="1500" b="0" i="0" kern="1200" dirty="0">
                <a:latin typeface="Verdana Pro Cond Semibold" panose="020F0502020204030204" pitchFamily="34" charset="0"/>
              </a:endParaRPr>
            </a:p>
            <a:p>
              <a:pPr marL="0" lvl="0" indent="0" algn="l" defTabSz="666750">
                <a:lnSpc>
                  <a:spcPct val="90000"/>
                </a:lnSpc>
                <a:spcBef>
                  <a:spcPct val="0"/>
                </a:spcBef>
                <a:spcAft>
                  <a:spcPct val="35000"/>
                </a:spcAft>
                <a:buNone/>
              </a:pPr>
              <a:endParaRPr lang="en-US" sz="1200" b="0" i="0" kern="1200" dirty="0"/>
            </a:p>
          </p:txBody>
        </p:sp>
      </p:grpSp>
      <p:grpSp>
        <p:nvGrpSpPr>
          <p:cNvPr id="14" name="Group 13">
            <a:extLst>
              <a:ext uri="{FF2B5EF4-FFF2-40B4-BE49-F238E27FC236}">
                <a16:creationId xmlns:a16="http://schemas.microsoft.com/office/drawing/2014/main" id="{8B237DA4-78B8-967D-A7D3-08A325F486E0}"/>
              </a:ext>
            </a:extLst>
          </p:cNvPr>
          <p:cNvGrpSpPr/>
          <p:nvPr/>
        </p:nvGrpSpPr>
        <p:grpSpPr>
          <a:xfrm>
            <a:off x="6423651" y="3409196"/>
            <a:ext cx="5249172" cy="1140142"/>
            <a:chOff x="142995" y="1330166"/>
            <a:chExt cx="5249172" cy="1140142"/>
          </a:xfrm>
        </p:grpSpPr>
        <p:sp>
          <p:nvSpPr>
            <p:cNvPr id="15" name="Rounded Rectangle 14">
              <a:extLst>
                <a:ext uri="{FF2B5EF4-FFF2-40B4-BE49-F238E27FC236}">
                  <a16:creationId xmlns:a16="http://schemas.microsoft.com/office/drawing/2014/main" id="{F10379E2-7214-F38E-8D7B-CD38322F468A}"/>
                </a:ext>
              </a:extLst>
            </p:cNvPr>
            <p:cNvSpPr/>
            <p:nvPr/>
          </p:nvSpPr>
          <p:spPr>
            <a:xfrm>
              <a:off x="142995" y="1330166"/>
              <a:ext cx="5249172" cy="11401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0865BC55-2678-F415-0FD4-4364B316129D}"/>
                </a:ext>
              </a:extLst>
            </p:cNvPr>
            <p:cNvSpPr txBox="1"/>
            <p:nvPr/>
          </p:nvSpPr>
          <p:spPr>
            <a:xfrm>
              <a:off x="176389" y="1363560"/>
              <a:ext cx="3850639" cy="1073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latin typeface="Verdana Pro Cond Semibold" panose="020B0706030504040204" pitchFamily="34" charset="0"/>
                </a:rPr>
                <a:t>The 4 Freedom Center locations in Michigan include: </a:t>
              </a:r>
            </a:p>
            <a:p>
              <a:pPr marL="0" lvl="0" indent="0" algn="ctr" defTabSz="577850">
                <a:lnSpc>
                  <a:spcPct val="90000"/>
                </a:lnSpc>
                <a:spcBef>
                  <a:spcPct val="0"/>
                </a:spcBef>
                <a:spcAft>
                  <a:spcPct val="35000"/>
                </a:spcAft>
                <a:buNone/>
              </a:pPr>
              <a:r>
                <a:rPr lang="en-US" sz="1300" b="0" i="0" kern="1200" dirty="0">
                  <a:latin typeface="Verdana Pro Cond Semibold" panose="020B0706030504040204" pitchFamily="34" charset="0"/>
                </a:rPr>
                <a:t>Detroit Metro Airport (both terminals), and at the Military Entrance Processing Stations (MEPS) in both Lansing and Troy..</a:t>
              </a:r>
              <a:endParaRPr lang="en-US" sz="1300" kern="1200" dirty="0">
                <a:latin typeface="Verdana Pro Cond Semibold" panose="020B0706030504040204" pitchFamily="34" charset="0"/>
              </a:endParaRPr>
            </a:p>
          </p:txBody>
        </p:sp>
      </p:grpSp>
      <p:grpSp>
        <p:nvGrpSpPr>
          <p:cNvPr id="17" name="Group 16">
            <a:extLst>
              <a:ext uri="{FF2B5EF4-FFF2-40B4-BE49-F238E27FC236}">
                <a16:creationId xmlns:a16="http://schemas.microsoft.com/office/drawing/2014/main" id="{4CA44AA2-BDBC-CA45-3DE6-DAFFE715EDE4}"/>
              </a:ext>
            </a:extLst>
          </p:cNvPr>
          <p:cNvGrpSpPr/>
          <p:nvPr/>
        </p:nvGrpSpPr>
        <p:grpSpPr>
          <a:xfrm>
            <a:off x="7527991" y="4908912"/>
            <a:ext cx="4478701" cy="1140142"/>
            <a:chOff x="923410" y="2660332"/>
            <a:chExt cx="4478701" cy="1140142"/>
          </a:xfrm>
        </p:grpSpPr>
        <p:sp>
          <p:nvSpPr>
            <p:cNvPr id="18" name="Rounded Rectangle 17">
              <a:extLst>
                <a:ext uri="{FF2B5EF4-FFF2-40B4-BE49-F238E27FC236}">
                  <a16:creationId xmlns:a16="http://schemas.microsoft.com/office/drawing/2014/main" id="{A4BBFD9E-0F0D-3EE4-B829-4C712BB8D69E}"/>
                </a:ext>
              </a:extLst>
            </p:cNvPr>
            <p:cNvSpPr/>
            <p:nvPr/>
          </p:nvSpPr>
          <p:spPr>
            <a:xfrm>
              <a:off x="923410" y="2660332"/>
              <a:ext cx="4478701" cy="11401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1BB36C2-4079-E5EC-C7ED-F6670CC82D93}"/>
                </a:ext>
              </a:extLst>
            </p:cNvPr>
            <p:cNvSpPr txBox="1"/>
            <p:nvPr/>
          </p:nvSpPr>
          <p:spPr>
            <a:xfrm>
              <a:off x="956804" y="2693726"/>
              <a:ext cx="3275641" cy="1073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Verdana Pro Cond Semibold" panose="020B0706030504040204" pitchFamily="34" charset="0"/>
                </a:rPr>
                <a:t>On Dec. 31, 2023, they reached 912,467 guests served. Going for 1 million!!!</a:t>
              </a:r>
              <a:endParaRPr lang="en-US" sz="1800" kern="1200" dirty="0">
                <a:latin typeface="Verdana Pro Cond Semibold" panose="020B0706030504040204" pitchFamily="34" charset="0"/>
              </a:endParaRPr>
            </a:p>
          </p:txBody>
        </p:sp>
      </p:grpSp>
      <p:grpSp>
        <p:nvGrpSpPr>
          <p:cNvPr id="20" name="Group 19">
            <a:extLst>
              <a:ext uri="{FF2B5EF4-FFF2-40B4-BE49-F238E27FC236}">
                <a16:creationId xmlns:a16="http://schemas.microsoft.com/office/drawing/2014/main" id="{1CAF9490-5FE8-998C-C902-8675067049B1}"/>
              </a:ext>
            </a:extLst>
          </p:cNvPr>
          <p:cNvGrpSpPr/>
          <p:nvPr/>
        </p:nvGrpSpPr>
        <p:grpSpPr>
          <a:xfrm>
            <a:off x="10194827" y="2817272"/>
            <a:ext cx="741092" cy="741092"/>
            <a:chOff x="3870660" y="864608"/>
            <a:chExt cx="741092" cy="741092"/>
          </a:xfrm>
        </p:grpSpPr>
        <p:sp>
          <p:nvSpPr>
            <p:cNvPr id="21" name="Down Arrow 20">
              <a:extLst>
                <a:ext uri="{FF2B5EF4-FFF2-40B4-BE49-F238E27FC236}">
                  <a16:creationId xmlns:a16="http://schemas.microsoft.com/office/drawing/2014/main" id="{81F55EE9-5826-821A-3107-8E861F6133C8}"/>
                </a:ext>
              </a:extLst>
            </p:cNvPr>
            <p:cNvSpPr/>
            <p:nvPr/>
          </p:nvSpPr>
          <p:spPr>
            <a:xfrm>
              <a:off x="3870660" y="864608"/>
              <a:ext cx="741092" cy="741092"/>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Down Arrow 4">
              <a:extLst>
                <a:ext uri="{FF2B5EF4-FFF2-40B4-BE49-F238E27FC236}">
                  <a16:creationId xmlns:a16="http://schemas.microsoft.com/office/drawing/2014/main" id="{BAB5BAD5-7912-92AB-3C12-AA81650ADF58}"/>
                </a:ext>
              </a:extLst>
            </p:cNvPr>
            <p:cNvSpPr txBox="1"/>
            <p:nvPr/>
          </p:nvSpPr>
          <p:spPr>
            <a:xfrm>
              <a:off x="4037406" y="864608"/>
              <a:ext cx="407600" cy="5576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grpSp>
      <p:grpSp>
        <p:nvGrpSpPr>
          <p:cNvPr id="23" name="Group 22">
            <a:extLst>
              <a:ext uri="{FF2B5EF4-FFF2-40B4-BE49-F238E27FC236}">
                <a16:creationId xmlns:a16="http://schemas.microsoft.com/office/drawing/2014/main" id="{DED59C6F-8073-9721-A16D-401276D8E59F}"/>
              </a:ext>
            </a:extLst>
          </p:cNvPr>
          <p:cNvGrpSpPr/>
          <p:nvPr/>
        </p:nvGrpSpPr>
        <p:grpSpPr>
          <a:xfrm>
            <a:off x="10650159" y="4299130"/>
            <a:ext cx="741092" cy="741092"/>
            <a:chOff x="3870660" y="864608"/>
            <a:chExt cx="741092" cy="741092"/>
          </a:xfrm>
        </p:grpSpPr>
        <p:sp>
          <p:nvSpPr>
            <p:cNvPr id="24" name="Down Arrow 23">
              <a:extLst>
                <a:ext uri="{FF2B5EF4-FFF2-40B4-BE49-F238E27FC236}">
                  <a16:creationId xmlns:a16="http://schemas.microsoft.com/office/drawing/2014/main" id="{777417BC-FB8A-CFB1-C3C2-D11C985E7AC3}"/>
                </a:ext>
              </a:extLst>
            </p:cNvPr>
            <p:cNvSpPr/>
            <p:nvPr/>
          </p:nvSpPr>
          <p:spPr>
            <a:xfrm>
              <a:off x="3870660" y="864608"/>
              <a:ext cx="741092" cy="741092"/>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Down Arrow 4">
              <a:extLst>
                <a:ext uri="{FF2B5EF4-FFF2-40B4-BE49-F238E27FC236}">
                  <a16:creationId xmlns:a16="http://schemas.microsoft.com/office/drawing/2014/main" id="{7281F361-DC3B-B271-4982-C44CA6F0E745}"/>
                </a:ext>
              </a:extLst>
            </p:cNvPr>
            <p:cNvSpPr txBox="1"/>
            <p:nvPr/>
          </p:nvSpPr>
          <p:spPr>
            <a:xfrm>
              <a:off x="4037406" y="864608"/>
              <a:ext cx="407600" cy="5576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grpSp>
    </p:spTree>
    <p:extLst>
      <p:ext uri="{BB962C8B-B14F-4D97-AF65-F5344CB8AC3E}">
        <p14:creationId xmlns:p14="http://schemas.microsoft.com/office/powerpoint/2010/main" val="320388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VEAQUA">
            <a:extLst>
              <a:ext uri="{FF2B5EF4-FFF2-40B4-BE49-F238E27FC236}">
                <a16:creationId xmlns:a16="http://schemas.microsoft.com/office/drawing/2014/main" id="{3A2D1DC1-05CF-EAC3-90A6-AD727A087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6" y="0"/>
            <a:ext cx="12266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E8E40F-F8F5-4A79-BCD8-60AB1D1C6926}"/>
              </a:ext>
            </a:extLst>
          </p:cNvPr>
          <p:cNvPicPr>
            <a:picLocks noChangeAspect="1"/>
          </p:cNvPicPr>
          <p:nvPr/>
        </p:nvPicPr>
        <p:blipFill>
          <a:blip r:embed="rId3"/>
          <a:stretch>
            <a:fillRect/>
          </a:stretch>
        </p:blipFill>
        <p:spPr>
          <a:xfrm>
            <a:off x="-74786" y="5700716"/>
            <a:ext cx="12607551" cy="1223989"/>
          </a:xfrm>
          <a:prstGeom prst="rect">
            <a:avLst/>
          </a:prstGeom>
        </p:spPr>
      </p:pic>
      <p:pic>
        <p:nvPicPr>
          <p:cNvPr id="3" name="Imagen" descr="Imagen">
            <a:extLst>
              <a:ext uri="{FF2B5EF4-FFF2-40B4-BE49-F238E27FC236}">
                <a16:creationId xmlns:a16="http://schemas.microsoft.com/office/drawing/2014/main" id="{A43FFEC2-D4B7-92A2-9C7F-E7D18E4B19D0}"/>
              </a:ext>
            </a:extLst>
          </p:cNvPr>
          <p:cNvPicPr>
            <a:picLocks noChangeAspect="1"/>
          </p:cNvPicPr>
          <p:nvPr/>
        </p:nvPicPr>
        <p:blipFill>
          <a:blip r:embed="rId4"/>
          <a:stretch>
            <a:fillRect/>
          </a:stretch>
        </p:blipFill>
        <p:spPr>
          <a:xfrm>
            <a:off x="4120076" y="1705830"/>
            <a:ext cx="5407977" cy="836383"/>
          </a:xfrm>
          <a:prstGeom prst="rect">
            <a:avLst/>
          </a:prstGeom>
        </p:spPr>
      </p:pic>
    </p:spTree>
    <p:extLst>
      <p:ext uri="{BB962C8B-B14F-4D97-AF65-F5344CB8AC3E}">
        <p14:creationId xmlns:p14="http://schemas.microsoft.com/office/powerpoint/2010/main" val="377541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152433-A791-45D2-955E-336FC14DF3E4}"/>
              </a:ext>
            </a:extLst>
          </p:cNvPr>
          <p:cNvPicPr>
            <a:picLocks noGrp="1" noChangeAspect="1"/>
          </p:cNvPicPr>
          <p:nvPr>
            <p:ph sz="quarter" idx="17"/>
          </p:nvPr>
        </p:nvPicPr>
        <p:blipFill>
          <a:blip r:embed="rId2"/>
          <a:stretch>
            <a:fillRect/>
          </a:stretch>
        </p:blipFill>
        <p:spPr>
          <a:xfrm>
            <a:off x="777077" y="5655966"/>
            <a:ext cx="10815873" cy="1050045"/>
          </a:xfrm>
        </p:spPr>
      </p:pic>
      <p:pic>
        <p:nvPicPr>
          <p:cNvPr id="3" name="Picture 2">
            <a:extLst>
              <a:ext uri="{FF2B5EF4-FFF2-40B4-BE49-F238E27FC236}">
                <a16:creationId xmlns:a16="http://schemas.microsoft.com/office/drawing/2014/main" id="{555268F8-0BE4-905E-B558-0E18A79C1BD7}"/>
              </a:ext>
            </a:extLst>
          </p:cNvPr>
          <p:cNvPicPr>
            <a:picLocks noChangeAspect="1"/>
          </p:cNvPicPr>
          <p:nvPr/>
        </p:nvPicPr>
        <p:blipFill>
          <a:blip r:embed="rId3"/>
          <a:stretch>
            <a:fillRect/>
          </a:stretch>
        </p:blipFill>
        <p:spPr>
          <a:xfrm>
            <a:off x="777076" y="1053137"/>
            <a:ext cx="4684091" cy="3923137"/>
          </a:xfrm>
          <a:prstGeom prst="rect">
            <a:avLst/>
          </a:prstGeom>
        </p:spPr>
      </p:pic>
      <p:sp>
        <p:nvSpPr>
          <p:cNvPr id="7" name="TextBox 6">
            <a:extLst>
              <a:ext uri="{FF2B5EF4-FFF2-40B4-BE49-F238E27FC236}">
                <a16:creationId xmlns:a16="http://schemas.microsoft.com/office/drawing/2014/main" id="{D5A185A2-2351-E2EF-5509-2B3E416DE10B}"/>
              </a:ext>
            </a:extLst>
          </p:cNvPr>
          <p:cNvSpPr txBox="1"/>
          <p:nvPr/>
        </p:nvSpPr>
        <p:spPr>
          <a:xfrm>
            <a:off x="5724890" y="655053"/>
            <a:ext cx="4378569" cy="4524315"/>
          </a:xfrm>
          <a:prstGeom prst="rect">
            <a:avLst/>
          </a:prstGeom>
          <a:noFill/>
        </p:spPr>
        <p:txBody>
          <a:bodyPr wrap="square">
            <a:spAutoFit/>
          </a:bodyPr>
          <a:lstStyle/>
          <a:p>
            <a:pPr algn="l"/>
            <a:r>
              <a:rPr lang="en-US" sz="2400" dirty="0">
                <a:solidFill>
                  <a:schemeClr val="tx1">
                    <a:lumMod val="65000"/>
                    <a:lumOff val="35000"/>
                  </a:schemeClr>
                </a:solidFill>
                <a:latin typeface="Barlow" panose="00000500000000000000" pitchFamily="2" charset="0"/>
              </a:rPr>
              <a:t>Posadas has a history of solid growth since the opening of its first hotel in 1970.</a:t>
            </a:r>
          </a:p>
          <a:p>
            <a:pPr algn="l"/>
            <a:r>
              <a:rPr lang="en-US" sz="2400" dirty="0">
                <a:solidFill>
                  <a:schemeClr val="tx1">
                    <a:lumMod val="65000"/>
                    <a:lumOff val="35000"/>
                  </a:schemeClr>
                </a:solidFill>
                <a:latin typeface="Barlow" panose="00000500000000000000" pitchFamily="2" charset="0"/>
              </a:rPr>
              <a:t>Posadas is the leading hotel operator in Mexico that owns, leases, franchises and manages more than 187 hotels and 31,000 rooms in Mexico and the Caribbean, under its 9 brands, achieving efficient centralized management and high-level economy of scale.</a:t>
            </a:r>
          </a:p>
        </p:txBody>
      </p:sp>
    </p:spTree>
    <p:extLst>
      <p:ext uri="{BB962C8B-B14F-4D97-AF65-F5344CB8AC3E}">
        <p14:creationId xmlns:p14="http://schemas.microsoft.com/office/powerpoint/2010/main" val="2987511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ve Aqua Urban Resort Monterrey in Monterrey. Hotel with electric vehicle  charging point - r3charge.com">
            <a:extLst>
              <a:ext uri="{FF2B5EF4-FFF2-40B4-BE49-F238E27FC236}">
                <a16:creationId xmlns:a16="http://schemas.microsoft.com/office/drawing/2014/main" id="{FE6E3C37-E6AE-70E1-B584-DCB20D5DF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925" y="42672"/>
            <a:ext cx="6736768" cy="681532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73690" y="1724062"/>
            <a:ext cx="5422468" cy="4962951"/>
          </a:xfrm>
        </p:spPr>
        <p:txBody>
          <a:bodyPr>
            <a:normAutofit fontScale="62500" lnSpcReduction="20000"/>
          </a:bodyPr>
          <a:lstStyle/>
          <a:p>
            <a:pPr marL="0" indent="0">
              <a:buNone/>
            </a:pPr>
            <a:r>
              <a:rPr lang="es-ES" sz="2400" dirty="0">
                <a:latin typeface="Interstate-Regular"/>
                <a:cs typeface="Interstate-Regular"/>
              </a:rPr>
              <a:t>SENSORIAL LIFESTYLE HOTELS</a:t>
            </a:r>
          </a:p>
          <a:p>
            <a:pPr marL="0" indent="0" algn="just">
              <a:buNone/>
            </a:pPr>
            <a:endParaRPr lang="es-ES" sz="2133" dirty="0">
              <a:latin typeface="Interstate-Light"/>
              <a:cs typeface="Interstate-Light"/>
            </a:endParaRPr>
          </a:p>
          <a:p>
            <a:pPr marL="0" indent="0" algn="just">
              <a:buNone/>
            </a:pPr>
            <a:r>
              <a:rPr lang="es-ES" sz="2133" dirty="0" err="1">
                <a:latin typeface="Interstate-Light"/>
                <a:cs typeface="Interstate-Light"/>
              </a:rPr>
              <a:t>This</a:t>
            </a:r>
            <a:r>
              <a:rPr lang="es-ES" sz="2133" dirty="0">
                <a:latin typeface="Interstate-Light"/>
                <a:cs typeface="Interstate-Light"/>
              </a:rPr>
              <a:t> exclusive hotel concept opens </a:t>
            </a:r>
            <a:r>
              <a:rPr lang="es-ES" sz="2133" dirty="0" err="1">
                <a:latin typeface="Interstate-Light"/>
                <a:cs typeface="Interstate-Light"/>
              </a:rPr>
              <a:t>the</a:t>
            </a:r>
            <a:r>
              <a:rPr lang="es-ES" sz="2133" dirty="0">
                <a:latin typeface="Interstate-Light"/>
                <a:cs typeface="Interstate-Light"/>
              </a:rPr>
              <a:t> </a:t>
            </a:r>
            <a:r>
              <a:rPr lang="es-ES" sz="2133" dirty="0" err="1">
                <a:latin typeface="Interstate-Light"/>
                <a:cs typeface="Interstate-Light"/>
              </a:rPr>
              <a:t>doors</a:t>
            </a:r>
            <a:r>
              <a:rPr lang="es-ES" sz="2133" dirty="0">
                <a:latin typeface="Interstate-Light"/>
                <a:cs typeface="Interstate-Light"/>
              </a:rPr>
              <a:t> </a:t>
            </a:r>
            <a:r>
              <a:rPr lang="es-ES" sz="2133" dirty="0" err="1">
                <a:latin typeface="Interstate-Light"/>
                <a:cs typeface="Interstate-Light"/>
              </a:rPr>
              <a:t>to</a:t>
            </a:r>
            <a:r>
              <a:rPr lang="es-ES" sz="2133" dirty="0">
                <a:latin typeface="Interstate-Light"/>
                <a:cs typeface="Interstate-Light"/>
              </a:rPr>
              <a:t> </a:t>
            </a:r>
            <a:r>
              <a:rPr lang="es-ES" sz="2133" dirty="0" err="1">
                <a:latin typeface="Interstate-Light"/>
                <a:cs typeface="Interstate-Light"/>
              </a:rPr>
              <a:t>all</a:t>
            </a:r>
            <a:r>
              <a:rPr lang="es-ES" sz="2133" dirty="0">
                <a:latin typeface="Interstate-Light"/>
                <a:cs typeface="Interstate-Light"/>
              </a:rPr>
              <a:t> </a:t>
            </a:r>
            <a:r>
              <a:rPr lang="es-ES" sz="2133" dirty="0" err="1">
                <a:latin typeface="Interstate-Light"/>
                <a:cs typeface="Interstate-Light"/>
              </a:rPr>
              <a:t>your</a:t>
            </a:r>
            <a:r>
              <a:rPr lang="es-ES" sz="2133" dirty="0">
                <a:latin typeface="Interstate-Light"/>
                <a:cs typeface="Interstate-Light"/>
              </a:rPr>
              <a:t> </a:t>
            </a:r>
            <a:r>
              <a:rPr lang="es-ES" sz="2133" dirty="0" err="1">
                <a:latin typeface="Interstate-Light"/>
                <a:cs typeface="Interstate-Light"/>
              </a:rPr>
              <a:t>senses</a:t>
            </a:r>
            <a:r>
              <a:rPr lang="es-ES" sz="2133" dirty="0">
                <a:latin typeface="Interstate-Light"/>
                <a:cs typeface="Interstate-Light"/>
              </a:rPr>
              <a:t>. At Live Aqua, </a:t>
            </a:r>
            <a:r>
              <a:rPr lang="es-ES" sz="2133" dirty="0" err="1">
                <a:latin typeface="Interstate-Light"/>
                <a:cs typeface="Interstate-Light"/>
              </a:rPr>
              <a:t>your</a:t>
            </a:r>
            <a:r>
              <a:rPr lang="es-ES" sz="2133" dirty="0">
                <a:latin typeface="Interstate-Light"/>
                <a:cs typeface="Interstate-Light"/>
              </a:rPr>
              <a:t> </a:t>
            </a:r>
            <a:r>
              <a:rPr lang="es-ES" sz="2133" dirty="0" err="1">
                <a:latin typeface="Interstate-Light"/>
                <a:cs typeface="Interstate-Light"/>
              </a:rPr>
              <a:t>desires</a:t>
            </a:r>
            <a:r>
              <a:rPr lang="es-ES" sz="2133" dirty="0">
                <a:latin typeface="Interstate-Light"/>
                <a:cs typeface="Interstate-Light"/>
              </a:rPr>
              <a:t> determine </a:t>
            </a:r>
            <a:r>
              <a:rPr lang="es-ES" sz="2133" dirty="0" err="1">
                <a:latin typeface="Interstate-Light"/>
                <a:cs typeface="Interstate-Light"/>
              </a:rPr>
              <a:t>the</a:t>
            </a:r>
            <a:r>
              <a:rPr lang="es-ES" sz="2133" dirty="0">
                <a:latin typeface="Interstate-Light"/>
                <a:cs typeface="Interstate-Light"/>
              </a:rPr>
              <a:t> </a:t>
            </a:r>
            <a:r>
              <a:rPr lang="es-ES" sz="2133" dirty="0" err="1">
                <a:latin typeface="Interstate-Light"/>
                <a:cs typeface="Interstate-Light"/>
              </a:rPr>
              <a:t>type</a:t>
            </a:r>
            <a:r>
              <a:rPr lang="es-ES" sz="2133" dirty="0">
                <a:latin typeface="Interstate-Light"/>
                <a:cs typeface="Interstate-Light"/>
              </a:rPr>
              <a:t> </a:t>
            </a:r>
            <a:r>
              <a:rPr lang="es-ES" sz="2133" dirty="0" err="1">
                <a:latin typeface="Interstate-Light"/>
                <a:cs typeface="Interstate-Light"/>
              </a:rPr>
              <a:t>of</a:t>
            </a:r>
            <a:r>
              <a:rPr lang="es-ES" sz="2133" dirty="0">
                <a:latin typeface="Interstate-Light"/>
                <a:cs typeface="Interstate-Light"/>
              </a:rPr>
              <a:t> </a:t>
            </a:r>
            <a:r>
              <a:rPr lang="es-ES" sz="2133" dirty="0" err="1">
                <a:latin typeface="Interstate-Light"/>
                <a:cs typeface="Interstate-Light"/>
              </a:rPr>
              <a:t>stay</a:t>
            </a:r>
            <a:r>
              <a:rPr lang="es-ES" sz="2133" dirty="0">
                <a:latin typeface="Interstate-Light"/>
                <a:cs typeface="Interstate-Light"/>
              </a:rPr>
              <a:t> </a:t>
            </a:r>
            <a:r>
              <a:rPr lang="es-ES" sz="2133" dirty="0" err="1">
                <a:latin typeface="Interstate-Light"/>
                <a:cs typeface="Interstate-Light"/>
              </a:rPr>
              <a:t>you</a:t>
            </a:r>
            <a:r>
              <a:rPr lang="es-ES" sz="2133" dirty="0">
                <a:latin typeface="Interstate-Light"/>
                <a:cs typeface="Interstate-Light"/>
              </a:rPr>
              <a:t> </a:t>
            </a:r>
            <a:r>
              <a:rPr lang="es-ES" sz="2133" dirty="0" err="1">
                <a:latin typeface="Interstate-Light"/>
                <a:cs typeface="Interstate-Light"/>
              </a:rPr>
              <a:t>will</a:t>
            </a:r>
            <a:r>
              <a:rPr lang="es-ES" sz="2133" dirty="0">
                <a:latin typeface="Interstate-Light"/>
                <a:cs typeface="Interstate-Light"/>
              </a:rPr>
              <a:t> </a:t>
            </a:r>
            <a:r>
              <a:rPr lang="es-ES" sz="2133" dirty="0" err="1">
                <a:latin typeface="Interstate-Light"/>
                <a:cs typeface="Interstate-Light"/>
              </a:rPr>
              <a:t>have</a:t>
            </a:r>
            <a:r>
              <a:rPr lang="es-ES" sz="2133" dirty="0">
                <a:latin typeface="Interstate-Light"/>
                <a:cs typeface="Interstate-Light"/>
              </a:rPr>
              <a:t>.</a:t>
            </a:r>
          </a:p>
          <a:p>
            <a:pPr marL="0" indent="0" algn="just">
              <a:buNone/>
            </a:pPr>
            <a:endParaRPr lang="es-ES" sz="2133" dirty="0">
              <a:latin typeface="Interstate-Light"/>
              <a:cs typeface="Interstate-Light"/>
            </a:endParaRPr>
          </a:p>
          <a:p>
            <a:pPr marL="0" indent="0" algn="just">
              <a:buNone/>
            </a:pPr>
            <a:r>
              <a:rPr lang="es-ES" sz="2133" dirty="0" err="1">
                <a:latin typeface="Interstate-Light"/>
                <a:cs typeface="Interstate-Light"/>
              </a:rPr>
              <a:t>The</a:t>
            </a:r>
            <a:r>
              <a:rPr lang="es-ES" sz="2133" dirty="0">
                <a:latin typeface="Interstate-Light"/>
                <a:cs typeface="Interstate-Light"/>
              </a:rPr>
              <a:t> </a:t>
            </a:r>
            <a:r>
              <a:rPr lang="es-ES" sz="2133" dirty="0" err="1">
                <a:latin typeface="Interstate-Light"/>
                <a:cs typeface="Interstate-Light"/>
              </a:rPr>
              <a:t>refined</a:t>
            </a:r>
            <a:r>
              <a:rPr lang="es-ES" sz="2133" dirty="0">
                <a:latin typeface="Interstate-Light"/>
                <a:cs typeface="Interstate-Light"/>
              </a:rPr>
              <a:t> </a:t>
            </a:r>
            <a:r>
              <a:rPr lang="es-ES" sz="2133" dirty="0" err="1">
                <a:latin typeface="Interstate-Light"/>
                <a:cs typeface="Interstate-Light"/>
              </a:rPr>
              <a:t>details</a:t>
            </a:r>
            <a:r>
              <a:rPr lang="es-ES" sz="2133" dirty="0">
                <a:latin typeface="Interstate-Light"/>
                <a:cs typeface="Interstate-Light"/>
              </a:rPr>
              <a:t> </a:t>
            </a:r>
            <a:r>
              <a:rPr lang="es-ES" sz="2133" dirty="0" err="1">
                <a:latin typeface="Interstate-Light"/>
                <a:cs typeface="Interstate-Light"/>
              </a:rPr>
              <a:t>will</a:t>
            </a:r>
            <a:r>
              <a:rPr lang="es-ES" sz="2133" dirty="0">
                <a:latin typeface="Interstate-Light"/>
                <a:cs typeface="Interstate-Light"/>
              </a:rPr>
              <a:t> </a:t>
            </a:r>
            <a:r>
              <a:rPr lang="es-ES" sz="2133" dirty="0" err="1">
                <a:latin typeface="Interstate-Light"/>
                <a:cs typeface="Interstate-Light"/>
              </a:rPr>
              <a:t>win</a:t>
            </a:r>
            <a:r>
              <a:rPr lang="es-ES" sz="2133" dirty="0">
                <a:latin typeface="Interstate-Light"/>
                <a:cs typeface="Interstate-Light"/>
              </a:rPr>
              <a:t> </a:t>
            </a:r>
            <a:r>
              <a:rPr lang="es-ES" sz="2133" dirty="0" err="1">
                <a:latin typeface="Interstate-Light"/>
                <a:cs typeface="Interstate-Light"/>
              </a:rPr>
              <a:t>you</a:t>
            </a:r>
            <a:r>
              <a:rPr lang="es-ES" sz="2133" dirty="0">
                <a:latin typeface="Interstate-Light"/>
                <a:cs typeface="Interstate-Light"/>
              </a:rPr>
              <a:t> </a:t>
            </a:r>
            <a:r>
              <a:rPr lang="es-ES" sz="2133" dirty="0" err="1">
                <a:latin typeface="Interstate-Light"/>
                <a:cs typeface="Interstate-Light"/>
              </a:rPr>
              <a:t>over</a:t>
            </a:r>
            <a:r>
              <a:rPr lang="es-ES" sz="2133" dirty="0">
                <a:latin typeface="Interstate-Light"/>
                <a:cs typeface="Interstate-Light"/>
              </a:rPr>
              <a:t> and </a:t>
            </a:r>
            <a:r>
              <a:rPr lang="es-ES" sz="2133" dirty="0" err="1">
                <a:latin typeface="Interstate-Light"/>
                <a:cs typeface="Interstate-Light"/>
              </a:rPr>
              <a:t>create</a:t>
            </a:r>
            <a:r>
              <a:rPr lang="es-ES" sz="2133" dirty="0">
                <a:latin typeface="Interstate-Light"/>
                <a:cs typeface="Interstate-Light"/>
              </a:rPr>
              <a:t> memorable </a:t>
            </a:r>
            <a:r>
              <a:rPr lang="es-ES" sz="2133" dirty="0" err="1">
                <a:latin typeface="Interstate-Light"/>
                <a:cs typeface="Interstate-Light"/>
              </a:rPr>
              <a:t>moments</a:t>
            </a:r>
            <a:r>
              <a:rPr lang="es-ES" sz="2133" dirty="0">
                <a:latin typeface="Interstate-Light"/>
                <a:cs typeface="Interstate-Light"/>
              </a:rPr>
              <a:t> </a:t>
            </a:r>
            <a:r>
              <a:rPr lang="es-ES" sz="2133" dirty="0" err="1">
                <a:latin typeface="Interstate-Light"/>
                <a:cs typeface="Interstate-Light"/>
              </a:rPr>
              <a:t>along</a:t>
            </a:r>
            <a:r>
              <a:rPr lang="es-ES" sz="2133" dirty="0">
                <a:latin typeface="Interstate-Light"/>
                <a:cs typeface="Interstate-Light"/>
              </a:rPr>
              <a:t> </a:t>
            </a:r>
            <a:r>
              <a:rPr lang="es-ES" sz="2133" dirty="0" err="1">
                <a:latin typeface="Interstate-Light"/>
                <a:cs typeface="Interstate-Light"/>
              </a:rPr>
              <a:t>the</a:t>
            </a:r>
            <a:r>
              <a:rPr lang="es-ES" sz="2133" dirty="0">
                <a:latin typeface="Interstate-Light"/>
                <a:cs typeface="Interstate-Light"/>
              </a:rPr>
              <a:t> </a:t>
            </a:r>
            <a:r>
              <a:rPr lang="es-ES" sz="2133" dirty="0" err="1">
                <a:latin typeface="Interstate-Light"/>
                <a:cs typeface="Interstate-Light"/>
              </a:rPr>
              <a:t>way</a:t>
            </a:r>
            <a:r>
              <a:rPr lang="es-ES" sz="2133" dirty="0">
                <a:latin typeface="Interstate-Light"/>
                <a:cs typeface="Interstate-Light"/>
              </a:rPr>
              <a:t>.</a:t>
            </a:r>
          </a:p>
          <a:p>
            <a:pPr marL="0" indent="0" algn="just">
              <a:buNone/>
            </a:pPr>
            <a:endParaRPr lang="es-ES" sz="2267" dirty="0">
              <a:latin typeface="Interstate-Light"/>
              <a:cs typeface="Interstate-Light"/>
            </a:endParaRPr>
          </a:p>
          <a:p>
            <a:pPr algn="ctr">
              <a:lnSpc>
                <a:spcPct val="170000"/>
              </a:lnSpc>
            </a:pPr>
            <a:r>
              <a:rPr lang="es-ES" sz="2267" b="1" dirty="0">
                <a:latin typeface="Interstate-Light"/>
                <a:cs typeface="Interstate-Light"/>
              </a:rPr>
              <a:t>Live Aqua Monterrey Valle</a:t>
            </a:r>
          </a:p>
          <a:p>
            <a:pPr algn="ctr">
              <a:lnSpc>
                <a:spcPct val="170000"/>
              </a:lnSpc>
            </a:pPr>
            <a:r>
              <a:rPr lang="es-ES" sz="2267" b="1" dirty="0">
                <a:latin typeface="Interstate-Light"/>
                <a:cs typeface="Interstate-Light"/>
              </a:rPr>
              <a:t>Live Aqua México City</a:t>
            </a:r>
          </a:p>
          <a:p>
            <a:pPr algn="ctr">
              <a:lnSpc>
                <a:spcPct val="170000"/>
              </a:lnSpc>
            </a:pPr>
            <a:r>
              <a:rPr lang="es-ES" sz="2267" b="1" dirty="0">
                <a:latin typeface="Interstate-Light"/>
                <a:cs typeface="Interstate-Light"/>
              </a:rPr>
              <a:t>Live Aqua San Miguel Allende</a:t>
            </a:r>
          </a:p>
          <a:p>
            <a:pPr algn="ctr">
              <a:lnSpc>
                <a:spcPct val="170000"/>
              </a:lnSpc>
            </a:pPr>
            <a:r>
              <a:rPr lang="es-ES" sz="2267" b="1" dirty="0">
                <a:latin typeface="Interstate-Light"/>
                <a:cs typeface="Interstate-Light"/>
              </a:rPr>
              <a:t>Live Aqua </a:t>
            </a:r>
            <a:r>
              <a:rPr lang="es-ES" sz="2267" b="1" dirty="0" err="1">
                <a:latin typeface="Interstate-Light"/>
                <a:cs typeface="Interstate-Light"/>
              </a:rPr>
              <a:t>Cancun</a:t>
            </a:r>
            <a:endParaRPr lang="es-ES" sz="2267" b="1" dirty="0">
              <a:latin typeface="Interstate-Light"/>
              <a:cs typeface="Interstate-Light"/>
            </a:endParaRPr>
          </a:p>
          <a:p>
            <a:pPr algn="ctr">
              <a:lnSpc>
                <a:spcPct val="170000"/>
              </a:lnSpc>
            </a:pPr>
            <a:r>
              <a:rPr lang="es-ES" sz="2267" b="1" dirty="0">
                <a:latin typeface="Interstate-Light"/>
                <a:cs typeface="Interstate-Light"/>
              </a:rPr>
              <a:t>Live Aqua Punta Cana</a:t>
            </a:r>
          </a:p>
          <a:p>
            <a:pPr marL="0" indent="0" algn="just">
              <a:buNone/>
            </a:pPr>
            <a:endParaRPr lang="es-ES" sz="2133" dirty="0">
              <a:latin typeface="Interstate-Light"/>
              <a:cs typeface="Interstate-Light"/>
            </a:endParaRPr>
          </a:p>
          <a:p>
            <a:pPr marL="0" indent="0">
              <a:buNone/>
            </a:pPr>
            <a:endParaRPr lang="es-ES" sz="1867" dirty="0"/>
          </a:p>
          <a:p>
            <a:pPr marL="0" indent="0">
              <a:buNone/>
            </a:pPr>
            <a:r>
              <a:rPr lang="es-ES" sz="1867" dirty="0"/>
              <a:t> </a:t>
            </a:r>
          </a:p>
        </p:txBody>
      </p:sp>
      <p:pic>
        <p:nvPicPr>
          <p:cNvPr id="13" name="Imagen 12" descr="PRESENTACION_JC_US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412" y="2123016"/>
            <a:ext cx="2679963" cy="2404533"/>
          </a:xfrm>
          <a:prstGeom prst="rect">
            <a:avLst/>
          </a:prstGeom>
        </p:spPr>
      </p:pic>
      <p:pic>
        <p:nvPicPr>
          <p:cNvPr id="17" name="Imagen 16" descr="PRESENTACION_JC_USA-03.png"/>
          <p:cNvPicPr>
            <a:picLocks noChangeAspect="1"/>
          </p:cNvPicPr>
          <p:nvPr/>
        </p:nvPicPr>
        <p:blipFill rotWithShape="1">
          <a:blip r:embed="rId4">
            <a:extLst>
              <a:ext uri="{28A0092B-C50C-407E-A947-70E740481C1C}">
                <a14:useLocalDpi xmlns:a14="http://schemas.microsoft.com/office/drawing/2010/main" val="0"/>
              </a:ext>
            </a:extLst>
          </a:blip>
          <a:srcRect l="15536" t="9522" r="15270" b="15935"/>
          <a:stretch/>
        </p:blipFill>
        <p:spPr>
          <a:xfrm>
            <a:off x="-1" y="34206"/>
            <a:ext cx="2480308" cy="1590509"/>
          </a:xfrm>
          <a:prstGeom prst="rect">
            <a:avLst/>
          </a:prstGeom>
        </p:spPr>
      </p:pic>
    </p:spTree>
    <p:extLst>
      <p:ext uri="{BB962C8B-B14F-4D97-AF65-F5344CB8AC3E}">
        <p14:creationId xmlns:p14="http://schemas.microsoft.com/office/powerpoint/2010/main" val="3276751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84341"/>
          </a:xfrm>
        </p:spPr>
      </p:pic>
      <p:sp>
        <p:nvSpPr>
          <p:cNvPr id="6" name="Title 1"/>
          <p:cNvSpPr txBox="1">
            <a:spLocks/>
          </p:cNvSpPr>
          <p:nvPr/>
        </p:nvSpPr>
        <p:spPr>
          <a:xfrm>
            <a:off x="1858851" y="395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s-MX" b="1" dirty="0">
              <a:solidFill>
                <a:prstClr val="black"/>
              </a:solidFill>
              <a:latin typeface="Calibri Light" panose="020F0302020204030204"/>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687" y="5561892"/>
            <a:ext cx="1674268" cy="900563"/>
          </a:xfrm>
          <a:prstGeom prst="rect">
            <a:avLst/>
          </a:prstGeom>
        </p:spPr>
      </p:pic>
    </p:spTree>
    <p:extLst>
      <p:ext uri="{BB962C8B-B14F-4D97-AF65-F5344CB8AC3E}">
        <p14:creationId xmlns:p14="http://schemas.microsoft.com/office/powerpoint/2010/main" val="1792190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52610-580F-4FF4-B5E9-BDAC42A0A37E}"/>
              </a:ext>
            </a:extLst>
          </p:cNvPr>
          <p:cNvPicPr>
            <a:picLocks noChangeAspect="1"/>
          </p:cNvPicPr>
          <p:nvPr/>
        </p:nvPicPr>
        <p:blipFill>
          <a:blip r:embed="rId2"/>
          <a:stretch>
            <a:fillRect/>
          </a:stretch>
        </p:blipFill>
        <p:spPr>
          <a:xfrm>
            <a:off x="-106017" y="-223816"/>
            <a:ext cx="12414636" cy="7081816"/>
          </a:xfrm>
          <a:prstGeom prst="rect">
            <a:avLst/>
          </a:prstGeom>
        </p:spPr>
      </p:pic>
      <p:pic>
        <p:nvPicPr>
          <p:cNvPr id="4" name="Picture 3">
            <a:extLst>
              <a:ext uri="{FF2B5EF4-FFF2-40B4-BE49-F238E27FC236}">
                <a16:creationId xmlns:a16="http://schemas.microsoft.com/office/drawing/2014/main" id="{25741B73-0546-4507-BECF-7220280B0C80}"/>
              </a:ext>
            </a:extLst>
          </p:cNvPr>
          <p:cNvPicPr>
            <a:picLocks noChangeAspect="1"/>
          </p:cNvPicPr>
          <p:nvPr/>
        </p:nvPicPr>
        <p:blipFill>
          <a:blip r:embed="rId3"/>
          <a:stretch>
            <a:fillRect/>
          </a:stretch>
        </p:blipFill>
        <p:spPr>
          <a:xfrm>
            <a:off x="497752" y="600283"/>
            <a:ext cx="1940649" cy="1968472"/>
          </a:xfrm>
          <a:prstGeom prst="rect">
            <a:avLst/>
          </a:prstGeom>
        </p:spPr>
      </p:pic>
    </p:spTree>
    <p:extLst>
      <p:ext uri="{BB962C8B-B14F-4D97-AF65-F5344CB8AC3E}">
        <p14:creationId xmlns:p14="http://schemas.microsoft.com/office/powerpoint/2010/main" val="3845625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nd Fiesta Americana Monterrey Valle from $83. Monterrey Hotel Deals &amp;  Reviews - KAYAK">
            <a:extLst>
              <a:ext uri="{FF2B5EF4-FFF2-40B4-BE49-F238E27FC236}">
                <a16:creationId xmlns:a16="http://schemas.microsoft.com/office/drawing/2014/main" id="{84BD8C69-3052-C834-C6FE-93370ABAC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87" y="-360710"/>
            <a:ext cx="12868275" cy="48372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DBD5F4-F603-4DCA-99F4-5558219BF95C}"/>
              </a:ext>
            </a:extLst>
          </p:cNvPr>
          <p:cNvSpPr>
            <a:spLocks noGrp="1"/>
          </p:cNvSpPr>
          <p:nvPr>
            <p:ph sz="quarter" idx="17"/>
          </p:nvPr>
        </p:nvSpPr>
        <p:spPr/>
        <p:txBody>
          <a:bodyPr/>
          <a:lstStyle/>
          <a:p>
            <a:endParaRPr lang="en-US"/>
          </a:p>
        </p:txBody>
      </p:sp>
      <p:pic>
        <p:nvPicPr>
          <p:cNvPr id="5" name="Imagen 16">
            <a:extLst>
              <a:ext uri="{FF2B5EF4-FFF2-40B4-BE49-F238E27FC236}">
                <a16:creationId xmlns:a16="http://schemas.microsoft.com/office/drawing/2014/main" id="{C396BD7A-5BFF-4898-AC08-2A3400FEC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560" y="-48208"/>
            <a:ext cx="3005864" cy="1789203"/>
          </a:xfrm>
          <a:prstGeom prst="rect">
            <a:avLst/>
          </a:prstGeom>
        </p:spPr>
      </p:pic>
      <p:sp>
        <p:nvSpPr>
          <p:cNvPr id="7" name="TextBox 6">
            <a:extLst>
              <a:ext uri="{FF2B5EF4-FFF2-40B4-BE49-F238E27FC236}">
                <a16:creationId xmlns:a16="http://schemas.microsoft.com/office/drawing/2014/main" id="{CFB3C2D9-3FEE-4ADE-9259-A25B5574B50A}"/>
              </a:ext>
            </a:extLst>
          </p:cNvPr>
          <p:cNvSpPr txBox="1"/>
          <p:nvPr/>
        </p:nvSpPr>
        <p:spPr>
          <a:xfrm>
            <a:off x="776837" y="4839385"/>
            <a:ext cx="11068031" cy="1159228"/>
          </a:xfrm>
          <a:prstGeom prst="rect">
            <a:avLst/>
          </a:prstGeom>
          <a:noFill/>
        </p:spPr>
        <p:txBody>
          <a:bodyPr wrap="square">
            <a:spAutoFit/>
          </a:bodyPr>
          <a:lstStyle/>
          <a:p>
            <a:pPr algn="just"/>
            <a:r>
              <a:rPr lang="es-ES" sz="1600" dirty="0" err="1">
                <a:latin typeface="Interstate-Light"/>
                <a:cs typeface="Interstate-Light"/>
              </a:rPr>
              <a:t>Designed</a:t>
            </a:r>
            <a:r>
              <a:rPr lang="es-ES" sz="1600" dirty="0">
                <a:latin typeface="Interstate-Light"/>
                <a:cs typeface="Interstate-Light"/>
              </a:rPr>
              <a:t> </a:t>
            </a:r>
            <a:r>
              <a:rPr lang="es-ES" sz="1600" dirty="0" err="1">
                <a:latin typeface="Interstate-Light"/>
                <a:cs typeface="Interstate-Light"/>
              </a:rPr>
              <a:t>for</a:t>
            </a:r>
            <a:r>
              <a:rPr lang="es-ES" sz="1600" dirty="0">
                <a:latin typeface="Interstate-Light"/>
                <a:cs typeface="Interstate-Light"/>
              </a:rPr>
              <a:t> </a:t>
            </a:r>
            <a:r>
              <a:rPr lang="es-ES" sz="1600" dirty="0" err="1">
                <a:latin typeface="Interstate-Light"/>
                <a:cs typeface="Interstate-Light"/>
              </a:rPr>
              <a:t>travelers</a:t>
            </a:r>
            <a:r>
              <a:rPr lang="es-ES" sz="1600" dirty="0">
                <a:latin typeface="Interstate-Light"/>
                <a:cs typeface="Interstate-Light"/>
              </a:rPr>
              <a:t> </a:t>
            </a:r>
            <a:r>
              <a:rPr lang="es-ES" sz="1600" dirty="0" err="1">
                <a:latin typeface="Interstate-Light"/>
                <a:cs typeface="Interstate-Light"/>
              </a:rPr>
              <a:t>seeking</a:t>
            </a:r>
            <a:r>
              <a:rPr lang="es-ES" sz="1600" dirty="0">
                <a:latin typeface="Interstate-Light"/>
                <a:cs typeface="Interstate-Light"/>
              </a:rPr>
              <a:t> true </a:t>
            </a:r>
            <a:r>
              <a:rPr lang="es-ES" sz="1600" dirty="0" err="1">
                <a:latin typeface="Interstate-Light"/>
                <a:cs typeface="Interstate-Light"/>
              </a:rPr>
              <a:t>luxury</a:t>
            </a:r>
            <a:r>
              <a:rPr lang="es-ES" sz="1600" dirty="0">
                <a:latin typeface="Interstate-Light"/>
                <a:cs typeface="Interstate-Light"/>
              </a:rPr>
              <a:t> in </a:t>
            </a:r>
            <a:r>
              <a:rPr lang="es-ES" sz="1600" dirty="0" err="1">
                <a:latin typeface="Interstate-Light"/>
                <a:cs typeface="Interstate-Light"/>
              </a:rPr>
              <a:t>an</a:t>
            </a:r>
            <a:r>
              <a:rPr lang="es-ES" sz="1600" dirty="0">
                <a:latin typeface="Interstate-Light"/>
                <a:cs typeface="Interstate-Light"/>
              </a:rPr>
              <a:t> exclusive </a:t>
            </a:r>
            <a:r>
              <a:rPr lang="es-ES" sz="1600" dirty="0" err="1">
                <a:latin typeface="Interstate-Light"/>
                <a:cs typeface="Interstate-Light"/>
              </a:rPr>
              <a:t>atmosphere</a:t>
            </a:r>
            <a:r>
              <a:rPr lang="es-ES" sz="1600" dirty="0">
                <a:latin typeface="Interstate-Light"/>
                <a:cs typeface="Interstate-Light"/>
              </a:rPr>
              <a:t>.</a:t>
            </a:r>
          </a:p>
          <a:p>
            <a:pPr algn="just"/>
            <a:endParaRPr lang="es-ES" sz="1600" dirty="0">
              <a:latin typeface="Interstate-Light"/>
              <a:cs typeface="Interstate-Light"/>
            </a:endParaRPr>
          </a:p>
          <a:p>
            <a:pPr algn="just"/>
            <a:r>
              <a:rPr lang="es-ES" sz="1600" dirty="0" err="1">
                <a:latin typeface="Interstate-Light"/>
                <a:cs typeface="Interstate-Light"/>
              </a:rPr>
              <a:t>Noted</a:t>
            </a:r>
            <a:r>
              <a:rPr lang="es-ES" sz="1600" dirty="0">
                <a:latin typeface="Interstate-Light"/>
                <a:cs typeface="Interstate-Light"/>
              </a:rPr>
              <a:t> </a:t>
            </a:r>
            <a:r>
              <a:rPr lang="es-ES" sz="1600" dirty="0" err="1">
                <a:latin typeface="Interstate-Light"/>
                <a:cs typeface="Interstate-Light"/>
              </a:rPr>
              <a:t>for</a:t>
            </a:r>
            <a:r>
              <a:rPr lang="es-ES" sz="1600" dirty="0">
                <a:latin typeface="Interstate-Light"/>
                <a:cs typeface="Interstate-Light"/>
              </a:rPr>
              <a:t> </a:t>
            </a:r>
            <a:r>
              <a:rPr lang="es-ES" sz="1600" dirty="0" err="1">
                <a:latin typeface="Interstate-Light"/>
                <a:cs typeface="Interstate-Light"/>
              </a:rPr>
              <a:t>special</a:t>
            </a:r>
            <a:r>
              <a:rPr lang="es-ES" sz="1600" dirty="0">
                <a:latin typeface="Interstate-Light"/>
                <a:cs typeface="Interstate-Light"/>
              </a:rPr>
              <a:t> </a:t>
            </a:r>
            <a:r>
              <a:rPr lang="es-ES" sz="1600" dirty="0" err="1">
                <a:latin typeface="Interstate-Light"/>
                <a:cs typeface="Interstate-Light"/>
              </a:rPr>
              <a:t>touches</a:t>
            </a:r>
            <a:r>
              <a:rPr lang="es-ES" sz="1600" dirty="0">
                <a:latin typeface="Interstate-Light"/>
                <a:cs typeface="Interstate-Light"/>
              </a:rPr>
              <a:t> and </a:t>
            </a:r>
            <a:r>
              <a:rPr lang="es-ES" sz="1600" dirty="0" err="1">
                <a:latin typeface="Interstate-Light"/>
                <a:cs typeface="Interstate-Light"/>
              </a:rPr>
              <a:t>unique</a:t>
            </a:r>
            <a:r>
              <a:rPr lang="es-ES" sz="1600" dirty="0">
                <a:latin typeface="Interstate-Light"/>
                <a:cs typeface="Interstate-Light"/>
              </a:rPr>
              <a:t> </a:t>
            </a:r>
            <a:r>
              <a:rPr lang="es-ES" sz="1600" dirty="0" err="1">
                <a:latin typeface="Interstate-Light"/>
                <a:cs typeface="Interstate-Light"/>
              </a:rPr>
              <a:t>amenities</a:t>
            </a:r>
            <a:r>
              <a:rPr lang="es-ES" sz="1600" dirty="0">
                <a:latin typeface="Interstate-Light"/>
                <a:cs typeface="Interstate-Light"/>
              </a:rPr>
              <a:t>, </a:t>
            </a:r>
            <a:r>
              <a:rPr lang="es-ES" sz="1600" dirty="0" err="1">
                <a:latin typeface="Interstate-Light"/>
                <a:cs typeface="Interstate-Light"/>
              </a:rPr>
              <a:t>the</a:t>
            </a:r>
            <a:r>
              <a:rPr lang="es-ES" sz="1600" dirty="0">
                <a:latin typeface="Interstate-Light"/>
                <a:cs typeface="Interstate-Light"/>
              </a:rPr>
              <a:t> </a:t>
            </a:r>
            <a:r>
              <a:rPr lang="es-ES" sz="1600" dirty="0" err="1">
                <a:latin typeface="Interstate-Light"/>
                <a:cs typeface="Interstate-Light"/>
              </a:rPr>
              <a:t>hotels</a:t>
            </a:r>
            <a:r>
              <a:rPr lang="es-ES" sz="1600" dirty="0">
                <a:latin typeface="Interstate-Light"/>
                <a:cs typeface="Interstate-Light"/>
              </a:rPr>
              <a:t> </a:t>
            </a:r>
            <a:r>
              <a:rPr lang="es-ES" sz="1600" dirty="0" err="1">
                <a:latin typeface="Interstate-Light"/>
                <a:cs typeface="Interstate-Light"/>
              </a:rPr>
              <a:t>focus</a:t>
            </a:r>
            <a:r>
              <a:rPr lang="es-ES" sz="1600" dirty="0">
                <a:latin typeface="Interstate-Light"/>
                <a:cs typeface="Interstate-Light"/>
              </a:rPr>
              <a:t> </a:t>
            </a:r>
            <a:r>
              <a:rPr lang="es-ES" sz="1600" dirty="0" err="1">
                <a:latin typeface="Interstate-Light"/>
                <a:cs typeface="Interstate-Light"/>
              </a:rPr>
              <a:t>on</a:t>
            </a:r>
            <a:r>
              <a:rPr lang="es-ES" sz="1600" dirty="0">
                <a:latin typeface="Interstate-Light"/>
                <a:cs typeface="Interstate-Light"/>
              </a:rPr>
              <a:t> </a:t>
            </a:r>
            <a:r>
              <a:rPr lang="es-ES" sz="1600" dirty="0" err="1">
                <a:latin typeface="Interstate-Light"/>
                <a:cs typeface="Interstate-Light"/>
              </a:rPr>
              <a:t>delivering</a:t>
            </a:r>
            <a:r>
              <a:rPr lang="es-ES" sz="1600" dirty="0">
                <a:latin typeface="Interstate-Light"/>
                <a:cs typeface="Interstate-Light"/>
              </a:rPr>
              <a:t> </a:t>
            </a:r>
            <a:r>
              <a:rPr lang="es-ES" sz="1600" dirty="0" err="1">
                <a:latin typeface="Interstate-Light"/>
                <a:cs typeface="Interstate-Light"/>
              </a:rPr>
              <a:t>an</a:t>
            </a:r>
            <a:r>
              <a:rPr lang="es-ES" sz="1600" dirty="0">
                <a:latin typeface="Interstate-Light"/>
                <a:cs typeface="Interstate-Light"/>
              </a:rPr>
              <a:t> </a:t>
            </a:r>
            <a:r>
              <a:rPr lang="es-ES" sz="1600" dirty="0" err="1">
                <a:latin typeface="Interstate-Light"/>
                <a:cs typeface="Interstate-Light"/>
              </a:rPr>
              <a:t>excellent</a:t>
            </a:r>
            <a:r>
              <a:rPr lang="es-ES" sz="1600" dirty="0">
                <a:latin typeface="Interstate-Light"/>
                <a:cs typeface="Interstate-Light"/>
              </a:rPr>
              <a:t>, </a:t>
            </a:r>
            <a:r>
              <a:rPr lang="es-ES" sz="1600" dirty="0" err="1">
                <a:latin typeface="Interstate-Light"/>
                <a:cs typeface="Interstate-Light"/>
              </a:rPr>
              <a:t>high-quality</a:t>
            </a:r>
            <a:r>
              <a:rPr lang="es-ES" sz="1600" dirty="0">
                <a:latin typeface="Interstate-Light"/>
                <a:cs typeface="Interstate-Light"/>
              </a:rPr>
              <a:t> personal </a:t>
            </a:r>
            <a:r>
              <a:rPr lang="es-ES" sz="1600" dirty="0" err="1">
                <a:latin typeface="Interstate-Light"/>
                <a:cs typeface="Interstate-Light"/>
              </a:rPr>
              <a:t>service</a:t>
            </a:r>
            <a:r>
              <a:rPr lang="es-ES" sz="1600" dirty="0">
                <a:latin typeface="Interstate-Light"/>
                <a:cs typeface="Interstate-Light"/>
              </a:rPr>
              <a:t> and </a:t>
            </a:r>
            <a:r>
              <a:rPr lang="es-ES" sz="1600" dirty="0" err="1">
                <a:latin typeface="Interstate-Light"/>
                <a:cs typeface="Interstate-Light"/>
              </a:rPr>
              <a:t>unrivaled</a:t>
            </a:r>
            <a:r>
              <a:rPr lang="es-ES" sz="1600" dirty="0">
                <a:latin typeface="Interstate-Light"/>
                <a:cs typeface="Interstate-Light"/>
              </a:rPr>
              <a:t> </a:t>
            </a:r>
            <a:r>
              <a:rPr lang="es-ES" sz="1600" dirty="0" err="1">
                <a:latin typeface="Interstate-Light"/>
                <a:cs typeface="Interstate-Light"/>
              </a:rPr>
              <a:t>hospitality</a:t>
            </a:r>
            <a:r>
              <a:rPr lang="es-ES" sz="1600" dirty="0">
                <a:latin typeface="Interstate-Light"/>
                <a:cs typeface="Interstate-Light"/>
              </a:rPr>
              <a:t>. </a:t>
            </a:r>
            <a:r>
              <a:rPr lang="es-ES" sz="1600" dirty="0" err="1">
                <a:latin typeface="Interstate-Light"/>
                <a:cs typeface="Interstate-Light"/>
              </a:rPr>
              <a:t>Its</a:t>
            </a:r>
            <a:r>
              <a:rPr lang="es-ES" sz="1600" dirty="0">
                <a:latin typeface="Interstate-Light"/>
                <a:cs typeface="Interstate-Light"/>
              </a:rPr>
              <a:t> </a:t>
            </a:r>
            <a:r>
              <a:rPr lang="es-ES" sz="1600" dirty="0" err="1">
                <a:latin typeface="Interstate-Light"/>
                <a:cs typeface="Interstate-Light"/>
              </a:rPr>
              <a:t>grand</a:t>
            </a:r>
            <a:r>
              <a:rPr lang="es-ES" sz="1600" dirty="0">
                <a:latin typeface="Interstate-Light"/>
                <a:cs typeface="Interstate-Light"/>
              </a:rPr>
              <a:t> and </a:t>
            </a:r>
            <a:r>
              <a:rPr lang="es-ES" sz="1600" dirty="0" err="1">
                <a:latin typeface="Interstate-Light"/>
                <a:cs typeface="Interstate-Light"/>
              </a:rPr>
              <a:t>luxurious</a:t>
            </a:r>
            <a:r>
              <a:rPr lang="es-ES" sz="1600" dirty="0">
                <a:latin typeface="Interstate-Light"/>
                <a:cs typeface="Interstate-Light"/>
              </a:rPr>
              <a:t> </a:t>
            </a:r>
            <a:r>
              <a:rPr lang="es-ES" sz="1600" dirty="0" err="1">
                <a:latin typeface="Interstate-Light"/>
                <a:cs typeface="Interstate-Light"/>
              </a:rPr>
              <a:t>facilities</a:t>
            </a:r>
            <a:r>
              <a:rPr lang="es-ES" sz="1600" dirty="0">
                <a:latin typeface="Interstate-Light"/>
                <a:cs typeface="Interstate-Light"/>
              </a:rPr>
              <a:t> are </a:t>
            </a:r>
            <a:r>
              <a:rPr lang="es-ES" sz="1600" dirty="0" err="1">
                <a:latin typeface="Interstate-Light"/>
                <a:cs typeface="Interstate-Light"/>
              </a:rPr>
              <a:t>the</a:t>
            </a:r>
            <a:r>
              <a:rPr lang="es-ES" sz="1600" dirty="0">
                <a:latin typeface="Interstate-Light"/>
                <a:cs typeface="Interstate-Light"/>
              </a:rPr>
              <a:t> </a:t>
            </a:r>
            <a:r>
              <a:rPr lang="es-ES" sz="1600" dirty="0" err="1">
                <a:latin typeface="Interstate-Light"/>
                <a:cs typeface="Interstate-Light"/>
              </a:rPr>
              <a:t>jewels</a:t>
            </a:r>
            <a:r>
              <a:rPr lang="es-ES" sz="1600" dirty="0">
                <a:latin typeface="Interstate-Light"/>
                <a:cs typeface="Interstate-Light"/>
              </a:rPr>
              <a:t> in </a:t>
            </a:r>
            <a:r>
              <a:rPr lang="es-ES" sz="1600" dirty="0" err="1">
                <a:latin typeface="Interstate-Light"/>
                <a:cs typeface="Interstate-Light"/>
              </a:rPr>
              <a:t>the</a:t>
            </a:r>
            <a:r>
              <a:rPr lang="es-ES" sz="1600" dirty="0">
                <a:latin typeface="Interstate-Light"/>
                <a:cs typeface="Interstate-Light"/>
              </a:rPr>
              <a:t> </a:t>
            </a:r>
            <a:r>
              <a:rPr lang="es-ES" sz="1600" dirty="0" err="1">
                <a:latin typeface="Interstate-Light"/>
                <a:cs typeface="Interstate-Light"/>
              </a:rPr>
              <a:t>crown</a:t>
            </a:r>
            <a:r>
              <a:rPr lang="es-ES" sz="1600" dirty="0">
                <a:latin typeface="Interstate-Light"/>
                <a:cs typeface="Interstate-Light"/>
              </a:rPr>
              <a:t> </a:t>
            </a:r>
            <a:r>
              <a:rPr lang="es-ES" sz="1600" dirty="0" err="1">
                <a:latin typeface="Interstate-Light"/>
                <a:cs typeface="Interstate-Light"/>
              </a:rPr>
              <a:t>of</a:t>
            </a:r>
            <a:r>
              <a:rPr lang="es-ES" sz="1600" dirty="0">
                <a:latin typeface="Interstate-Light"/>
                <a:cs typeface="Interstate-Light"/>
              </a:rPr>
              <a:t> Fiesta </a:t>
            </a:r>
            <a:r>
              <a:rPr lang="es-ES" sz="1600" dirty="0" err="1">
                <a:latin typeface="Interstate-Light"/>
                <a:cs typeface="Interstate-Light"/>
              </a:rPr>
              <a:t>Americana's</a:t>
            </a:r>
            <a:r>
              <a:rPr lang="es-ES" sz="2133" dirty="0">
                <a:latin typeface="Interstate-Light"/>
                <a:cs typeface="Interstate-Light"/>
              </a:rPr>
              <a:t>.</a:t>
            </a:r>
            <a:endParaRPr lang="es-ES" sz="2133" dirty="0"/>
          </a:p>
        </p:txBody>
      </p:sp>
      <p:pic>
        <p:nvPicPr>
          <p:cNvPr id="8" name="Imagen 12">
            <a:extLst>
              <a:ext uri="{FF2B5EF4-FFF2-40B4-BE49-F238E27FC236}">
                <a16:creationId xmlns:a16="http://schemas.microsoft.com/office/drawing/2014/main" id="{4E3F56A9-A199-481D-9C6A-1C07080DB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202" y="2057924"/>
            <a:ext cx="2592525" cy="2336800"/>
          </a:xfrm>
          <a:prstGeom prst="rect">
            <a:avLst/>
          </a:prstGeom>
        </p:spPr>
      </p:pic>
    </p:spTree>
    <p:extLst>
      <p:ext uri="{BB962C8B-B14F-4D97-AF65-F5344CB8AC3E}">
        <p14:creationId xmlns:p14="http://schemas.microsoft.com/office/powerpoint/2010/main" val="383529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69A28-7180-4E41-6657-A0D4708D4275}"/>
            </a:ext>
          </a:extLst>
        </p:cNvPr>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79E0A8DA-B0CA-7A17-FEE8-067073F83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pic>
        <p:nvPicPr>
          <p:cNvPr id="5" name="Imagen 5" descr="Logo Posadas calado-01.png">
            <a:extLst>
              <a:ext uri="{FF2B5EF4-FFF2-40B4-BE49-F238E27FC236}">
                <a16:creationId xmlns:a16="http://schemas.microsoft.com/office/drawing/2014/main" id="{40FD1349-6078-FB88-DC9E-9D1A23089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EC037C49-4613-1230-6308-CA20159910D3}"/>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D78822B4-53B6-0C7D-19DA-EFF07E2FE950}"/>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9D242B31-CAE5-59FF-E9D3-0FEA7C3483E3}"/>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pic>
        <p:nvPicPr>
          <p:cNvPr id="8" name="Picture 7">
            <a:extLst>
              <a:ext uri="{FF2B5EF4-FFF2-40B4-BE49-F238E27FC236}">
                <a16:creationId xmlns:a16="http://schemas.microsoft.com/office/drawing/2014/main" id="{955E9A7D-4AD2-3021-C3E0-BF24AEC55EBC}"/>
              </a:ext>
            </a:extLst>
          </p:cNvPr>
          <p:cNvPicPr>
            <a:picLocks noChangeAspect="1"/>
          </p:cNvPicPr>
          <p:nvPr/>
        </p:nvPicPr>
        <p:blipFill>
          <a:blip r:embed="rId6"/>
          <a:stretch>
            <a:fillRect/>
          </a:stretch>
        </p:blipFill>
        <p:spPr>
          <a:xfrm>
            <a:off x="212540" y="333176"/>
            <a:ext cx="3813449" cy="2457488"/>
          </a:xfrm>
          <a:prstGeom prst="rect">
            <a:avLst/>
          </a:prstGeom>
        </p:spPr>
      </p:pic>
      <p:graphicFrame>
        <p:nvGraphicFramePr>
          <p:cNvPr id="10" name="Table 9">
            <a:extLst>
              <a:ext uri="{FF2B5EF4-FFF2-40B4-BE49-F238E27FC236}">
                <a16:creationId xmlns:a16="http://schemas.microsoft.com/office/drawing/2014/main" id="{3C36FFF2-933F-AA11-DCAE-56ED28E0496C}"/>
              </a:ext>
            </a:extLst>
          </p:cNvPr>
          <p:cNvGraphicFramePr>
            <a:graphicFrameLocks noGrp="1"/>
          </p:cNvGraphicFramePr>
          <p:nvPr/>
        </p:nvGraphicFramePr>
        <p:xfrm>
          <a:off x="8885166" y="1628548"/>
          <a:ext cx="3342492" cy="3543951"/>
        </p:xfrm>
        <a:graphic>
          <a:graphicData uri="http://schemas.openxmlformats.org/drawingml/2006/table">
            <a:tbl>
              <a:tblPr/>
              <a:tblGrid>
                <a:gridCol w="3342492">
                  <a:extLst>
                    <a:ext uri="{9D8B030D-6E8A-4147-A177-3AD203B41FA5}">
                      <a16:colId xmlns:a16="http://schemas.microsoft.com/office/drawing/2014/main" val="2653205143"/>
                    </a:ext>
                  </a:extLst>
                </a:gridCol>
              </a:tblGrid>
              <a:tr h="333492">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Chapultepec</a:t>
                      </a:r>
                    </a:p>
                  </a:txBody>
                  <a:tcPr marL="8467" marR="8467" marT="8467" marB="0" anchor="ctr">
                    <a:lnL>
                      <a:noFill/>
                    </a:lnL>
                    <a:lnR>
                      <a:noFill/>
                    </a:lnR>
                    <a:lnT>
                      <a:noFill/>
                    </a:lnT>
                    <a:lnB>
                      <a:noFill/>
                    </a:lnB>
                    <a:noFill/>
                  </a:tcPr>
                </a:tc>
                <a:extLst>
                  <a:ext uri="{0D108BD9-81ED-4DB2-BD59-A6C34878D82A}">
                    <a16:rowId xmlns:a16="http://schemas.microsoft.com/office/drawing/2014/main" val="2894488844"/>
                  </a:ext>
                </a:extLst>
              </a:tr>
              <a:tr h="374227">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Coral Beach Cancun Resort </a:t>
                      </a:r>
                    </a:p>
                  </a:txBody>
                  <a:tcPr marL="8467" marR="8467" marT="8467" marB="0" anchor="ctr">
                    <a:lnL>
                      <a:noFill/>
                    </a:lnL>
                    <a:lnR>
                      <a:noFill/>
                    </a:lnR>
                    <a:lnT>
                      <a:noFill/>
                    </a:lnT>
                    <a:lnB>
                      <a:noFill/>
                    </a:lnB>
                    <a:noFill/>
                  </a:tcPr>
                </a:tc>
                <a:extLst>
                  <a:ext uri="{0D108BD9-81ED-4DB2-BD59-A6C34878D82A}">
                    <a16:rowId xmlns:a16="http://schemas.microsoft.com/office/drawing/2014/main" val="3839737748"/>
                  </a:ext>
                </a:extLst>
              </a:tr>
              <a:tr h="354529">
                <a:tc>
                  <a:txBody>
                    <a:bodyPr/>
                    <a:lstStyle/>
                    <a:p>
                      <a:pPr marL="171450" indent="-171450" algn="l" fontAlgn="ctr">
                        <a:buFont typeface="Wingdings" panose="05000000000000000000" pitchFamily="2" charset="2"/>
                        <a:buChar char="v"/>
                      </a:pPr>
                      <a:r>
                        <a:rPr lang="en-US" sz="1200" b="0" i="0" u="none" strike="noStrike" dirty="0">
                          <a:solidFill>
                            <a:srgbClr val="000000"/>
                          </a:solidFill>
                          <a:effectLst/>
                          <a:latin typeface="Calibri" panose="020F0502020204030204" pitchFamily="34" charset="0"/>
                        </a:rPr>
                        <a:t>Grand Fiesta Americana Guadalajara</a:t>
                      </a:r>
                    </a:p>
                  </a:txBody>
                  <a:tcPr marL="8467" marR="8467" marT="8467" marB="0" anchor="ctr">
                    <a:lnL>
                      <a:noFill/>
                    </a:lnL>
                    <a:lnR>
                      <a:noFill/>
                    </a:lnR>
                    <a:lnT>
                      <a:noFill/>
                    </a:lnT>
                    <a:lnB>
                      <a:noFill/>
                    </a:lnB>
                    <a:noFill/>
                  </a:tcPr>
                </a:tc>
                <a:extLst>
                  <a:ext uri="{0D108BD9-81ED-4DB2-BD59-A6C34878D82A}">
                    <a16:rowId xmlns:a16="http://schemas.microsoft.com/office/drawing/2014/main" val="1183088837"/>
                  </a:ext>
                </a:extLst>
              </a:tr>
              <a:tr h="354529">
                <a:tc>
                  <a:txBody>
                    <a:bodyPr/>
                    <a:lstStyle/>
                    <a:p>
                      <a:pPr marL="171450" indent="-171450" algn="l" fontAlgn="ctr">
                        <a:buFont typeface="Wingdings" panose="05000000000000000000" pitchFamily="2" charset="2"/>
                        <a:buChar char="v"/>
                      </a:pPr>
                      <a:r>
                        <a:rPr lang="es-ES" sz="1200" b="0" i="0" u="none" strike="noStrike" dirty="0">
                          <a:solidFill>
                            <a:srgbClr val="000000"/>
                          </a:solidFill>
                          <a:effectLst/>
                          <a:latin typeface="Calibri" panose="020F0502020204030204" pitchFamily="34" charset="0"/>
                        </a:rPr>
                        <a:t>Grand Fiesta Americana Los Cabos </a:t>
                      </a:r>
                      <a:r>
                        <a:rPr lang="es-ES" sz="1200" b="0" i="0" u="none" strike="noStrike" dirty="0" err="1">
                          <a:solidFill>
                            <a:srgbClr val="000000"/>
                          </a:solidFill>
                          <a:effectLst/>
                          <a:latin typeface="Calibri" panose="020F0502020204030204" pitchFamily="34" charset="0"/>
                        </a:rPr>
                        <a:t>All</a:t>
                      </a:r>
                      <a:r>
                        <a:rPr lang="es-ES" sz="1200" b="0" i="0" u="none" strike="noStrike" dirty="0">
                          <a:solidFill>
                            <a:srgbClr val="000000"/>
                          </a:solidFill>
                          <a:effectLst/>
                          <a:latin typeface="Calibri" panose="020F0502020204030204" pitchFamily="34" charset="0"/>
                        </a:rPr>
                        <a:t> Inclusive </a:t>
                      </a:r>
                    </a:p>
                  </a:txBody>
                  <a:tcPr marL="8467" marR="8467" marT="8467" marB="0" anchor="ctr">
                    <a:lnL>
                      <a:noFill/>
                    </a:lnL>
                    <a:lnR>
                      <a:noFill/>
                    </a:lnR>
                    <a:lnT>
                      <a:noFill/>
                    </a:lnT>
                    <a:lnB>
                      <a:noFill/>
                    </a:lnB>
                    <a:noFill/>
                  </a:tcPr>
                </a:tc>
                <a:extLst>
                  <a:ext uri="{0D108BD9-81ED-4DB2-BD59-A6C34878D82A}">
                    <a16:rowId xmlns:a16="http://schemas.microsoft.com/office/drawing/2014/main" val="2418510630"/>
                  </a:ext>
                </a:extLst>
              </a:tr>
              <a:tr h="354529">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Monterrey Valle</a:t>
                      </a:r>
                    </a:p>
                  </a:txBody>
                  <a:tcPr marL="8467" marR="8467" marT="8467" marB="0" anchor="ctr">
                    <a:lnL>
                      <a:noFill/>
                    </a:lnL>
                    <a:lnR>
                      <a:noFill/>
                    </a:lnR>
                    <a:lnT>
                      <a:noFill/>
                    </a:lnT>
                    <a:lnB>
                      <a:noFill/>
                    </a:lnB>
                    <a:noFill/>
                  </a:tcPr>
                </a:tc>
                <a:extLst>
                  <a:ext uri="{0D108BD9-81ED-4DB2-BD59-A6C34878D82A}">
                    <a16:rowId xmlns:a16="http://schemas.microsoft.com/office/drawing/2014/main" val="1931733687"/>
                  </a:ext>
                </a:extLst>
              </a:tr>
              <a:tr h="354529">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Oaxaca</a:t>
                      </a:r>
                    </a:p>
                  </a:txBody>
                  <a:tcPr marL="8467" marR="8467" marT="8467" marB="0" anchor="ctr">
                    <a:lnL>
                      <a:noFill/>
                    </a:lnL>
                    <a:lnR>
                      <a:noFill/>
                    </a:lnR>
                    <a:lnT>
                      <a:noFill/>
                    </a:lnT>
                    <a:lnB>
                      <a:noFill/>
                    </a:lnB>
                    <a:noFill/>
                  </a:tcPr>
                </a:tc>
                <a:extLst>
                  <a:ext uri="{0D108BD9-81ED-4DB2-BD59-A6C34878D82A}">
                    <a16:rowId xmlns:a16="http://schemas.microsoft.com/office/drawing/2014/main" val="390723221"/>
                  </a:ext>
                </a:extLst>
              </a:tr>
              <a:tr h="354529">
                <a:tc>
                  <a:txBody>
                    <a:bodyPr/>
                    <a:lstStyle/>
                    <a:p>
                      <a:pPr marL="171450" indent="-171450" algn="l" fontAlgn="ctr">
                        <a:buFont typeface="Wingdings" panose="05000000000000000000" pitchFamily="2" charset="2"/>
                        <a:buChar char="v"/>
                      </a:pPr>
                      <a:r>
                        <a:rPr lang="es-ES" sz="1200" b="0" i="0" u="none" strike="noStrike" dirty="0">
                          <a:solidFill>
                            <a:srgbClr val="000000"/>
                          </a:solidFill>
                          <a:effectLst/>
                          <a:latin typeface="Calibri" panose="020F0502020204030204" pitchFamily="34" charset="0"/>
                        </a:rPr>
                        <a:t>Grand Fiesta Americana Puebla </a:t>
                      </a:r>
                      <a:r>
                        <a:rPr lang="es-ES" sz="1200" b="0" i="0" u="none" strike="noStrike" dirty="0" err="1">
                          <a:solidFill>
                            <a:srgbClr val="000000"/>
                          </a:solidFill>
                          <a:effectLst/>
                          <a:latin typeface="Calibri" panose="020F0502020204030204" pitchFamily="34" charset="0"/>
                        </a:rPr>
                        <a:t>Angelopolis</a:t>
                      </a:r>
                      <a:endParaRPr lang="es-ES" sz="1200" b="0" i="0" u="none" strike="noStrike" dirty="0">
                        <a:solidFill>
                          <a:srgbClr val="000000"/>
                        </a:solidFill>
                        <a:effectLst/>
                        <a:latin typeface="Calibri" panose="020F0502020204030204" pitchFamily="34" charset="0"/>
                      </a:endParaRPr>
                    </a:p>
                  </a:txBody>
                  <a:tcPr marL="8467" marR="8467" marT="8467" marB="0" anchor="ctr">
                    <a:lnL>
                      <a:noFill/>
                    </a:lnL>
                    <a:lnR>
                      <a:noFill/>
                    </a:lnR>
                    <a:lnT>
                      <a:noFill/>
                    </a:lnT>
                    <a:lnB>
                      <a:noFill/>
                    </a:lnB>
                    <a:noFill/>
                  </a:tcPr>
                </a:tc>
                <a:extLst>
                  <a:ext uri="{0D108BD9-81ED-4DB2-BD59-A6C34878D82A}">
                    <a16:rowId xmlns:a16="http://schemas.microsoft.com/office/drawing/2014/main" val="1482791063"/>
                  </a:ext>
                </a:extLst>
              </a:tr>
              <a:tr h="354529">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Queretaro</a:t>
                      </a:r>
                    </a:p>
                  </a:txBody>
                  <a:tcPr marL="8467" marR="8467" marT="8467" marB="0" anchor="ctr">
                    <a:lnL>
                      <a:noFill/>
                    </a:lnL>
                    <a:lnR>
                      <a:noFill/>
                    </a:lnR>
                    <a:lnT>
                      <a:noFill/>
                    </a:lnT>
                    <a:lnB>
                      <a:noFill/>
                    </a:lnB>
                    <a:noFill/>
                  </a:tcPr>
                </a:tc>
                <a:extLst>
                  <a:ext uri="{0D108BD9-81ED-4DB2-BD59-A6C34878D82A}">
                    <a16:rowId xmlns:a16="http://schemas.microsoft.com/office/drawing/2014/main" val="2556644761"/>
                  </a:ext>
                </a:extLst>
              </a:tr>
              <a:tr h="354529">
                <a:tc>
                  <a:txBody>
                    <a:bodyPr/>
                    <a:lstStyle/>
                    <a:p>
                      <a:pPr marL="171450" indent="-171450" algn="l" fontAlgn="ctr">
                        <a:buFont typeface="Wingdings" panose="05000000000000000000" pitchFamily="2" charset="2"/>
                        <a:buChar char="v"/>
                      </a:pPr>
                      <a:r>
                        <a:rPr lang="es-ES" sz="1200" b="0" i="0" u="none" strike="noStrike" dirty="0">
                          <a:solidFill>
                            <a:srgbClr val="000000"/>
                          </a:solidFill>
                          <a:effectLst/>
                          <a:latin typeface="Calibri" panose="020F0502020204030204" pitchFamily="34" charset="0"/>
                        </a:rPr>
                        <a:t>Grand Fiesta Americana </a:t>
                      </a:r>
                      <a:r>
                        <a:rPr lang="es-ES" sz="1200" b="0" i="0" u="none" strike="noStrike" dirty="0" err="1">
                          <a:solidFill>
                            <a:srgbClr val="000000"/>
                          </a:solidFill>
                          <a:effectLst/>
                          <a:latin typeface="Calibri" panose="020F0502020204030204" pitchFamily="34" charset="0"/>
                        </a:rPr>
                        <a:t>Sumiya</a:t>
                      </a:r>
                      <a:r>
                        <a:rPr lang="es-ES" sz="1200" b="0" i="0" u="none" strike="noStrike" dirty="0">
                          <a:solidFill>
                            <a:srgbClr val="000000"/>
                          </a:solidFill>
                          <a:effectLst/>
                          <a:latin typeface="Calibri" panose="020F0502020204030204" pitchFamily="34" charset="0"/>
                        </a:rPr>
                        <a:t> Cuernavaca</a:t>
                      </a:r>
                    </a:p>
                  </a:txBody>
                  <a:tcPr marL="8467" marR="8467" marT="8467" marB="0" anchor="ctr">
                    <a:lnL>
                      <a:noFill/>
                    </a:lnL>
                    <a:lnR>
                      <a:noFill/>
                    </a:lnR>
                    <a:lnT>
                      <a:noFill/>
                    </a:lnT>
                    <a:lnB>
                      <a:noFill/>
                    </a:lnB>
                    <a:noFill/>
                  </a:tcPr>
                </a:tc>
                <a:extLst>
                  <a:ext uri="{0D108BD9-81ED-4DB2-BD59-A6C34878D82A}">
                    <a16:rowId xmlns:a16="http://schemas.microsoft.com/office/drawing/2014/main" val="2636653681"/>
                  </a:ext>
                </a:extLst>
              </a:tr>
              <a:tr h="354529">
                <a:tc>
                  <a:txBody>
                    <a:bodyPr/>
                    <a:lstStyle/>
                    <a:p>
                      <a:pPr marL="171450" indent="-171450" algn="l" fontAlgn="ctr">
                        <a:buFont typeface="Wingdings" panose="05000000000000000000" pitchFamily="2" charset="2"/>
                        <a:buChar char="v"/>
                      </a:pPr>
                      <a:r>
                        <a:rPr lang="en-CA" sz="1200" b="0" i="0" u="none" strike="noStrike" dirty="0">
                          <a:solidFill>
                            <a:srgbClr val="000000"/>
                          </a:solidFill>
                          <a:effectLst/>
                          <a:latin typeface="Calibri" panose="020F0502020204030204" pitchFamily="34" charset="0"/>
                        </a:rPr>
                        <a:t>Grand Fiesta Americana Veracruz</a:t>
                      </a:r>
                    </a:p>
                  </a:txBody>
                  <a:tcPr marL="8467" marR="8467" marT="8467" marB="0" anchor="ctr">
                    <a:lnL>
                      <a:noFill/>
                    </a:lnL>
                    <a:lnR>
                      <a:noFill/>
                    </a:lnR>
                    <a:lnT>
                      <a:noFill/>
                    </a:lnT>
                    <a:lnB>
                      <a:noFill/>
                    </a:lnB>
                    <a:noFill/>
                  </a:tcPr>
                </a:tc>
                <a:extLst>
                  <a:ext uri="{0D108BD9-81ED-4DB2-BD59-A6C34878D82A}">
                    <a16:rowId xmlns:a16="http://schemas.microsoft.com/office/drawing/2014/main" val="215080417"/>
                  </a:ext>
                </a:extLst>
              </a:tr>
            </a:tbl>
          </a:graphicData>
        </a:graphic>
      </p:graphicFrame>
      <p:pic>
        <p:nvPicPr>
          <p:cNvPr id="11" name="Picture 10">
            <a:extLst>
              <a:ext uri="{FF2B5EF4-FFF2-40B4-BE49-F238E27FC236}">
                <a16:creationId xmlns:a16="http://schemas.microsoft.com/office/drawing/2014/main" id="{AA5224D8-F3DD-597D-076B-A32667BF9523}"/>
              </a:ext>
            </a:extLst>
          </p:cNvPr>
          <p:cNvPicPr>
            <a:picLocks noChangeAspect="1"/>
          </p:cNvPicPr>
          <p:nvPr/>
        </p:nvPicPr>
        <p:blipFill>
          <a:blip r:embed="rId7"/>
          <a:stretch>
            <a:fillRect/>
          </a:stretch>
        </p:blipFill>
        <p:spPr>
          <a:xfrm>
            <a:off x="9880717" y="264049"/>
            <a:ext cx="2141939" cy="842496"/>
          </a:xfrm>
          <a:prstGeom prst="rect">
            <a:avLst/>
          </a:prstGeom>
        </p:spPr>
      </p:pic>
      <p:pic>
        <p:nvPicPr>
          <p:cNvPr id="13" name="Picture 12">
            <a:extLst>
              <a:ext uri="{FF2B5EF4-FFF2-40B4-BE49-F238E27FC236}">
                <a16:creationId xmlns:a16="http://schemas.microsoft.com/office/drawing/2014/main" id="{BDB3B689-CB9C-6721-F702-F7448E21E809}"/>
              </a:ext>
            </a:extLst>
          </p:cNvPr>
          <p:cNvPicPr>
            <a:picLocks noChangeAspect="1"/>
          </p:cNvPicPr>
          <p:nvPr/>
        </p:nvPicPr>
        <p:blipFill>
          <a:blip r:embed="rId8"/>
          <a:stretch>
            <a:fillRect/>
          </a:stretch>
        </p:blipFill>
        <p:spPr>
          <a:xfrm>
            <a:off x="231555" y="3504493"/>
            <a:ext cx="3813448" cy="2457488"/>
          </a:xfrm>
          <a:prstGeom prst="rect">
            <a:avLst/>
          </a:prstGeom>
        </p:spPr>
      </p:pic>
      <p:pic>
        <p:nvPicPr>
          <p:cNvPr id="1026" name="Picture 2" descr="Grand Fiesta Americana Monterrey Valle Reviews, Deals &amp; Photos 2024 - AARP  Travel Center">
            <a:extLst>
              <a:ext uri="{FF2B5EF4-FFF2-40B4-BE49-F238E27FC236}">
                <a16:creationId xmlns:a16="http://schemas.microsoft.com/office/drawing/2014/main" id="{59F65018-C006-3450-D0FC-CB29923B7E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513" y="333177"/>
            <a:ext cx="4268483" cy="254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otel Grand Fiesta Americana Oaxaca, a celebration of Mexico's cultural  heritage">
            <a:extLst>
              <a:ext uri="{FF2B5EF4-FFF2-40B4-BE49-F238E27FC236}">
                <a16:creationId xmlns:a16="http://schemas.microsoft.com/office/drawing/2014/main" id="{FFAEDD5A-5401-0904-D910-7C2742BED8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358" y="3410372"/>
            <a:ext cx="4348639" cy="24461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8F6131F-B2AC-B74C-E38C-91C9A5F248DC}"/>
              </a:ext>
            </a:extLst>
          </p:cNvPr>
          <p:cNvSpPr txBox="1"/>
          <p:nvPr/>
        </p:nvSpPr>
        <p:spPr>
          <a:xfrm>
            <a:off x="171369" y="2452109"/>
            <a:ext cx="3135467" cy="307777"/>
          </a:xfrm>
          <a:prstGeom prst="rect">
            <a:avLst/>
          </a:prstGeom>
          <a:noFill/>
        </p:spPr>
        <p:txBody>
          <a:bodyPr wrap="square" rtlCol="0">
            <a:spAutoFit/>
          </a:bodyPr>
          <a:lstStyle/>
          <a:p>
            <a:r>
              <a:rPr lang="en-US" sz="1400" dirty="0">
                <a:solidFill>
                  <a:schemeClr val="bg1"/>
                </a:solidFill>
              </a:rPr>
              <a:t>Grand Fiesta Americana Guadalajara</a:t>
            </a:r>
            <a:endParaRPr lang="en-CA" sz="1400" dirty="0">
              <a:solidFill>
                <a:schemeClr val="bg1"/>
              </a:solidFill>
            </a:endParaRPr>
          </a:p>
        </p:txBody>
      </p:sp>
      <p:sp>
        <p:nvSpPr>
          <p:cNvPr id="15" name="TextBox 14">
            <a:extLst>
              <a:ext uri="{FF2B5EF4-FFF2-40B4-BE49-F238E27FC236}">
                <a16:creationId xmlns:a16="http://schemas.microsoft.com/office/drawing/2014/main" id="{BC39E401-EB18-24AE-F43A-112AFFC90407}"/>
              </a:ext>
            </a:extLst>
          </p:cNvPr>
          <p:cNvSpPr txBox="1"/>
          <p:nvPr/>
        </p:nvSpPr>
        <p:spPr>
          <a:xfrm>
            <a:off x="4575513" y="2517104"/>
            <a:ext cx="3671776" cy="307777"/>
          </a:xfrm>
          <a:prstGeom prst="rect">
            <a:avLst/>
          </a:prstGeom>
          <a:noFill/>
        </p:spPr>
        <p:txBody>
          <a:bodyPr wrap="square" rtlCol="0">
            <a:spAutoFit/>
          </a:bodyPr>
          <a:lstStyle/>
          <a:p>
            <a:r>
              <a:rPr lang="en-US" sz="1400" dirty="0">
                <a:solidFill>
                  <a:schemeClr val="bg1"/>
                </a:solidFill>
              </a:rPr>
              <a:t>Grand Fiesta Americana Monterrey Valle</a:t>
            </a:r>
            <a:endParaRPr lang="en-CA" sz="1400" dirty="0">
              <a:solidFill>
                <a:schemeClr val="bg1"/>
              </a:solidFill>
            </a:endParaRPr>
          </a:p>
        </p:txBody>
      </p:sp>
      <p:sp>
        <p:nvSpPr>
          <p:cNvPr id="16" name="TextBox 15">
            <a:extLst>
              <a:ext uri="{FF2B5EF4-FFF2-40B4-BE49-F238E27FC236}">
                <a16:creationId xmlns:a16="http://schemas.microsoft.com/office/drawing/2014/main" id="{36C68B09-3D77-D009-E5A9-97D6F9E0D3D9}"/>
              </a:ext>
            </a:extLst>
          </p:cNvPr>
          <p:cNvSpPr txBox="1"/>
          <p:nvPr/>
        </p:nvSpPr>
        <p:spPr>
          <a:xfrm>
            <a:off x="171370" y="5596829"/>
            <a:ext cx="3473540" cy="307777"/>
          </a:xfrm>
          <a:prstGeom prst="rect">
            <a:avLst/>
          </a:prstGeom>
          <a:noFill/>
        </p:spPr>
        <p:txBody>
          <a:bodyPr wrap="square" rtlCol="0">
            <a:spAutoFit/>
          </a:bodyPr>
          <a:lstStyle/>
          <a:p>
            <a:r>
              <a:rPr lang="en-US" sz="1400" dirty="0">
                <a:solidFill>
                  <a:schemeClr val="bg1"/>
                </a:solidFill>
              </a:rPr>
              <a:t>Grand Fiesta Americana Chapultepec</a:t>
            </a:r>
            <a:endParaRPr lang="en-CA" sz="1400" dirty="0">
              <a:solidFill>
                <a:schemeClr val="bg1"/>
              </a:solidFill>
            </a:endParaRPr>
          </a:p>
        </p:txBody>
      </p:sp>
      <p:sp>
        <p:nvSpPr>
          <p:cNvPr id="17" name="TextBox 16">
            <a:extLst>
              <a:ext uri="{FF2B5EF4-FFF2-40B4-BE49-F238E27FC236}">
                <a16:creationId xmlns:a16="http://schemas.microsoft.com/office/drawing/2014/main" id="{171BFDB4-543E-E777-84EB-40D2655D5278}"/>
              </a:ext>
            </a:extLst>
          </p:cNvPr>
          <p:cNvSpPr txBox="1"/>
          <p:nvPr/>
        </p:nvSpPr>
        <p:spPr>
          <a:xfrm>
            <a:off x="4495358" y="5415092"/>
            <a:ext cx="3421873" cy="307777"/>
          </a:xfrm>
          <a:prstGeom prst="rect">
            <a:avLst/>
          </a:prstGeom>
          <a:noFill/>
        </p:spPr>
        <p:txBody>
          <a:bodyPr wrap="square" rtlCol="0">
            <a:spAutoFit/>
          </a:bodyPr>
          <a:lstStyle/>
          <a:p>
            <a:r>
              <a:rPr lang="en-US" sz="1400" dirty="0">
                <a:solidFill>
                  <a:schemeClr val="bg1"/>
                </a:solidFill>
              </a:rPr>
              <a:t>Grand Fiesta Americana Oaxaca</a:t>
            </a:r>
            <a:endParaRPr lang="en-CA" sz="1400" dirty="0">
              <a:solidFill>
                <a:schemeClr val="bg1"/>
              </a:solidFill>
            </a:endParaRPr>
          </a:p>
        </p:txBody>
      </p:sp>
    </p:spTree>
    <p:extLst>
      <p:ext uri="{BB962C8B-B14F-4D97-AF65-F5344CB8AC3E}">
        <p14:creationId xmlns:p14="http://schemas.microsoft.com/office/powerpoint/2010/main" val="3900491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esta Americana Viaducto Aeropuerto- Mexico City, Distrito Federal, Mexico  Hotels- First Class Hotels in Mexico City- GDS Reservation Codes |  TravelAge West">
            <a:extLst>
              <a:ext uri="{FF2B5EF4-FFF2-40B4-BE49-F238E27FC236}">
                <a16:creationId xmlns:a16="http://schemas.microsoft.com/office/drawing/2014/main" id="{8D90FE98-412C-CE2B-2142-7E5103F722FB}"/>
              </a:ext>
            </a:extLst>
          </p:cNvPr>
          <p:cNvPicPr>
            <a:picLocks noGrp="1" noChangeAspect="1" noChangeArrowheads="1"/>
          </p:cNvPicPr>
          <p:nvPr>
            <p:ph type="pic" sz="quarter" idx="18"/>
          </p:nvPr>
        </p:nvPicPr>
        <p:blipFill>
          <a:blip r:embed="rId2">
            <a:extLst>
              <a:ext uri="{28A0092B-C50C-407E-A947-70E740481C1C}">
                <a14:useLocalDpi xmlns:a14="http://schemas.microsoft.com/office/drawing/2010/main" val="0"/>
              </a:ext>
            </a:extLst>
          </a:blip>
          <a:srcRect l="26215" r="2621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01847" y="1424943"/>
            <a:ext cx="6322331" cy="4962951"/>
          </a:xfrm>
        </p:spPr>
        <p:txBody>
          <a:bodyPr>
            <a:normAutofit/>
          </a:bodyPr>
          <a:lstStyle/>
          <a:p>
            <a:r>
              <a:rPr lang="es-ES" sz="1867" dirty="0" err="1">
                <a:solidFill>
                  <a:schemeClr val="bg2">
                    <a:lumMod val="50000"/>
                  </a:schemeClr>
                </a:solidFill>
                <a:latin typeface="Interstate-Light"/>
                <a:cs typeface="Interstate-Light"/>
              </a:rPr>
              <a:t>The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five-star</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hotels</a:t>
            </a:r>
            <a:r>
              <a:rPr lang="es-ES" sz="1867" dirty="0">
                <a:solidFill>
                  <a:schemeClr val="bg2">
                    <a:lumMod val="50000"/>
                  </a:schemeClr>
                </a:solidFill>
                <a:latin typeface="Interstate-Light"/>
                <a:cs typeface="Interstate-Light"/>
              </a:rPr>
              <a:t> of Fiesta Americana </a:t>
            </a:r>
            <a:r>
              <a:rPr lang="es-ES" sz="1867" dirty="0" err="1">
                <a:solidFill>
                  <a:schemeClr val="bg2">
                    <a:lumMod val="50000"/>
                  </a:schemeClr>
                </a:solidFill>
                <a:latin typeface="Interstate-Light"/>
                <a:cs typeface="Interstate-Light"/>
              </a:rPr>
              <a:t>blend</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Mexican</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hospitality</a:t>
            </a:r>
            <a:r>
              <a:rPr lang="es-ES" sz="1867" dirty="0">
                <a:solidFill>
                  <a:schemeClr val="bg2">
                    <a:lumMod val="50000"/>
                  </a:schemeClr>
                </a:solidFill>
                <a:latin typeface="Interstate-Light"/>
                <a:cs typeface="Interstate-Light"/>
              </a:rPr>
              <a:t> and </a:t>
            </a:r>
            <a:r>
              <a:rPr lang="es-ES" sz="1867" dirty="0" err="1">
                <a:solidFill>
                  <a:schemeClr val="bg2">
                    <a:lumMod val="50000"/>
                  </a:schemeClr>
                </a:solidFill>
                <a:latin typeface="Interstate-Light"/>
                <a:cs typeface="Interstate-Light"/>
              </a:rPr>
              <a:t>architecture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with</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the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service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charm</a:t>
            </a:r>
            <a:r>
              <a:rPr lang="es-ES" sz="1867" dirty="0">
                <a:solidFill>
                  <a:schemeClr val="bg2">
                    <a:lumMod val="50000"/>
                  </a:schemeClr>
                </a:solidFill>
                <a:latin typeface="Interstate-Light"/>
                <a:cs typeface="Interstate-Light"/>
              </a:rPr>
              <a:t> and </a:t>
            </a:r>
            <a:r>
              <a:rPr lang="es-ES" sz="1867" dirty="0" err="1">
                <a:solidFill>
                  <a:schemeClr val="bg2">
                    <a:lumMod val="50000"/>
                  </a:schemeClr>
                </a:solidFill>
                <a:latin typeface="Interstate-Light"/>
                <a:cs typeface="Interstate-Light"/>
              </a:rPr>
              <a:t>quality</a:t>
            </a:r>
            <a:r>
              <a:rPr lang="es-ES" sz="1867" dirty="0">
                <a:solidFill>
                  <a:schemeClr val="bg2">
                    <a:lumMod val="50000"/>
                  </a:schemeClr>
                </a:solidFill>
                <a:latin typeface="Interstate-Light"/>
                <a:cs typeface="Interstate-Light"/>
              </a:rPr>
              <a:t> of </a:t>
            </a:r>
            <a:r>
              <a:rPr lang="es-ES" sz="1867" dirty="0" err="1">
                <a:solidFill>
                  <a:schemeClr val="bg2">
                    <a:lumMod val="50000"/>
                  </a:schemeClr>
                </a:solidFill>
                <a:latin typeface="Interstate-Light"/>
                <a:cs typeface="Interstate-Light"/>
              </a:rPr>
              <a:t>the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world's</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finest</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hotels</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Warm</a:t>
            </a:r>
            <a:r>
              <a:rPr lang="es-ES" sz="1867" dirty="0">
                <a:solidFill>
                  <a:schemeClr val="bg2">
                    <a:lumMod val="50000"/>
                  </a:schemeClr>
                </a:solidFill>
                <a:latin typeface="Interstate-Light"/>
                <a:cs typeface="Interstate-Light"/>
              </a:rPr>
              <a:t>, casual and </a:t>
            </a:r>
            <a:r>
              <a:rPr lang="es-ES" sz="1867" dirty="0" err="1">
                <a:solidFill>
                  <a:schemeClr val="bg2">
                    <a:lumMod val="50000"/>
                  </a:schemeClr>
                </a:solidFill>
                <a:latin typeface="Interstate-Light"/>
                <a:cs typeface="Interstate-Light"/>
              </a:rPr>
              <a:t>friendly</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the</a:t>
            </a:r>
            <a:r>
              <a:rPr lang="es-ES" sz="1867" dirty="0">
                <a:solidFill>
                  <a:schemeClr val="bg2">
                    <a:lumMod val="50000"/>
                  </a:schemeClr>
                </a:solidFill>
                <a:latin typeface="Interstate-Light"/>
                <a:cs typeface="Interstate-Light"/>
              </a:rPr>
              <a:t> hotel and </a:t>
            </a:r>
            <a:r>
              <a:rPr lang="es-ES" sz="1867" dirty="0" err="1">
                <a:solidFill>
                  <a:schemeClr val="bg2">
                    <a:lumMod val="50000"/>
                  </a:schemeClr>
                </a:solidFill>
                <a:latin typeface="Interstate-Light"/>
                <a:cs typeface="Interstate-Light"/>
              </a:rPr>
              <a:t>its</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staff</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will</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ensure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your</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stays</a:t>
            </a:r>
            <a:r>
              <a:rPr lang="es-ES" sz="1867" dirty="0">
                <a:solidFill>
                  <a:schemeClr val="bg2">
                    <a:lumMod val="50000"/>
                  </a:schemeClr>
                </a:solidFill>
                <a:latin typeface="Interstate-Light"/>
                <a:cs typeface="Interstate-Light"/>
              </a:rPr>
              <a:t> are </a:t>
            </a:r>
            <a:r>
              <a:rPr lang="es-ES" sz="1867" dirty="0" err="1">
                <a:solidFill>
                  <a:schemeClr val="bg2">
                    <a:lumMod val="50000"/>
                  </a:schemeClr>
                </a:solidFill>
                <a:latin typeface="Interstate-Light"/>
                <a:cs typeface="Interstate-Light"/>
              </a:rPr>
              <a:t>perfect</a:t>
            </a:r>
            <a:r>
              <a:rPr lang="es-ES" sz="1867" dirty="0">
                <a:solidFill>
                  <a:schemeClr val="bg2">
                    <a:lumMod val="50000"/>
                  </a:schemeClr>
                </a:solidFill>
                <a:latin typeface="Interstate-Light"/>
                <a:cs typeface="Interstate-Light"/>
              </a:rPr>
              <a:t> at </a:t>
            </a:r>
            <a:r>
              <a:rPr lang="es-ES" sz="1867" dirty="0" err="1">
                <a:solidFill>
                  <a:schemeClr val="bg2">
                    <a:lumMod val="50000"/>
                  </a:schemeClr>
                </a:solidFill>
                <a:latin typeface="Interstate-Light"/>
                <a:cs typeface="Interstate-Light"/>
              </a:rPr>
              <a:t>these</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beautiful</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venues</a:t>
            </a:r>
            <a:r>
              <a:rPr lang="es-ES" sz="1867" dirty="0">
                <a:solidFill>
                  <a:schemeClr val="bg2">
                    <a:lumMod val="50000"/>
                  </a:schemeClr>
                </a:solidFill>
                <a:latin typeface="Interstate-Light"/>
                <a:cs typeface="Interstate-Light"/>
              </a:rPr>
              <a:t> in </a:t>
            </a:r>
            <a:r>
              <a:rPr lang="es-ES" sz="1867" dirty="0" err="1">
                <a:solidFill>
                  <a:schemeClr val="bg2">
                    <a:lumMod val="50000"/>
                  </a:schemeClr>
                </a:solidFill>
                <a:latin typeface="Interstate-Light"/>
                <a:cs typeface="Interstate-Light"/>
              </a:rPr>
              <a:t>Mexico's</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famous</a:t>
            </a:r>
            <a:r>
              <a:rPr lang="es-ES" sz="1867" dirty="0">
                <a:solidFill>
                  <a:schemeClr val="bg2">
                    <a:lumMod val="50000"/>
                  </a:schemeClr>
                </a:solidFill>
                <a:latin typeface="Interstate-Light"/>
                <a:cs typeface="Interstate-Light"/>
              </a:rPr>
              <a:t> </a:t>
            </a:r>
            <a:r>
              <a:rPr lang="es-ES" sz="1867" dirty="0" err="1">
                <a:solidFill>
                  <a:schemeClr val="bg2">
                    <a:lumMod val="50000"/>
                  </a:schemeClr>
                </a:solidFill>
                <a:latin typeface="Interstate-Light"/>
                <a:cs typeface="Interstate-Light"/>
              </a:rPr>
              <a:t>beaches</a:t>
            </a:r>
            <a:r>
              <a:rPr lang="es-ES" sz="1867" dirty="0">
                <a:solidFill>
                  <a:schemeClr val="bg2">
                    <a:lumMod val="50000"/>
                  </a:schemeClr>
                </a:solidFill>
                <a:latin typeface="Interstate-Light"/>
                <a:cs typeface="Interstate-Light"/>
              </a:rPr>
              <a:t> and resort </a:t>
            </a:r>
            <a:r>
              <a:rPr lang="es-ES" sz="1867" dirty="0" err="1">
                <a:solidFill>
                  <a:schemeClr val="bg2">
                    <a:lumMod val="50000"/>
                  </a:schemeClr>
                </a:solidFill>
                <a:latin typeface="Interstate-Light"/>
                <a:cs typeface="Interstate-Light"/>
              </a:rPr>
              <a:t>towns</a:t>
            </a:r>
            <a:r>
              <a:rPr lang="es-ES" sz="1867" dirty="0">
                <a:solidFill>
                  <a:schemeClr val="bg2">
                    <a:lumMod val="50000"/>
                  </a:schemeClr>
                </a:solidFill>
                <a:latin typeface="Interstate-Light"/>
                <a:cs typeface="Interstate-Light"/>
              </a:rPr>
              <a:t>.</a:t>
            </a:r>
            <a:endParaRPr lang="es-ES" sz="1867" dirty="0">
              <a:solidFill>
                <a:schemeClr val="bg2">
                  <a:lumMod val="50000"/>
                </a:schemeClr>
              </a:solidFill>
              <a:latin typeface="Interstate-Light"/>
            </a:endParaRPr>
          </a:p>
          <a:p>
            <a:pPr marL="0" indent="0">
              <a:buNone/>
            </a:pPr>
            <a:endParaRPr lang="es-ES" sz="1867"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039" y="2252132"/>
            <a:ext cx="2592528" cy="2336803"/>
          </a:xfrm>
          <a:prstGeom prst="rect">
            <a:avLst/>
          </a:prstGeom>
        </p:spPr>
      </p:pic>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7" y="-48208"/>
            <a:ext cx="3005860" cy="1789203"/>
          </a:xfrm>
          <a:prstGeom prst="rect">
            <a:avLst/>
          </a:prstGeom>
        </p:spPr>
      </p:pic>
      <p:sp>
        <p:nvSpPr>
          <p:cNvPr id="4" name="TextBox 3">
            <a:extLst>
              <a:ext uri="{FF2B5EF4-FFF2-40B4-BE49-F238E27FC236}">
                <a16:creationId xmlns:a16="http://schemas.microsoft.com/office/drawing/2014/main" id="{E199A582-9A2D-9E6B-B9EC-AFF909D48082}"/>
              </a:ext>
            </a:extLst>
          </p:cNvPr>
          <p:cNvSpPr txBox="1"/>
          <p:nvPr/>
        </p:nvSpPr>
        <p:spPr>
          <a:xfrm>
            <a:off x="39136" y="3906419"/>
            <a:ext cx="6329915" cy="2103589"/>
          </a:xfrm>
          <a:prstGeom prst="rect">
            <a:avLst/>
          </a:prstGeom>
          <a:noFill/>
        </p:spPr>
        <p:txBody>
          <a:bodyPr wrap="square">
            <a:spAutoFit/>
          </a:bodyPr>
          <a:lstStyle/>
          <a:p>
            <a:pPr algn="ctr"/>
            <a:r>
              <a:rPr lang="es-ES" sz="1867" dirty="0">
                <a:solidFill>
                  <a:schemeClr val="tx1">
                    <a:lumMod val="50000"/>
                    <a:lumOff val="50000"/>
                  </a:schemeClr>
                </a:solidFill>
                <a:latin typeface="Interstate-Light"/>
              </a:rPr>
              <a:t>Fiesta Americana Aguascalientes * Fiesta Americana Guadalajara * Fiesta Americana Hermosillo *Fiesta Americana </a:t>
            </a:r>
            <a:r>
              <a:rPr lang="es-ES" sz="1867" dirty="0" err="1">
                <a:solidFill>
                  <a:schemeClr val="tx1">
                    <a:lumMod val="50000"/>
                    <a:lumOff val="50000"/>
                  </a:schemeClr>
                </a:solidFill>
                <a:latin typeface="Interstate-Light"/>
              </a:rPr>
              <a:t>Merida</a:t>
            </a:r>
            <a:r>
              <a:rPr lang="es-ES" sz="1867" dirty="0">
                <a:solidFill>
                  <a:schemeClr val="tx1">
                    <a:lumMod val="50000"/>
                    <a:lumOff val="50000"/>
                  </a:schemeClr>
                </a:solidFill>
                <a:latin typeface="Interstate-Light"/>
              </a:rPr>
              <a:t> * Fiesta Americana Mexico </a:t>
            </a:r>
            <a:r>
              <a:rPr lang="es-ES" sz="1867" dirty="0" err="1">
                <a:solidFill>
                  <a:schemeClr val="tx1">
                    <a:lumMod val="50000"/>
                    <a:lumOff val="50000"/>
                  </a:schemeClr>
                </a:solidFill>
                <a:latin typeface="Interstate-Light"/>
              </a:rPr>
              <a:t>Satelite</a:t>
            </a:r>
            <a:r>
              <a:rPr lang="es-ES" sz="1867" dirty="0">
                <a:solidFill>
                  <a:schemeClr val="tx1">
                    <a:lumMod val="50000"/>
                    <a:lumOff val="50000"/>
                  </a:schemeClr>
                </a:solidFill>
                <a:latin typeface="Interstate-Light"/>
              </a:rPr>
              <a:t> * Fiesta Americana Monterrey </a:t>
            </a:r>
            <a:r>
              <a:rPr lang="es-ES" sz="1867" dirty="0" err="1">
                <a:solidFill>
                  <a:schemeClr val="tx1">
                    <a:lumMod val="50000"/>
                    <a:lumOff val="50000"/>
                  </a:schemeClr>
                </a:solidFill>
                <a:latin typeface="Interstate-Light"/>
              </a:rPr>
              <a:t>Pabellon</a:t>
            </a:r>
            <a:r>
              <a:rPr lang="es-ES" sz="1867" dirty="0">
                <a:solidFill>
                  <a:schemeClr val="tx1">
                    <a:lumMod val="50000"/>
                    <a:lumOff val="50000"/>
                  </a:schemeClr>
                </a:solidFill>
                <a:latin typeface="Interstate-Light"/>
              </a:rPr>
              <a:t> M * Fiesta Americana Puerto Vallarta</a:t>
            </a:r>
          </a:p>
          <a:p>
            <a:pPr algn="ctr"/>
            <a:r>
              <a:rPr lang="es-ES" sz="1867" dirty="0">
                <a:solidFill>
                  <a:schemeClr val="tx1">
                    <a:lumMod val="50000"/>
                    <a:lumOff val="50000"/>
                  </a:schemeClr>
                </a:solidFill>
                <a:latin typeface="Interstate-Light"/>
              </a:rPr>
              <a:t>Fiesta Americana Reforma * Fiesta Americana San Luis </a:t>
            </a:r>
            <a:r>
              <a:rPr lang="es-ES" sz="1867" dirty="0" err="1">
                <a:solidFill>
                  <a:schemeClr val="tx1">
                    <a:lumMod val="50000"/>
                    <a:lumOff val="50000"/>
                  </a:schemeClr>
                </a:solidFill>
                <a:latin typeface="Interstate-Light"/>
              </a:rPr>
              <a:t>Potosi</a:t>
            </a:r>
            <a:endParaRPr lang="es-ES" sz="1867" dirty="0">
              <a:solidFill>
                <a:schemeClr val="tx1">
                  <a:lumMod val="50000"/>
                  <a:lumOff val="50000"/>
                </a:schemeClr>
              </a:solidFill>
              <a:latin typeface="Interstate-Light"/>
            </a:endParaRPr>
          </a:p>
          <a:p>
            <a:pPr algn="ctr"/>
            <a:r>
              <a:rPr lang="es-ES" sz="1867" dirty="0">
                <a:solidFill>
                  <a:schemeClr val="tx1">
                    <a:lumMod val="50000"/>
                    <a:lumOff val="50000"/>
                  </a:schemeClr>
                </a:solidFill>
                <a:latin typeface="Interstate-Light"/>
              </a:rPr>
              <a:t>Fiesta Americana Toreo Mexico * Fiesta Americana Viaducto Aeropuerto * Fiesta Americana Villas Acapulco</a:t>
            </a:r>
          </a:p>
        </p:txBody>
      </p:sp>
    </p:spTree>
    <p:extLst>
      <p:ext uri="{BB962C8B-B14F-4D97-AF65-F5344CB8AC3E}">
        <p14:creationId xmlns:p14="http://schemas.microsoft.com/office/powerpoint/2010/main" val="1313901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41791-F3CB-39B2-64C6-9819FF33220D}"/>
            </a:ext>
          </a:extLst>
        </p:cNvPr>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755161FA-5733-3574-387B-BB940B2F6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pic>
        <p:nvPicPr>
          <p:cNvPr id="5" name="Imagen 5" descr="Logo Posadas calado-01.png">
            <a:extLst>
              <a:ext uri="{FF2B5EF4-FFF2-40B4-BE49-F238E27FC236}">
                <a16:creationId xmlns:a16="http://schemas.microsoft.com/office/drawing/2014/main" id="{6625E585-5B81-9C28-E137-5D9041CF0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1A9C44C5-50E1-8A73-CA71-6C8A8A9D85DF}"/>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D38DDFB6-5522-B955-7B43-DAF9B977680B}"/>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D3764E3F-71AE-993A-2106-F0C7339172D0}"/>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pic>
        <p:nvPicPr>
          <p:cNvPr id="9" name="Picture 8">
            <a:extLst>
              <a:ext uri="{FF2B5EF4-FFF2-40B4-BE49-F238E27FC236}">
                <a16:creationId xmlns:a16="http://schemas.microsoft.com/office/drawing/2014/main" id="{6E09FB67-B149-E0C0-87EC-F818A9B29491}"/>
              </a:ext>
            </a:extLst>
          </p:cNvPr>
          <p:cNvPicPr>
            <a:picLocks noChangeAspect="1"/>
          </p:cNvPicPr>
          <p:nvPr/>
        </p:nvPicPr>
        <p:blipFill>
          <a:blip r:embed="rId6"/>
          <a:stretch>
            <a:fillRect/>
          </a:stretch>
        </p:blipFill>
        <p:spPr>
          <a:xfrm>
            <a:off x="183843" y="4090945"/>
            <a:ext cx="12192000" cy="1843211"/>
          </a:xfrm>
          <a:prstGeom prst="rect">
            <a:avLst/>
          </a:prstGeom>
        </p:spPr>
      </p:pic>
      <p:pic>
        <p:nvPicPr>
          <p:cNvPr id="11" name="Picture 10">
            <a:extLst>
              <a:ext uri="{FF2B5EF4-FFF2-40B4-BE49-F238E27FC236}">
                <a16:creationId xmlns:a16="http://schemas.microsoft.com/office/drawing/2014/main" id="{87E19F1C-1E6B-73E1-8A0D-6DDF55E3A072}"/>
              </a:ext>
            </a:extLst>
          </p:cNvPr>
          <p:cNvPicPr>
            <a:picLocks noChangeAspect="1"/>
          </p:cNvPicPr>
          <p:nvPr/>
        </p:nvPicPr>
        <p:blipFill>
          <a:blip r:embed="rId7"/>
          <a:stretch>
            <a:fillRect/>
          </a:stretch>
        </p:blipFill>
        <p:spPr>
          <a:xfrm>
            <a:off x="6279843" y="861567"/>
            <a:ext cx="5087708" cy="2536071"/>
          </a:xfrm>
          <a:prstGeom prst="rect">
            <a:avLst/>
          </a:prstGeom>
        </p:spPr>
      </p:pic>
      <p:pic>
        <p:nvPicPr>
          <p:cNvPr id="14" name="Picture 13">
            <a:extLst>
              <a:ext uri="{FF2B5EF4-FFF2-40B4-BE49-F238E27FC236}">
                <a16:creationId xmlns:a16="http://schemas.microsoft.com/office/drawing/2014/main" id="{DF85C9B5-8FF5-9362-C3F9-6BF26CD1D4FD}"/>
              </a:ext>
            </a:extLst>
          </p:cNvPr>
          <p:cNvPicPr>
            <a:picLocks noChangeAspect="1"/>
          </p:cNvPicPr>
          <p:nvPr/>
        </p:nvPicPr>
        <p:blipFill>
          <a:blip r:embed="rId8"/>
          <a:stretch>
            <a:fillRect/>
          </a:stretch>
        </p:blipFill>
        <p:spPr>
          <a:xfrm>
            <a:off x="1" y="1161398"/>
            <a:ext cx="6147631" cy="2316921"/>
          </a:xfrm>
          <a:prstGeom prst="rect">
            <a:avLst/>
          </a:prstGeom>
        </p:spPr>
      </p:pic>
    </p:spTree>
    <p:extLst>
      <p:ext uri="{BB962C8B-B14F-4D97-AF65-F5344CB8AC3E}">
        <p14:creationId xmlns:p14="http://schemas.microsoft.com/office/powerpoint/2010/main" val="2460211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57DA5701-FF49-441D-8A2F-CD7D99F1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sp>
        <p:nvSpPr>
          <p:cNvPr id="2" name="TextBox 1">
            <a:extLst>
              <a:ext uri="{FF2B5EF4-FFF2-40B4-BE49-F238E27FC236}">
                <a16:creationId xmlns:a16="http://schemas.microsoft.com/office/drawing/2014/main" id="{02CF10B5-D437-4495-A89F-D4332362564A}"/>
              </a:ext>
            </a:extLst>
          </p:cNvPr>
          <p:cNvSpPr txBox="1"/>
          <p:nvPr/>
        </p:nvSpPr>
        <p:spPr>
          <a:xfrm>
            <a:off x="7449130" y="5675750"/>
            <a:ext cx="7389039" cy="1323439"/>
          </a:xfrm>
          <a:prstGeom prst="rect">
            <a:avLst/>
          </a:prstGeom>
          <a:noFill/>
        </p:spPr>
        <p:txBody>
          <a:bodyPr wrap="square" rtlCol="0">
            <a:spAutoFit/>
          </a:bodyPr>
          <a:lstStyle/>
          <a:p>
            <a:r>
              <a:rPr lang="es-ES" sz="4800" dirty="0">
                <a:solidFill>
                  <a:schemeClr val="bg1"/>
                </a:solidFill>
                <a:latin typeface="Century Gothic" panose="020B0502020202020204" pitchFamily="34" charset="0"/>
              </a:rPr>
              <a:t>¡BIENVENIDOS!</a:t>
            </a:r>
            <a:br>
              <a:rPr lang="es-ES" sz="3200" dirty="0">
                <a:solidFill>
                  <a:schemeClr val="bg1"/>
                </a:solidFill>
                <a:latin typeface="Century Gothic" panose="020B0502020202020204" pitchFamily="34" charset="0"/>
              </a:rPr>
            </a:br>
            <a:endParaRPr lang="es-ES" sz="3200" dirty="0">
              <a:solidFill>
                <a:schemeClr val="bg1"/>
              </a:solidFill>
              <a:latin typeface="Century Gothic" panose="020B0502020202020204" pitchFamily="34" charset="0"/>
            </a:endParaRPr>
          </a:p>
        </p:txBody>
      </p:sp>
      <p:pic>
        <p:nvPicPr>
          <p:cNvPr id="5" name="Imagen 5" descr="Logo Posadas calado-01.png">
            <a:extLst>
              <a:ext uri="{FF2B5EF4-FFF2-40B4-BE49-F238E27FC236}">
                <a16:creationId xmlns:a16="http://schemas.microsoft.com/office/drawing/2014/main" id="{3F2AD0C5-2D76-4B0B-B46C-6461DC43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D505AC9A-8E8C-D70B-B814-6FA0CBAEC4DA}"/>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CD11310B-4D78-04E7-F4F0-19B32659D9C2}"/>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69EEFB31-814E-3245-AACC-C385EE1876BB}"/>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pic>
        <p:nvPicPr>
          <p:cNvPr id="9" name="Picture 4" descr="Fiesta Americana Viaducto Aeropuerto | Hotel in Mexico City Airport">
            <a:extLst>
              <a:ext uri="{FF2B5EF4-FFF2-40B4-BE49-F238E27FC236}">
                <a16:creationId xmlns:a16="http://schemas.microsoft.com/office/drawing/2014/main" id="{56319535-9DA8-C046-4E42-C127253436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562" y="171184"/>
            <a:ext cx="4555068" cy="2562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B633B35-1C2C-94F8-4057-B2F6C17A841E}"/>
              </a:ext>
            </a:extLst>
          </p:cNvPr>
          <p:cNvPicPr>
            <a:picLocks noChangeAspect="1"/>
          </p:cNvPicPr>
          <p:nvPr/>
        </p:nvPicPr>
        <p:blipFill>
          <a:blip r:embed="rId7"/>
          <a:stretch>
            <a:fillRect/>
          </a:stretch>
        </p:blipFill>
        <p:spPr>
          <a:xfrm>
            <a:off x="369657" y="0"/>
            <a:ext cx="2238864" cy="1331216"/>
          </a:xfrm>
          <a:prstGeom prst="rect">
            <a:avLst/>
          </a:prstGeom>
        </p:spPr>
      </p:pic>
      <p:pic>
        <p:nvPicPr>
          <p:cNvPr id="8" name="Picture 7">
            <a:extLst>
              <a:ext uri="{FF2B5EF4-FFF2-40B4-BE49-F238E27FC236}">
                <a16:creationId xmlns:a16="http://schemas.microsoft.com/office/drawing/2014/main" id="{F611DD18-8DAE-23A6-44D9-B992E4607386}"/>
              </a:ext>
            </a:extLst>
          </p:cNvPr>
          <p:cNvPicPr>
            <a:picLocks noChangeAspect="1"/>
          </p:cNvPicPr>
          <p:nvPr/>
        </p:nvPicPr>
        <p:blipFill>
          <a:blip r:embed="rId8"/>
          <a:stretch>
            <a:fillRect/>
          </a:stretch>
        </p:blipFill>
        <p:spPr>
          <a:xfrm>
            <a:off x="941821" y="4225878"/>
            <a:ext cx="3817980" cy="1958245"/>
          </a:xfrm>
          <a:prstGeom prst="rect">
            <a:avLst/>
          </a:prstGeom>
        </p:spPr>
      </p:pic>
      <p:pic>
        <p:nvPicPr>
          <p:cNvPr id="11" name="Picture 2" descr="FIESTA AMERICANA MONTERREY PABELLÓN M (Nuevo Leon): opiniones y precios">
            <a:extLst>
              <a:ext uri="{FF2B5EF4-FFF2-40B4-BE49-F238E27FC236}">
                <a16:creationId xmlns:a16="http://schemas.microsoft.com/office/drawing/2014/main" id="{A6A796DC-B10B-A70C-F138-61F6800AD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189" y="1198576"/>
            <a:ext cx="3978611" cy="2648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C49D3D0-3A9F-2263-78A6-9F936FEEBE20}"/>
              </a:ext>
            </a:extLst>
          </p:cNvPr>
          <p:cNvPicPr>
            <a:picLocks noChangeAspect="1"/>
          </p:cNvPicPr>
          <p:nvPr/>
        </p:nvPicPr>
        <p:blipFill>
          <a:blip r:embed="rId10"/>
          <a:stretch>
            <a:fillRect/>
          </a:stretch>
        </p:blipFill>
        <p:spPr>
          <a:xfrm>
            <a:off x="6096000" y="2961664"/>
            <a:ext cx="4419600" cy="2946400"/>
          </a:xfrm>
          <a:prstGeom prst="rect">
            <a:avLst/>
          </a:prstGeom>
        </p:spPr>
      </p:pic>
      <p:sp>
        <p:nvSpPr>
          <p:cNvPr id="14" name="TextBox 13">
            <a:extLst>
              <a:ext uri="{FF2B5EF4-FFF2-40B4-BE49-F238E27FC236}">
                <a16:creationId xmlns:a16="http://schemas.microsoft.com/office/drawing/2014/main" id="{8163EFB6-0CA4-6968-C913-332E9FFA0A06}"/>
              </a:ext>
            </a:extLst>
          </p:cNvPr>
          <p:cNvSpPr txBox="1"/>
          <p:nvPr/>
        </p:nvSpPr>
        <p:spPr>
          <a:xfrm>
            <a:off x="781189" y="3508637"/>
            <a:ext cx="2495107" cy="307777"/>
          </a:xfrm>
          <a:prstGeom prst="rect">
            <a:avLst/>
          </a:prstGeom>
          <a:noFill/>
        </p:spPr>
        <p:txBody>
          <a:bodyPr wrap="square" rtlCol="0">
            <a:spAutoFit/>
          </a:bodyPr>
          <a:lstStyle/>
          <a:p>
            <a:r>
              <a:rPr lang="en-US" sz="1400" dirty="0">
                <a:solidFill>
                  <a:schemeClr val="bg1"/>
                </a:solidFill>
              </a:rPr>
              <a:t>Fiesta Americana Monterrey</a:t>
            </a:r>
            <a:endParaRPr lang="en-CA" sz="1400" dirty="0">
              <a:solidFill>
                <a:schemeClr val="bg1"/>
              </a:solidFill>
            </a:endParaRPr>
          </a:p>
        </p:txBody>
      </p:sp>
      <p:sp>
        <p:nvSpPr>
          <p:cNvPr id="15" name="TextBox 14">
            <a:extLst>
              <a:ext uri="{FF2B5EF4-FFF2-40B4-BE49-F238E27FC236}">
                <a16:creationId xmlns:a16="http://schemas.microsoft.com/office/drawing/2014/main" id="{8870F7F2-01BC-8BA7-7709-9633D06B6AC5}"/>
              </a:ext>
            </a:extLst>
          </p:cNvPr>
          <p:cNvSpPr txBox="1"/>
          <p:nvPr/>
        </p:nvSpPr>
        <p:spPr>
          <a:xfrm>
            <a:off x="6096000" y="5521927"/>
            <a:ext cx="2495107" cy="307777"/>
          </a:xfrm>
          <a:prstGeom prst="rect">
            <a:avLst/>
          </a:prstGeom>
          <a:noFill/>
        </p:spPr>
        <p:txBody>
          <a:bodyPr wrap="square" rtlCol="0">
            <a:spAutoFit/>
          </a:bodyPr>
          <a:lstStyle/>
          <a:p>
            <a:r>
              <a:rPr lang="en-US" sz="1400" dirty="0">
                <a:solidFill>
                  <a:schemeClr val="bg1"/>
                </a:solidFill>
              </a:rPr>
              <a:t>Fiesta Americana Guadalajara</a:t>
            </a:r>
            <a:endParaRPr lang="en-CA" sz="1400" dirty="0">
              <a:solidFill>
                <a:schemeClr val="bg1"/>
              </a:solidFill>
            </a:endParaRPr>
          </a:p>
        </p:txBody>
      </p:sp>
      <p:sp>
        <p:nvSpPr>
          <p:cNvPr id="16" name="TextBox 15">
            <a:extLst>
              <a:ext uri="{FF2B5EF4-FFF2-40B4-BE49-F238E27FC236}">
                <a16:creationId xmlns:a16="http://schemas.microsoft.com/office/drawing/2014/main" id="{F9CC53CA-2B10-9AE0-4BE1-50CF4C31FBE5}"/>
              </a:ext>
            </a:extLst>
          </p:cNvPr>
          <p:cNvSpPr txBox="1"/>
          <p:nvPr/>
        </p:nvSpPr>
        <p:spPr>
          <a:xfrm>
            <a:off x="6115953" y="2394853"/>
            <a:ext cx="3714084" cy="307777"/>
          </a:xfrm>
          <a:prstGeom prst="rect">
            <a:avLst/>
          </a:prstGeom>
          <a:noFill/>
        </p:spPr>
        <p:txBody>
          <a:bodyPr wrap="square" rtlCol="0">
            <a:spAutoFit/>
          </a:bodyPr>
          <a:lstStyle/>
          <a:p>
            <a:r>
              <a:rPr lang="en-US" sz="1400" dirty="0">
                <a:solidFill>
                  <a:schemeClr val="bg1"/>
                </a:solidFill>
              </a:rPr>
              <a:t>Fiesta Americana </a:t>
            </a:r>
            <a:r>
              <a:rPr lang="en-US" sz="1400" dirty="0" err="1">
                <a:solidFill>
                  <a:schemeClr val="bg1"/>
                </a:solidFill>
              </a:rPr>
              <a:t>Viaducto</a:t>
            </a:r>
            <a:r>
              <a:rPr lang="en-US" sz="1400" dirty="0">
                <a:solidFill>
                  <a:schemeClr val="bg1"/>
                </a:solidFill>
              </a:rPr>
              <a:t> </a:t>
            </a:r>
            <a:r>
              <a:rPr lang="en-US" sz="1400" dirty="0" err="1">
                <a:solidFill>
                  <a:schemeClr val="bg1"/>
                </a:solidFill>
              </a:rPr>
              <a:t>Aeropuerto</a:t>
            </a:r>
            <a:endParaRPr lang="en-CA" sz="1400" dirty="0">
              <a:solidFill>
                <a:schemeClr val="bg1"/>
              </a:solidFill>
            </a:endParaRPr>
          </a:p>
        </p:txBody>
      </p:sp>
      <p:sp>
        <p:nvSpPr>
          <p:cNvPr id="17" name="TextBox 16">
            <a:extLst>
              <a:ext uri="{FF2B5EF4-FFF2-40B4-BE49-F238E27FC236}">
                <a16:creationId xmlns:a16="http://schemas.microsoft.com/office/drawing/2014/main" id="{A41FEF98-5056-864A-501B-111861985B77}"/>
              </a:ext>
            </a:extLst>
          </p:cNvPr>
          <p:cNvSpPr txBox="1"/>
          <p:nvPr/>
        </p:nvSpPr>
        <p:spPr>
          <a:xfrm>
            <a:off x="941820" y="5789330"/>
            <a:ext cx="2495107" cy="307777"/>
          </a:xfrm>
          <a:prstGeom prst="rect">
            <a:avLst/>
          </a:prstGeom>
          <a:noFill/>
        </p:spPr>
        <p:txBody>
          <a:bodyPr wrap="square" rtlCol="0">
            <a:spAutoFit/>
          </a:bodyPr>
          <a:lstStyle/>
          <a:p>
            <a:r>
              <a:rPr lang="en-US" sz="1400" dirty="0">
                <a:solidFill>
                  <a:schemeClr val="bg1"/>
                </a:solidFill>
              </a:rPr>
              <a:t>Fiesta Americana </a:t>
            </a:r>
            <a:r>
              <a:rPr lang="en-US" sz="1400" dirty="0" err="1">
                <a:solidFill>
                  <a:schemeClr val="bg1"/>
                </a:solidFill>
              </a:rPr>
              <a:t>Toreo</a:t>
            </a:r>
            <a:endParaRPr lang="en-CA" sz="1400" dirty="0">
              <a:solidFill>
                <a:schemeClr val="bg1"/>
              </a:solidFill>
            </a:endParaRPr>
          </a:p>
        </p:txBody>
      </p:sp>
    </p:spTree>
    <p:extLst>
      <p:ext uri="{BB962C8B-B14F-4D97-AF65-F5344CB8AC3E}">
        <p14:creationId xmlns:p14="http://schemas.microsoft.com/office/powerpoint/2010/main" val="164138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F5056"/>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301752" y="323088"/>
            <a:ext cx="4655819" cy="1453895"/>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7399020" y="704088"/>
            <a:ext cx="4792979" cy="6153911"/>
          </a:xfrm>
          <a:prstGeom prst="rect">
            <a:avLst/>
          </a:prstGeom>
        </p:spPr>
      </p:pic>
      <p:sp>
        <p:nvSpPr>
          <p:cNvPr id="6" name="object 6"/>
          <p:cNvSpPr txBox="1">
            <a:spLocks noGrp="1"/>
          </p:cNvSpPr>
          <p:nvPr>
            <p:ph type="title"/>
          </p:nvPr>
        </p:nvSpPr>
        <p:spPr>
          <a:xfrm>
            <a:off x="685800" y="2743200"/>
            <a:ext cx="6188115" cy="1095941"/>
          </a:xfrm>
          <a:prstGeom prst="rect">
            <a:avLst/>
          </a:prstGeom>
        </p:spPr>
        <p:txBody>
          <a:bodyPr vert="horz" wrap="square" lIns="0" tIns="1905" rIns="0" bIns="0" rtlCol="0">
            <a:spAutoFit/>
          </a:bodyPr>
          <a:lstStyle/>
          <a:p>
            <a:pPr marL="12700" marR="5080">
              <a:lnSpc>
                <a:spcPct val="101899"/>
              </a:lnSpc>
              <a:spcBef>
                <a:spcPts val="15"/>
              </a:spcBef>
            </a:pPr>
            <a:r>
              <a:rPr lang="en-US" sz="3600" spc="-25" dirty="0">
                <a:solidFill>
                  <a:srgbClr val="FFB600"/>
                </a:solidFill>
              </a:rPr>
              <a:t>Reflections and Projections for </a:t>
            </a:r>
            <a:r>
              <a:rPr sz="3600" dirty="0">
                <a:solidFill>
                  <a:srgbClr val="FFB600"/>
                </a:solidFill>
              </a:rPr>
              <a:t>Global</a:t>
            </a:r>
            <a:r>
              <a:rPr sz="3600" spc="-5" dirty="0">
                <a:solidFill>
                  <a:srgbClr val="FFB600"/>
                </a:solidFill>
              </a:rPr>
              <a:t> </a:t>
            </a:r>
            <a:r>
              <a:rPr sz="3600" dirty="0">
                <a:solidFill>
                  <a:srgbClr val="FFB600"/>
                </a:solidFill>
              </a:rPr>
              <a:t>Business</a:t>
            </a:r>
            <a:r>
              <a:rPr sz="3600" spc="-30" dirty="0">
                <a:solidFill>
                  <a:srgbClr val="FFB600"/>
                </a:solidFill>
              </a:rPr>
              <a:t> </a:t>
            </a:r>
            <a:r>
              <a:rPr sz="3600" spc="-40" dirty="0">
                <a:solidFill>
                  <a:srgbClr val="FFB600"/>
                </a:solidFill>
              </a:rPr>
              <a:t>Travel</a:t>
            </a:r>
            <a:endParaRPr sz="3600" dirty="0"/>
          </a:p>
        </p:txBody>
      </p:sp>
      <p:sp>
        <p:nvSpPr>
          <p:cNvPr id="7" name="object 7"/>
          <p:cNvSpPr txBox="1"/>
          <p:nvPr/>
        </p:nvSpPr>
        <p:spPr>
          <a:xfrm>
            <a:off x="685800" y="4038600"/>
            <a:ext cx="3954779" cy="360680"/>
          </a:xfrm>
          <a:prstGeom prst="rect">
            <a:avLst/>
          </a:prstGeom>
        </p:spPr>
        <p:txBody>
          <a:bodyPr vert="horz" wrap="square" lIns="0" tIns="12065" rIns="0" bIns="0" rtlCol="0">
            <a:spAutoFit/>
          </a:bodyPr>
          <a:lstStyle/>
          <a:p>
            <a:pPr marL="12700">
              <a:lnSpc>
                <a:spcPct val="100000"/>
              </a:lnSpc>
              <a:spcBef>
                <a:spcPts val="95"/>
              </a:spcBef>
            </a:pPr>
            <a:r>
              <a:rPr sz="2200" b="1" i="1" spc="-70" dirty="0">
                <a:solidFill>
                  <a:srgbClr val="FFB600"/>
                </a:solidFill>
                <a:latin typeface="Arial"/>
                <a:cs typeface="Arial"/>
              </a:rPr>
              <a:t> </a:t>
            </a:r>
            <a:r>
              <a:rPr lang="en-US" sz="2200" b="1" i="1" spc="-70" dirty="0">
                <a:solidFill>
                  <a:srgbClr val="FFB600"/>
                </a:solidFill>
                <a:latin typeface="Arial"/>
                <a:cs typeface="Arial"/>
              </a:rPr>
              <a:t>And </a:t>
            </a:r>
            <a:r>
              <a:rPr sz="2200" b="1" i="1" dirty="0">
                <a:solidFill>
                  <a:srgbClr val="FFB600"/>
                </a:solidFill>
                <a:latin typeface="Arial"/>
                <a:cs typeface="Arial"/>
              </a:rPr>
              <a:t>What’s</a:t>
            </a:r>
            <a:r>
              <a:rPr sz="2200" b="1" i="1" spc="-40" dirty="0">
                <a:solidFill>
                  <a:srgbClr val="FFB600"/>
                </a:solidFill>
                <a:latin typeface="Arial"/>
                <a:cs typeface="Arial"/>
              </a:rPr>
              <a:t> </a:t>
            </a:r>
            <a:r>
              <a:rPr lang="en-US" sz="2200" b="1" i="1" dirty="0">
                <a:solidFill>
                  <a:srgbClr val="FFB600"/>
                </a:solidFill>
                <a:latin typeface="Arial"/>
                <a:cs typeface="Arial"/>
              </a:rPr>
              <a:t>Next</a:t>
            </a:r>
            <a:r>
              <a:rPr sz="2200" b="1" i="1" spc="-50" dirty="0">
                <a:solidFill>
                  <a:srgbClr val="FFB600"/>
                </a:solidFill>
                <a:latin typeface="Arial"/>
                <a:cs typeface="Arial"/>
              </a:rPr>
              <a:t> </a:t>
            </a:r>
            <a:r>
              <a:rPr sz="2200" b="1" i="1" dirty="0">
                <a:solidFill>
                  <a:srgbClr val="FFB600"/>
                </a:solidFill>
                <a:latin typeface="Arial"/>
                <a:cs typeface="Arial"/>
              </a:rPr>
              <a:t>at</a:t>
            </a:r>
            <a:r>
              <a:rPr sz="2200" b="1" i="1" spc="-60" dirty="0">
                <a:solidFill>
                  <a:srgbClr val="FFB600"/>
                </a:solidFill>
                <a:latin typeface="Arial"/>
                <a:cs typeface="Arial"/>
              </a:rPr>
              <a:t> </a:t>
            </a:r>
            <a:r>
              <a:rPr sz="2200" b="1" i="1" spc="-20" dirty="0">
                <a:solidFill>
                  <a:srgbClr val="FFB600"/>
                </a:solidFill>
                <a:latin typeface="Arial"/>
                <a:cs typeface="Arial"/>
              </a:rPr>
              <a:t>GBTA</a:t>
            </a:r>
            <a:endParaRPr sz="2200" i="1" dirty="0">
              <a:latin typeface="Arial"/>
              <a:cs typeface="Arial"/>
            </a:endParaRPr>
          </a:p>
        </p:txBody>
      </p:sp>
      <p:sp>
        <p:nvSpPr>
          <p:cNvPr id="8" name="TextBox 7">
            <a:extLst>
              <a:ext uri="{FF2B5EF4-FFF2-40B4-BE49-F238E27FC236}">
                <a16:creationId xmlns:a16="http://schemas.microsoft.com/office/drawing/2014/main" id="{E83CAE14-B4FC-B03D-EC30-CCCCA5E9CFF3}"/>
              </a:ext>
            </a:extLst>
          </p:cNvPr>
          <p:cNvSpPr txBox="1"/>
          <p:nvPr/>
        </p:nvSpPr>
        <p:spPr>
          <a:xfrm>
            <a:off x="685800" y="5105400"/>
            <a:ext cx="3835828"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GBTA Michigan Chapter Meeting</a:t>
            </a:r>
          </a:p>
          <a:p>
            <a:r>
              <a:rPr lang="en-US" dirty="0">
                <a:solidFill>
                  <a:schemeClr val="bg1"/>
                </a:solidFill>
                <a:latin typeface="Arial" panose="020B0604020202020204" pitchFamily="34" charset="0"/>
                <a:cs typeface="Arial" panose="020B0604020202020204" pitchFamily="34" charset="0"/>
              </a:rPr>
              <a:t>February 29, 2024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B5AC-7FC4-A7C4-9CED-83A28677F02A}"/>
            </a:ext>
          </a:extLst>
        </p:cNvPr>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C5E12FFB-2E74-04E6-4406-A8138F632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sp>
        <p:nvSpPr>
          <p:cNvPr id="2" name="TextBox 1">
            <a:extLst>
              <a:ext uri="{FF2B5EF4-FFF2-40B4-BE49-F238E27FC236}">
                <a16:creationId xmlns:a16="http://schemas.microsoft.com/office/drawing/2014/main" id="{5BA87D79-8209-8541-6673-04A24119D877}"/>
              </a:ext>
            </a:extLst>
          </p:cNvPr>
          <p:cNvSpPr txBox="1"/>
          <p:nvPr/>
        </p:nvSpPr>
        <p:spPr>
          <a:xfrm>
            <a:off x="7449130" y="5675750"/>
            <a:ext cx="7389039" cy="1323439"/>
          </a:xfrm>
          <a:prstGeom prst="rect">
            <a:avLst/>
          </a:prstGeom>
          <a:noFill/>
        </p:spPr>
        <p:txBody>
          <a:bodyPr wrap="square" rtlCol="0">
            <a:spAutoFit/>
          </a:bodyPr>
          <a:lstStyle/>
          <a:p>
            <a:r>
              <a:rPr lang="es-ES" sz="4800" dirty="0">
                <a:solidFill>
                  <a:schemeClr val="bg1"/>
                </a:solidFill>
                <a:latin typeface="Century Gothic" panose="020B0502020202020204" pitchFamily="34" charset="0"/>
              </a:rPr>
              <a:t>¡BIENVENIDOS!</a:t>
            </a:r>
            <a:br>
              <a:rPr lang="es-ES" sz="3200" dirty="0">
                <a:solidFill>
                  <a:schemeClr val="bg1"/>
                </a:solidFill>
                <a:latin typeface="Century Gothic" panose="020B0502020202020204" pitchFamily="34" charset="0"/>
              </a:rPr>
            </a:br>
            <a:endParaRPr lang="es-ES" sz="3200" dirty="0">
              <a:solidFill>
                <a:schemeClr val="bg1"/>
              </a:solidFill>
              <a:latin typeface="Century Gothic" panose="020B0502020202020204" pitchFamily="34" charset="0"/>
            </a:endParaRPr>
          </a:p>
        </p:txBody>
      </p:sp>
      <p:pic>
        <p:nvPicPr>
          <p:cNvPr id="5" name="Imagen 5" descr="Logo Posadas calado-01.png">
            <a:extLst>
              <a:ext uri="{FF2B5EF4-FFF2-40B4-BE49-F238E27FC236}">
                <a16:creationId xmlns:a16="http://schemas.microsoft.com/office/drawing/2014/main" id="{32CEA4DC-C426-5BA4-8768-AD6D1AF14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65AE853F-EC74-C22F-D4F1-97707DAEDC7D}"/>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475D4500-01A6-633D-7BBF-138CB750AE32}"/>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AA54625A-04AA-0AFD-BE57-368CDA7CC963}"/>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pic>
        <p:nvPicPr>
          <p:cNvPr id="11" name="Picture 10">
            <a:extLst>
              <a:ext uri="{FF2B5EF4-FFF2-40B4-BE49-F238E27FC236}">
                <a16:creationId xmlns:a16="http://schemas.microsoft.com/office/drawing/2014/main" id="{D34C2ECD-35C0-23BD-FBB0-E912C1EFA98D}"/>
              </a:ext>
            </a:extLst>
          </p:cNvPr>
          <p:cNvPicPr>
            <a:picLocks noChangeAspect="1"/>
          </p:cNvPicPr>
          <p:nvPr/>
        </p:nvPicPr>
        <p:blipFill>
          <a:blip r:embed="rId6"/>
          <a:stretch>
            <a:fillRect/>
          </a:stretch>
        </p:blipFill>
        <p:spPr>
          <a:xfrm>
            <a:off x="3166083" y="820815"/>
            <a:ext cx="5463775" cy="2277424"/>
          </a:xfrm>
          <a:prstGeom prst="rect">
            <a:avLst/>
          </a:prstGeom>
        </p:spPr>
      </p:pic>
      <p:pic>
        <p:nvPicPr>
          <p:cNvPr id="14" name="Picture 13">
            <a:extLst>
              <a:ext uri="{FF2B5EF4-FFF2-40B4-BE49-F238E27FC236}">
                <a16:creationId xmlns:a16="http://schemas.microsoft.com/office/drawing/2014/main" id="{EE161131-FDD8-9B87-E923-A7D787CA3CB7}"/>
              </a:ext>
            </a:extLst>
          </p:cNvPr>
          <p:cNvPicPr>
            <a:picLocks noChangeAspect="1"/>
          </p:cNvPicPr>
          <p:nvPr/>
        </p:nvPicPr>
        <p:blipFill>
          <a:blip r:embed="rId7"/>
          <a:stretch>
            <a:fillRect/>
          </a:stretch>
        </p:blipFill>
        <p:spPr>
          <a:xfrm>
            <a:off x="3043282" y="3580420"/>
            <a:ext cx="6105436" cy="2210589"/>
          </a:xfrm>
          <a:prstGeom prst="rect">
            <a:avLst/>
          </a:prstGeom>
        </p:spPr>
      </p:pic>
      <p:pic>
        <p:nvPicPr>
          <p:cNvPr id="7" name="Picture 6">
            <a:extLst>
              <a:ext uri="{FF2B5EF4-FFF2-40B4-BE49-F238E27FC236}">
                <a16:creationId xmlns:a16="http://schemas.microsoft.com/office/drawing/2014/main" id="{9657F26E-88D3-8753-6ECE-180CD7603ABC}"/>
              </a:ext>
            </a:extLst>
          </p:cNvPr>
          <p:cNvPicPr>
            <a:picLocks noChangeAspect="1"/>
          </p:cNvPicPr>
          <p:nvPr/>
        </p:nvPicPr>
        <p:blipFill>
          <a:blip r:embed="rId8"/>
          <a:stretch>
            <a:fillRect/>
          </a:stretch>
        </p:blipFill>
        <p:spPr>
          <a:xfrm>
            <a:off x="9602059" y="311878"/>
            <a:ext cx="2243523" cy="1333108"/>
          </a:xfrm>
          <a:prstGeom prst="rect">
            <a:avLst/>
          </a:prstGeom>
        </p:spPr>
      </p:pic>
    </p:spTree>
    <p:extLst>
      <p:ext uri="{BB962C8B-B14F-4D97-AF65-F5344CB8AC3E}">
        <p14:creationId xmlns:p14="http://schemas.microsoft.com/office/powerpoint/2010/main" val="5516797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66F4BF-7F3C-4555-AEF4-1F46490DC91A}"/>
              </a:ext>
            </a:extLst>
          </p:cNvPr>
          <p:cNvPicPr>
            <a:picLocks noChangeAspect="1"/>
          </p:cNvPicPr>
          <p:nvPr/>
        </p:nvPicPr>
        <p:blipFill>
          <a:blip r:embed="rId2"/>
          <a:stretch>
            <a:fillRect/>
          </a:stretch>
        </p:blipFill>
        <p:spPr>
          <a:xfrm>
            <a:off x="0" y="43278"/>
            <a:ext cx="12192000" cy="6771445"/>
          </a:xfrm>
          <a:prstGeom prst="rect">
            <a:avLst/>
          </a:prstGeom>
        </p:spPr>
      </p:pic>
    </p:spTree>
    <p:extLst>
      <p:ext uri="{BB962C8B-B14F-4D97-AF65-F5344CB8AC3E}">
        <p14:creationId xmlns:p14="http://schemas.microsoft.com/office/powerpoint/2010/main" val="260653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esta Inn Monterrey La Fe | Hotel in Monterrey La Fe">
            <a:extLst>
              <a:ext uri="{FF2B5EF4-FFF2-40B4-BE49-F238E27FC236}">
                <a16:creationId xmlns:a16="http://schemas.microsoft.com/office/drawing/2014/main" id="{5A0F1D13-AA08-DA8A-D2A3-87CB6CD90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582" y="290497"/>
            <a:ext cx="4723055" cy="28858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esta Inn Express Puebla Explanada Reviews, Deals &amp; Photos 2023 - Expedia">
            <a:extLst>
              <a:ext uri="{FF2B5EF4-FFF2-40B4-BE49-F238E27FC236}">
                <a16:creationId xmlns:a16="http://schemas.microsoft.com/office/drawing/2014/main" id="{ED6E0C80-7785-F61E-DF04-75AE5CC5B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57" y="3266923"/>
            <a:ext cx="5005055" cy="30270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esta Inn Queretaro from $44. Santiago de Querétaro Hotel Deals &amp; Reviews  - KAYAK">
            <a:extLst>
              <a:ext uri="{FF2B5EF4-FFF2-40B4-BE49-F238E27FC236}">
                <a16:creationId xmlns:a16="http://schemas.microsoft.com/office/drawing/2014/main" id="{845C651A-7E21-17CE-2EDA-A1CCD6B99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24581" y="3358523"/>
            <a:ext cx="4823080" cy="2935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210680-3066-2DCA-7703-1CA3B943F920}"/>
              </a:ext>
            </a:extLst>
          </p:cNvPr>
          <p:cNvSpPr txBox="1"/>
          <p:nvPr/>
        </p:nvSpPr>
        <p:spPr>
          <a:xfrm>
            <a:off x="6096001" y="472683"/>
            <a:ext cx="1857375" cy="593901"/>
          </a:xfrm>
          <a:prstGeom prst="rect">
            <a:avLst/>
          </a:prstGeom>
        </p:spPr>
        <p:txBody>
          <a:bodyPr vert="horz" wrap="square" lIns="121920" tIns="60960" rIns="121920" bIns="60960" rtlCol="0" anchor="ctr">
            <a:normAutofit/>
          </a:bodyPr>
          <a:lstStyle/>
          <a:p>
            <a:pPr algn="ctr"/>
            <a:endParaRPr lang="en-US" sz="1600" dirty="0"/>
          </a:p>
        </p:txBody>
      </p:sp>
      <p:pic>
        <p:nvPicPr>
          <p:cNvPr id="1026" name="Picture 2" descr="Fiesta Inn Monterrey Fundidora in Monterrey, Mexico from $33: Deals,  Reviews, Photos | momondo">
            <a:extLst>
              <a:ext uri="{FF2B5EF4-FFF2-40B4-BE49-F238E27FC236}">
                <a16:creationId xmlns:a16="http://schemas.microsoft.com/office/drawing/2014/main" id="{706C8C01-5E92-B6EA-671B-C3B273DDB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3" y="290497"/>
            <a:ext cx="5133551" cy="288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esta Inn - Wikipedia">
            <a:extLst>
              <a:ext uri="{FF2B5EF4-FFF2-40B4-BE49-F238E27FC236}">
                <a16:creationId xmlns:a16="http://schemas.microsoft.com/office/drawing/2014/main" id="{392983FB-B043-C3A8-10F0-19193F2E9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860" y="6294007"/>
            <a:ext cx="1521384" cy="49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66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57DA5701-FF49-441D-8A2F-CD7D99F1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sp>
        <p:nvSpPr>
          <p:cNvPr id="2" name="TextBox 1">
            <a:extLst>
              <a:ext uri="{FF2B5EF4-FFF2-40B4-BE49-F238E27FC236}">
                <a16:creationId xmlns:a16="http://schemas.microsoft.com/office/drawing/2014/main" id="{02CF10B5-D437-4495-A89F-D4332362564A}"/>
              </a:ext>
            </a:extLst>
          </p:cNvPr>
          <p:cNvSpPr txBox="1"/>
          <p:nvPr/>
        </p:nvSpPr>
        <p:spPr>
          <a:xfrm>
            <a:off x="7449130" y="5675750"/>
            <a:ext cx="7389039" cy="1323439"/>
          </a:xfrm>
          <a:prstGeom prst="rect">
            <a:avLst/>
          </a:prstGeom>
          <a:noFill/>
        </p:spPr>
        <p:txBody>
          <a:bodyPr wrap="square" rtlCol="0">
            <a:spAutoFit/>
          </a:bodyPr>
          <a:lstStyle/>
          <a:p>
            <a:r>
              <a:rPr lang="es-ES" sz="4800" dirty="0">
                <a:solidFill>
                  <a:schemeClr val="bg1"/>
                </a:solidFill>
                <a:latin typeface="Century Gothic" panose="020B0502020202020204" pitchFamily="34" charset="0"/>
              </a:rPr>
              <a:t>¡BIENVENIDOS!</a:t>
            </a:r>
            <a:br>
              <a:rPr lang="es-ES" sz="3200" dirty="0">
                <a:solidFill>
                  <a:schemeClr val="bg1"/>
                </a:solidFill>
                <a:latin typeface="Century Gothic" panose="020B0502020202020204" pitchFamily="34" charset="0"/>
              </a:rPr>
            </a:br>
            <a:endParaRPr lang="es-ES" sz="3200" dirty="0">
              <a:solidFill>
                <a:schemeClr val="bg1"/>
              </a:solidFill>
              <a:latin typeface="Century Gothic" panose="020B0502020202020204" pitchFamily="34" charset="0"/>
            </a:endParaRPr>
          </a:p>
        </p:txBody>
      </p:sp>
      <p:pic>
        <p:nvPicPr>
          <p:cNvPr id="5" name="Imagen 5" descr="Logo Posadas calado-01.png">
            <a:extLst>
              <a:ext uri="{FF2B5EF4-FFF2-40B4-BE49-F238E27FC236}">
                <a16:creationId xmlns:a16="http://schemas.microsoft.com/office/drawing/2014/main" id="{3F2AD0C5-2D76-4B0B-B46C-6461DC43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D505AC9A-8E8C-D70B-B814-6FA0CBAEC4DA}"/>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CD11310B-4D78-04E7-F4F0-19B32659D9C2}"/>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69EEFB31-814E-3245-AACC-C385EE1876BB}"/>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sp>
        <p:nvSpPr>
          <p:cNvPr id="8" name="TextBox 7">
            <a:extLst>
              <a:ext uri="{FF2B5EF4-FFF2-40B4-BE49-F238E27FC236}">
                <a16:creationId xmlns:a16="http://schemas.microsoft.com/office/drawing/2014/main" id="{9D3105B7-C6C2-6F48-DEFF-E99B6D014690}"/>
              </a:ext>
            </a:extLst>
          </p:cNvPr>
          <p:cNvSpPr txBox="1"/>
          <p:nvPr/>
        </p:nvSpPr>
        <p:spPr>
          <a:xfrm>
            <a:off x="302149" y="2590495"/>
            <a:ext cx="6096000" cy="3046988"/>
          </a:xfrm>
          <a:prstGeom prst="rect">
            <a:avLst/>
          </a:prstGeom>
          <a:noFill/>
        </p:spPr>
        <p:txBody>
          <a:bodyPr wrap="square">
            <a:spAutoFit/>
          </a:bodyPr>
          <a:lstStyle/>
          <a:p>
            <a:r>
              <a:rPr lang="en-US" sz="2400" dirty="0">
                <a:solidFill>
                  <a:schemeClr val="bg2">
                    <a:lumMod val="50000"/>
                  </a:schemeClr>
                </a:solidFill>
              </a:rPr>
              <a:t>At Gamma, we merge the essence of your chosen destination with our signature hospitality, creating a space that you will love. Gamma offers you an inspiring space to rest and to enjoy each day during your stay, providing cozy rooms with unique design and warm interiors that immerse you in an environment full of comfort and tranquility.</a:t>
            </a:r>
            <a:endParaRPr lang="en-CA" sz="2400" dirty="0">
              <a:solidFill>
                <a:schemeClr val="bg2">
                  <a:lumMod val="50000"/>
                </a:schemeClr>
              </a:solidFill>
            </a:endParaRPr>
          </a:p>
        </p:txBody>
      </p:sp>
      <p:pic>
        <p:nvPicPr>
          <p:cNvPr id="9" name="Picture 2" descr="Your stay — Obesity Care Group">
            <a:extLst>
              <a:ext uri="{FF2B5EF4-FFF2-40B4-BE49-F238E27FC236}">
                <a16:creationId xmlns:a16="http://schemas.microsoft.com/office/drawing/2014/main" id="{DE191485-F3F5-174C-B61A-6BD01FD60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043" y="421640"/>
            <a:ext cx="50165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amma Ciudad Juarez, Ciudad Juárez | HotelsCombined">
            <a:extLst>
              <a:ext uri="{FF2B5EF4-FFF2-40B4-BE49-F238E27FC236}">
                <a16:creationId xmlns:a16="http://schemas.microsoft.com/office/drawing/2014/main" id="{F6A216BB-86BF-D5BE-9369-207E28C92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8123" y="411247"/>
            <a:ext cx="4044736" cy="2502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44C259-CFB6-9D9A-8E80-61A808461705}"/>
              </a:ext>
            </a:extLst>
          </p:cNvPr>
          <p:cNvPicPr>
            <a:picLocks noChangeAspect="1"/>
          </p:cNvPicPr>
          <p:nvPr/>
        </p:nvPicPr>
        <p:blipFill>
          <a:blip r:embed="rId8"/>
          <a:stretch>
            <a:fillRect/>
          </a:stretch>
        </p:blipFill>
        <p:spPr>
          <a:xfrm>
            <a:off x="6838122" y="3275699"/>
            <a:ext cx="4049865" cy="2699909"/>
          </a:xfrm>
          <a:prstGeom prst="rect">
            <a:avLst/>
          </a:prstGeom>
        </p:spPr>
      </p:pic>
    </p:spTree>
    <p:extLst>
      <p:ext uri="{BB962C8B-B14F-4D97-AF65-F5344CB8AC3E}">
        <p14:creationId xmlns:p14="http://schemas.microsoft.com/office/powerpoint/2010/main" val="1412435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6">
            <a:extLst>
              <a:ext uri="{FF2B5EF4-FFF2-40B4-BE49-F238E27FC236}">
                <a16:creationId xmlns:a16="http://schemas.microsoft.com/office/drawing/2014/main" id="{31E8EFD6-F139-1BEE-FB88-1ABC25D2C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870" y="-31276"/>
            <a:ext cx="2465015" cy="1467271"/>
          </a:xfrm>
          <a:prstGeom prst="rect">
            <a:avLst/>
          </a:prstGeom>
        </p:spPr>
      </p:pic>
      <p:pic>
        <p:nvPicPr>
          <p:cNvPr id="3074" name="Picture 2" descr="Book Gamma Guadalajara Centro Histórico in Guadalajara | Hotels.com">
            <a:extLst>
              <a:ext uri="{FF2B5EF4-FFF2-40B4-BE49-F238E27FC236}">
                <a16:creationId xmlns:a16="http://schemas.microsoft.com/office/drawing/2014/main" id="{9997A66D-2594-FE4F-E31A-6C9434EF7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99" y="618473"/>
            <a:ext cx="4141612" cy="25011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teles Gamma Ciudad de México, llega a Santa Fe, distrito de negocios más  importante de CDMX – Expresión México">
            <a:extLst>
              <a:ext uri="{FF2B5EF4-FFF2-40B4-BE49-F238E27FC236}">
                <a16:creationId xmlns:a16="http://schemas.microsoft.com/office/drawing/2014/main" id="{243B720C-B54F-7D00-32BF-9084C58A5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418" y="618473"/>
            <a:ext cx="4141612" cy="25011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mma Acapulco Copacabana - Consulta disponibilidad y precios">
            <a:extLst>
              <a:ext uri="{FF2B5EF4-FFF2-40B4-BE49-F238E27FC236}">
                <a16:creationId xmlns:a16="http://schemas.microsoft.com/office/drawing/2014/main" id="{35B1AB56-8CD4-5486-8F70-7654A7FB1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437" y="3429001"/>
            <a:ext cx="4239287" cy="28261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amma Ciudad Juarez, Ciudad Juárez – Updated 2023 Prices">
            <a:extLst>
              <a:ext uri="{FF2B5EF4-FFF2-40B4-BE49-F238E27FC236}">
                <a16:creationId xmlns:a16="http://schemas.microsoft.com/office/drawing/2014/main" id="{2731497D-5748-B011-E9FF-CBF3436C7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418" y="3429001"/>
            <a:ext cx="4239287" cy="282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03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6004059" y="-19992"/>
            <a:ext cx="6453131" cy="7000597"/>
          </a:xfrm>
        </p:spPr>
      </p:pic>
      <p:sp>
        <p:nvSpPr>
          <p:cNvPr id="3" name="Marcador de contenido 2"/>
          <p:cNvSpPr>
            <a:spLocks noGrp="1"/>
          </p:cNvSpPr>
          <p:nvPr>
            <p:ph idx="1"/>
          </p:nvPr>
        </p:nvSpPr>
        <p:spPr>
          <a:xfrm>
            <a:off x="273690" y="1724062"/>
            <a:ext cx="5422468" cy="4962951"/>
          </a:xfrm>
        </p:spPr>
        <p:txBody>
          <a:bodyPr>
            <a:normAutofit/>
          </a:bodyPr>
          <a:lstStyle/>
          <a:p>
            <a:pPr marL="0" indent="0">
              <a:buNone/>
            </a:pPr>
            <a:r>
              <a:rPr lang="en-US" sz="2400" dirty="0">
                <a:solidFill>
                  <a:schemeClr val="tx1">
                    <a:lumMod val="65000"/>
                    <a:lumOff val="35000"/>
                  </a:schemeClr>
                </a:solidFill>
                <a:latin typeface="Interstate-Light"/>
              </a:rPr>
              <a:t>With an innovative self-service concept, we are a practical option for travelers who are looking for a hotel that offers relaxation, safety, and approachable technology, as well as friendly service, complimentary breakfast, and surprising details at a fair price. Because with one, you can travel for work, leisure, or a weekend getaway.</a:t>
            </a:r>
            <a:endParaRPr lang="es-ES" sz="2400" dirty="0">
              <a:solidFill>
                <a:schemeClr val="tx1">
                  <a:lumMod val="65000"/>
                  <a:lumOff val="35000"/>
                </a:schemeClr>
              </a:solidFill>
              <a:latin typeface="Interstate-Light"/>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335" y="2261471"/>
            <a:ext cx="2571803" cy="2318123"/>
          </a:xfrm>
          <a:prstGeom prst="rect">
            <a:avLst/>
          </a:prstGeom>
        </p:spPr>
      </p:pic>
      <p:pic>
        <p:nvPicPr>
          <p:cNvPr id="17" name="Imagen 16"/>
          <p:cNvPicPr>
            <a:picLocks noChangeAspect="1"/>
          </p:cNvPicPr>
          <p:nvPr/>
        </p:nvPicPr>
        <p:blipFill rotWithShape="1">
          <a:blip r:embed="rId4">
            <a:extLst>
              <a:ext uri="{28A0092B-C50C-407E-A947-70E740481C1C}">
                <a14:useLocalDpi xmlns:a14="http://schemas.microsoft.com/office/drawing/2010/main" val="0"/>
              </a:ext>
            </a:extLst>
          </a:blip>
          <a:srcRect l="19430"/>
          <a:stretch/>
        </p:blipFill>
        <p:spPr>
          <a:xfrm>
            <a:off x="67733" y="-31275"/>
            <a:ext cx="2375971" cy="1755337"/>
          </a:xfrm>
          <a:prstGeom prst="rect">
            <a:avLst/>
          </a:prstGeom>
        </p:spPr>
      </p:pic>
    </p:spTree>
    <p:extLst>
      <p:ext uri="{BB962C8B-B14F-4D97-AF65-F5344CB8AC3E}">
        <p14:creationId xmlns:p14="http://schemas.microsoft.com/office/powerpoint/2010/main" val="33633431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12">
            <a:extLst>
              <a:ext uri="{FF2B5EF4-FFF2-40B4-BE49-F238E27FC236}">
                <a16:creationId xmlns:a16="http://schemas.microsoft.com/office/drawing/2014/main" id="{2CC9004A-140C-1DE1-47A7-5E08D76A0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533" y="2142803"/>
            <a:ext cx="2504691" cy="2257631"/>
          </a:xfrm>
          <a:prstGeom prst="rect">
            <a:avLst/>
          </a:prstGeom>
        </p:spPr>
      </p:pic>
      <p:pic>
        <p:nvPicPr>
          <p:cNvPr id="4098" name="Picture 2" descr="One Ciudad de Mexico La Raza from $42. Mexico City Hotel Deals &amp; Reviews -  KAYAK">
            <a:extLst>
              <a:ext uri="{FF2B5EF4-FFF2-40B4-BE49-F238E27FC236}">
                <a16:creationId xmlns:a16="http://schemas.microsoft.com/office/drawing/2014/main" id="{46808272-6E3A-7EE4-6621-5AB78AAD7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4" y="442241"/>
            <a:ext cx="4381517" cy="26484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ne Periferico Sur, Mexico City – Updated 2023 Prices">
            <a:extLst>
              <a:ext uri="{FF2B5EF4-FFF2-40B4-BE49-F238E27FC236}">
                <a16:creationId xmlns:a16="http://schemas.microsoft.com/office/drawing/2014/main" id="{201EFDF2-5D09-EDFB-C17C-2489FD1AA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16" y="3597271"/>
            <a:ext cx="4329325" cy="2885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D886662-CD08-2EE0-EBB8-9AB98EC590B7}"/>
              </a:ext>
            </a:extLst>
          </p:cNvPr>
          <p:cNvPicPr>
            <a:picLocks noChangeAspect="1"/>
          </p:cNvPicPr>
          <p:nvPr/>
        </p:nvPicPr>
        <p:blipFill>
          <a:blip r:embed="rId5"/>
          <a:stretch>
            <a:fillRect/>
          </a:stretch>
        </p:blipFill>
        <p:spPr>
          <a:xfrm>
            <a:off x="5906958" y="413809"/>
            <a:ext cx="4184649" cy="2676873"/>
          </a:xfrm>
          <a:prstGeom prst="rect">
            <a:avLst/>
          </a:prstGeom>
        </p:spPr>
      </p:pic>
      <p:pic>
        <p:nvPicPr>
          <p:cNvPr id="4102" name="Picture 6" descr="Hotel One Guadalajara Centro Histórico, Guadalajara - trivago.com">
            <a:extLst>
              <a:ext uri="{FF2B5EF4-FFF2-40B4-BE49-F238E27FC236}">
                <a16:creationId xmlns:a16="http://schemas.microsoft.com/office/drawing/2014/main" id="{72EABE46-3CA6-2E0A-8AB1-EDEF403BE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063" y="3500996"/>
            <a:ext cx="4329325" cy="288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635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5" descr="Logo Posadas calado-01.png">
            <a:extLst>
              <a:ext uri="{FF2B5EF4-FFF2-40B4-BE49-F238E27FC236}">
                <a16:creationId xmlns:a16="http://schemas.microsoft.com/office/drawing/2014/main" id="{57DA5701-FF49-441D-8A2F-CD7D99F1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344" y="452792"/>
            <a:ext cx="3123312" cy="525640"/>
          </a:xfrm>
          <a:prstGeom prst="rect">
            <a:avLst/>
          </a:prstGeom>
        </p:spPr>
      </p:pic>
      <p:sp>
        <p:nvSpPr>
          <p:cNvPr id="2" name="TextBox 1">
            <a:extLst>
              <a:ext uri="{FF2B5EF4-FFF2-40B4-BE49-F238E27FC236}">
                <a16:creationId xmlns:a16="http://schemas.microsoft.com/office/drawing/2014/main" id="{02CF10B5-D437-4495-A89F-D4332362564A}"/>
              </a:ext>
            </a:extLst>
          </p:cNvPr>
          <p:cNvSpPr txBox="1"/>
          <p:nvPr/>
        </p:nvSpPr>
        <p:spPr>
          <a:xfrm>
            <a:off x="7449130" y="5675750"/>
            <a:ext cx="7389039" cy="1323439"/>
          </a:xfrm>
          <a:prstGeom prst="rect">
            <a:avLst/>
          </a:prstGeom>
          <a:noFill/>
        </p:spPr>
        <p:txBody>
          <a:bodyPr wrap="square" rtlCol="0">
            <a:spAutoFit/>
          </a:bodyPr>
          <a:lstStyle/>
          <a:p>
            <a:r>
              <a:rPr lang="es-ES" sz="4800" dirty="0">
                <a:solidFill>
                  <a:schemeClr val="bg1"/>
                </a:solidFill>
                <a:latin typeface="Century Gothic" panose="020B0502020202020204" pitchFamily="34" charset="0"/>
              </a:rPr>
              <a:t>¡BIENVENIDOS!</a:t>
            </a:r>
            <a:br>
              <a:rPr lang="es-ES" sz="3200" dirty="0">
                <a:solidFill>
                  <a:schemeClr val="bg1"/>
                </a:solidFill>
                <a:latin typeface="Century Gothic" panose="020B0502020202020204" pitchFamily="34" charset="0"/>
              </a:rPr>
            </a:br>
            <a:endParaRPr lang="es-ES" sz="3200" dirty="0">
              <a:solidFill>
                <a:schemeClr val="bg1"/>
              </a:solidFill>
              <a:latin typeface="Century Gothic" panose="020B0502020202020204" pitchFamily="34" charset="0"/>
            </a:endParaRPr>
          </a:p>
        </p:txBody>
      </p:sp>
      <p:pic>
        <p:nvPicPr>
          <p:cNvPr id="5" name="Imagen 5" descr="Logo Posadas calado-01.png">
            <a:extLst>
              <a:ext uri="{FF2B5EF4-FFF2-40B4-BE49-F238E27FC236}">
                <a16:creationId xmlns:a16="http://schemas.microsoft.com/office/drawing/2014/main" id="{3F2AD0C5-2D76-4B0B-B46C-6461DC43D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7" y="6337469"/>
            <a:ext cx="1524000" cy="256483"/>
          </a:xfrm>
          <a:prstGeom prst="rect">
            <a:avLst/>
          </a:prstGeom>
        </p:spPr>
      </p:pic>
      <p:pic>
        <p:nvPicPr>
          <p:cNvPr id="3" name="BLACK CH-03.png" descr="BLACK CH-03.png">
            <a:extLst>
              <a:ext uri="{FF2B5EF4-FFF2-40B4-BE49-F238E27FC236}">
                <a16:creationId xmlns:a16="http://schemas.microsoft.com/office/drawing/2014/main" id="{D505AC9A-8E8C-D70B-B814-6FA0CBAEC4DA}"/>
              </a:ext>
            </a:extLst>
          </p:cNvPr>
          <p:cNvPicPr>
            <a:picLocks noChangeAspect="1"/>
          </p:cNvPicPr>
          <p:nvPr/>
        </p:nvPicPr>
        <p:blipFill>
          <a:blip r:embed="rId3">
            <a:alphaModFix amt="36000"/>
          </a:blip>
          <a:srcRect l="23112" t="91105" r="21059"/>
          <a:stretch>
            <a:fillRect/>
          </a:stretch>
        </p:blipFill>
        <p:spPr>
          <a:xfrm>
            <a:off x="2309729" y="6117123"/>
            <a:ext cx="8345019" cy="748059"/>
          </a:xfrm>
          <a:prstGeom prst="rect">
            <a:avLst/>
          </a:prstGeom>
          <a:ln w="3175">
            <a:miter lim="400000"/>
          </a:ln>
        </p:spPr>
      </p:pic>
      <p:pic>
        <p:nvPicPr>
          <p:cNvPr id="4" name="GOLD CH-03-03.png" descr="GOLD CH-03-03.png">
            <a:extLst>
              <a:ext uri="{FF2B5EF4-FFF2-40B4-BE49-F238E27FC236}">
                <a16:creationId xmlns:a16="http://schemas.microsoft.com/office/drawing/2014/main" id="{CD11310B-4D78-04E7-F4F0-19B32659D9C2}"/>
              </a:ext>
            </a:extLst>
          </p:cNvPr>
          <p:cNvPicPr>
            <a:picLocks noChangeAspect="1"/>
          </p:cNvPicPr>
          <p:nvPr/>
        </p:nvPicPr>
        <p:blipFill>
          <a:blip r:embed="rId4">
            <a:alphaModFix amt="52000"/>
          </a:blip>
          <a:srcRect l="20767" t="91687" r="26618"/>
          <a:stretch>
            <a:fillRect/>
          </a:stretch>
        </p:blipFill>
        <p:spPr>
          <a:xfrm>
            <a:off x="1737360" y="6179294"/>
            <a:ext cx="7864699" cy="699177"/>
          </a:xfrm>
          <a:prstGeom prst="rect">
            <a:avLst/>
          </a:prstGeom>
          <a:ln w="3175">
            <a:miter lim="400000"/>
          </a:ln>
        </p:spPr>
      </p:pic>
      <p:pic>
        <p:nvPicPr>
          <p:cNvPr id="6" name="Posadas-04.png" descr="Posadas-04.png">
            <a:extLst>
              <a:ext uri="{FF2B5EF4-FFF2-40B4-BE49-F238E27FC236}">
                <a16:creationId xmlns:a16="http://schemas.microsoft.com/office/drawing/2014/main" id="{69EEFB31-814E-3245-AACC-C385EE1876BB}"/>
              </a:ext>
            </a:extLst>
          </p:cNvPr>
          <p:cNvPicPr>
            <a:picLocks noChangeAspect="1"/>
          </p:cNvPicPr>
          <p:nvPr/>
        </p:nvPicPr>
        <p:blipFill>
          <a:blip r:embed="rId5"/>
          <a:stretch>
            <a:fillRect/>
          </a:stretch>
        </p:blipFill>
        <p:spPr>
          <a:xfrm>
            <a:off x="5463775" y="6439401"/>
            <a:ext cx="1632136" cy="292899"/>
          </a:xfrm>
          <a:prstGeom prst="rect">
            <a:avLst/>
          </a:prstGeom>
          <a:ln w="3175">
            <a:miter lim="400000"/>
          </a:ln>
        </p:spPr>
      </p:pic>
      <p:pic>
        <p:nvPicPr>
          <p:cNvPr id="7" name="Picture 6">
            <a:extLst>
              <a:ext uri="{FF2B5EF4-FFF2-40B4-BE49-F238E27FC236}">
                <a16:creationId xmlns:a16="http://schemas.microsoft.com/office/drawing/2014/main" id="{5882097E-E66B-688F-2917-A56EBEE6011D}"/>
              </a:ext>
            </a:extLst>
          </p:cNvPr>
          <p:cNvPicPr>
            <a:picLocks noChangeAspect="1"/>
          </p:cNvPicPr>
          <p:nvPr/>
        </p:nvPicPr>
        <p:blipFill>
          <a:blip r:embed="rId6"/>
          <a:stretch>
            <a:fillRect/>
          </a:stretch>
        </p:blipFill>
        <p:spPr>
          <a:xfrm>
            <a:off x="1255136" y="187293"/>
            <a:ext cx="9328376" cy="6150177"/>
          </a:xfrm>
          <a:prstGeom prst="rect">
            <a:avLst/>
          </a:prstGeom>
        </p:spPr>
      </p:pic>
    </p:spTree>
    <p:extLst>
      <p:ext uri="{BB962C8B-B14F-4D97-AF65-F5344CB8AC3E}">
        <p14:creationId xmlns:p14="http://schemas.microsoft.com/office/powerpoint/2010/main" val="1604265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5FE49-458D-4220-9FA4-139791AC8D2B}"/>
              </a:ext>
            </a:extLst>
          </p:cNvPr>
          <p:cNvPicPr>
            <a:picLocks noChangeAspect="1"/>
          </p:cNvPicPr>
          <p:nvPr/>
        </p:nvPicPr>
        <p:blipFill>
          <a:blip r:embed="rId2"/>
          <a:stretch>
            <a:fillRect/>
          </a:stretch>
        </p:blipFill>
        <p:spPr>
          <a:xfrm>
            <a:off x="-220580" y="-971885"/>
            <a:ext cx="12633159" cy="8422105"/>
          </a:xfrm>
          <a:prstGeom prst="rect">
            <a:avLst/>
          </a:prstGeom>
        </p:spPr>
      </p:pic>
      <p:pic>
        <p:nvPicPr>
          <p:cNvPr id="3" name="Picture 2">
            <a:extLst>
              <a:ext uri="{FF2B5EF4-FFF2-40B4-BE49-F238E27FC236}">
                <a16:creationId xmlns:a16="http://schemas.microsoft.com/office/drawing/2014/main" id="{A7CE3A3A-DDEB-4043-8A21-AF6DBCDA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371" y="1219201"/>
            <a:ext cx="8197517" cy="134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110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5406-46DC-06EA-26B3-81B0C8C8108F}"/>
              </a:ext>
            </a:extLst>
          </p:cNvPr>
          <p:cNvSpPr>
            <a:spLocks noGrp="1"/>
          </p:cNvSpPr>
          <p:nvPr>
            <p:ph type="title"/>
          </p:nvPr>
        </p:nvSpPr>
        <p:spPr>
          <a:xfrm>
            <a:off x="531946" y="303271"/>
            <a:ext cx="5868854" cy="1933096"/>
          </a:xfrm>
        </p:spPr>
        <p:txBody>
          <a:bodyPr/>
          <a:lstStyle/>
          <a:p>
            <a:r>
              <a:rPr lang="en-US" dirty="0"/>
              <a:t>GBTA GLP – Flip the Script on your OBT RFP</a:t>
            </a:r>
          </a:p>
        </p:txBody>
      </p:sp>
      <p:pic>
        <p:nvPicPr>
          <p:cNvPr id="3074" name="Picture 2">
            <a:extLst>
              <a:ext uri="{FF2B5EF4-FFF2-40B4-BE49-F238E27FC236}">
                <a16:creationId xmlns:a16="http://schemas.microsoft.com/office/drawing/2014/main" id="{E529CCAE-2A10-3E15-C5E4-5AB034E4E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32" y="2991808"/>
            <a:ext cx="2899644" cy="19330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DF52233-F6DC-DF0C-E83A-5BAD02D95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893"/>
          <a:stretch/>
        </p:blipFill>
        <p:spPr bwMode="auto">
          <a:xfrm>
            <a:off x="3377961" y="2991809"/>
            <a:ext cx="2728552" cy="193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792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F5056"/>
          </a:solidFill>
        </p:spPr>
        <p:txBody>
          <a:bodyPr wrap="square" lIns="0" tIns="0" rIns="0" bIns="0" rtlCol="0"/>
          <a:lstStyle/>
          <a:p>
            <a:endParaRPr/>
          </a:p>
        </p:txBody>
      </p:sp>
      <p:grpSp>
        <p:nvGrpSpPr>
          <p:cNvPr id="3" name="object 3"/>
          <p:cNvGrpSpPr/>
          <p:nvPr/>
        </p:nvGrpSpPr>
        <p:grpSpPr>
          <a:xfrm>
            <a:off x="0" y="1406652"/>
            <a:ext cx="12192000" cy="5382260"/>
            <a:chOff x="0" y="1406652"/>
            <a:chExt cx="12192000" cy="5382260"/>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1406652"/>
              <a:ext cx="12191998" cy="3089147"/>
            </a:xfrm>
            <a:prstGeom prst="rect">
              <a:avLst/>
            </a:prstGeom>
          </p:spPr>
        </p:pic>
        <p:sp>
          <p:nvSpPr>
            <p:cNvPr id="5" name="object 5"/>
            <p:cNvSpPr/>
            <p:nvPr/>
          </p:nvSpPr>
          <p:spPr>
            <a:xfrm>
              <a:off x="4847695" y="3329015"/>
              <a:ext cx="3126105" cy="3111500"/>
            </a:xfrm>
            <a:custGeom>
              <a:avLst/>
              <a:gdLst/>
              <a:ahLst/>
              <a:cxnLst/>
              <a:rect l="l" t="t" r="r" b="b"/>
              <a:pathLst>
                <a:path w="3126104" h="3111500">
                  <a:moveTo>
                    <a:pt x="1669563" y="677610"/>
                  </a:moveTo>
                  <a:lnTo>
                    <a:pt x="1446624" y="677610"/>
                  </a:lnTo>
                  <a:lnTo>
                    <a:pt x="1446624" y="4946"/>
                  </a:lnTo>
                  <a:lnTo>
                    <a:pt x="1476272" y="2086"/>
                  </a:lnTo>
                  <a:lnTo>
                    <a:pt x="1505455" y="618"/>
                  </a:lnTo>
                  <a:lnTo>
                    <a:pt x="1533710" y="77"/>
                  </a:lnTo>
                  <a:lnTo>
                    <a:pt x="1560571" y="0"/>
                  </a:lnTo>
                  <a:lnTo>
                    <a:pt x="1587354" y="77"/>
                  </a:lnTo>
                  <a:lnTo>
                    <a:pt x="1615067" y="618"/>
                  </a:lnTo>
                  <a:lnTo>
                    <a:pt x="1642780" y="2086"/>
                  </a:lnTo>
                  <a:lnTo>
                    <a:pt x="1669563" y="4946"/>
                  </a:lnTo>
                  <a:lnTo>
                    <a:pt x="1669563" y="677610"/>
                  </a:lnTo>
                  <a:close/>
                </a:path>
                <a:path w="3126104" h="3111500">
                  <a:moveTo>
                    <a:pt x="1833974" y="707287"/>
                  </a:moveTo>
                  <a:lnTo>
                    <a:pt x="1669563" y="707287"/>
                  </a:lnTo>
                  <a:lnTo>
                    <a:pt x="1823143" y="19784"/>
                  </a:lnTo>
                  <a:lnTo>
                    <a:pt x="1863938" y="28053"/>
                  </a:lnTo>
                  <a:lnTo>
                    <a:pt x="1904268" y="37713"/>
                  </a:lnTo>
                  <a:lnTo>
                    <a:pt x="1943669" y="48301"/>
                  </a:lnTo>
                  <a:lnTo>
                    <a:pt x="1981677" y="59352"/>
                  </a:lnTo>
                  <a:lnTo>
                    <a:pt x="1833974" y="707287"/>
                  </a:lnTo>
                  <a:close/>
                </a:path>
                <a:path w="3126104" h="3111500">
                  <a:moveTo>
                    <a:pt x="1829464" y="727071"/>
                  </a:moveTo>
                  <a:lnTo>
                    <a:pt x="1213777" y="727071"/>
                  </a:lnTo>
                  <a:lnTo>
                    <a:pt x="1040380" y="89029"/>
                  </a:lnTo>
                  <a:lnTo>
                    <a:pt x="1085523" y="74270"/>
                  </a:lnTo>
                  <a:lnTo>
                    <a:pt x="1131617" y="59985"/>
                  </a:lnTo>
                  <a:lnTo>
                    <a:pt x="1178424" y="46651"/>
                  </a:lnTo>
                  <a:lnTo>
                    <a:pt x="1225707" y="34741"/>
                  </a:lnTo>
                  <a:lnTo>
                    <a:pt x="1273228" y="24730"/>
                  </a:lnTo>
                  <a:lnTo>
                    <a:pt x="1446624" y="677610"/>
                  </a:lnTo>
                  <a:lnTo>
                    <a:pt x="1669563" y="677610"/>
                  </a:lnTo>
                  <a:lnTo>
                    <a:pt x="1669563" y="707287"/>
                  </a:lnTo>
                  <a:lnTo>
                    <a:pt x="1833974" y="707287"/>
                  </a:lnTo>
                  <a:lnTo>
                    <a:pt x="1829464" y="727071"/>
                  </a:lnTo>
                  <a:close/>
                </a:path>
                <a:path w="3126104" h="3111500">
                  <a:moveTo>
                    <a:pt x="1956601" y="776532"/>
                  </a:moveTo>
                  <a:lnTo>
                    <a:pt x="1818189" y="776532"/>
                  </a:lnTo>
                  <a:lnTo>
                    <a:pt x="2105532" y="98921"/>
                  </a:lnTo>
                  <a:lnTo>
                    <a:pt x="2135180" y="110127"/>
                  </a:lnTo>
                  <a:lnTo>
                    <a:pt x="2164363" y="121796"/>
                  </a:lnTo>
                  <a:lnTo>
                    <a:pt x="2192618" y="134393"/>
                  </a:lnTo>
                  <a:lnTo>
                    <a:pt x="2219479" y="148381"/>
                  </a:lnTo>
                  <a:lnTo>
                    <a:pt x="1956601" y="776532"/>
                  </a:lnTo>
                  <a:close/>
                </a:path>
                <a:path w="3126104" h="3111500">
                  <a:moveTo>
                    <a:pt x="1250430" y="845777"/>
                  </a:moveTo>
                  <a:lnTo>
                    <a:pt x="961113" y="845777"/>
                  </a:lnTo>
                  <a:lnTo>
                    <a:pt x="634136" y="306656"/>
                  </a:lnTo>
                  <a:lnTo>
                    <a:pt x="679279" y="274645"/>
                  </a:lnTo>
                  <a:lnTo>
                    <a:pt x="725373" y="244058"/>
                  </a:lnTo>
                  <a:lnTo>
                    <a:pt x="772180" y="215134"/>
                  </a:lnTo>
                  <a:lnTo>
                    <a:pt x="819463" y="188108"/>
                  </a:lnTo>
                  <a:lnTo>
                    <a:pt x="866984" y="163220"/>
                  </a:lnTo>
                  <a:lnTo>
                    <a:pt x="1213777" y="727071"/>
                  </a:lnTo>
                  <a:lnTo>
                    <a:pt x="1829464" y="727071"/>
                  </a:lnTo>
                  <a:lnTo>
                    <a:pt x="1818189" y="776532"/>
                  </a:lnTo>
                  <a:lnTo>
                    <a:pt x="1956601" y="776532"/>
                  </a:lnTo>
                  <a:lnTo>
                    <a:pt x="1954531" y="781478"/>
                  </a:lnTo>
                  <a:lnTo>
                    <a:pt x="1560571" y="781478"/>
                  </a:lnTo>
                  <a:lnTo>
                    <a:pt x="1513020" y="782909"/>
                  </a:lnTo>
                  <a:lnTo>
                    <a:pt x="1466205" y="787148"/>
                  </a:lnTo>
                  <a:lnTo>
                    <a:pt x="1420209" y="794111"/>
                  </a:lnTo>
                  <a:lnTo>
                    <a:pt x="1375114" y="803716"/>
                  </a:lnTo>
                  <a:lnTo>
                    <a:pt x="1331004" y="815879"/>
                  </a:lnTo>
                  <a:lnTo>
                    <a:pt x="1287961" y="830518"/>
                  </a:lnTo>
                  <a:lnTo>
                    <a:pt x="1250430" y="845777"/>
                  </a:lnTo>
                  <a:close/>
                </a:path>
                <a:path w="3126104" h="3111500">
                  <a:moveTo>
                    <a:pt x="972553" y="1048565"/>
                  </a:moveTo>
                  <a:lnTo>
                    <a:pt x="728266" y="1048565"/>
                  </a:lnTo>
                  <a:lnTo>
                    <a:pt x="282389" y="667718"/>
                  </a:lnTo>
                  <a:lnTo>
                    <a:pt x="312550" y="626112"/>
                  </a:lnTo>
                  <a:lnTo>
                    <a:pt x="343674" y="585467"/>
                  </a:lnTo>
                  <a:lnTo>
                    <a:pt x="375899" y="545921"/>
                  </a:lnTo>
                  <a:lnTo>
                    <a:pt x="409363" y="507612"/>
                  </a:lnTo>
                  <a:lnTo>
                    <a:pt x="444203" y="470677"/>
                  </a:lnTo>
                  <a:lnTo>
                    <a:pt x="480556" y="435253"/>
                  </a:lnTo>
                  <a:lnTo>
                    <a:pt x="961113" y="845777"/>
                  </a:lnTo>
                  <a:lnTo>
                    <a:pt x="1250430" y="845777"/>
                  </a:lnTo>
                  <a:lnTo>
                    <a:pt x="1205411" y="866891"/>
                  </a:lnTo>
                  <a:lnTo>
                    <a:pt x="1166070" y="888459"/>
                  </a:lnTo>
                  <a:lnTo>
                    <a:pt x="1128129" y="912172"/>
                  </a:lnTo>
                  <a:lnTo>
                    <a:pt x="1091671" y="937945"/>
                  </a:lnTo>
                  <a:lnTo>
                    <a:pt x="1056779" y="965697"/>
                  </a:lnTo>
                  <a:lnTo>
                    <a:pt x="1023536" y="995344"/>
                  </a:lnTo>
                  <a:lnTo>
                    <a:pt x="992025" y="1026803"/>
                  </a:lnTo>
                  <a:lnTo>
                    <a:pt x="972553" y="1048565"/>
                  </a:lnTo>
                  <a:close/>
                </a:path>
                <a:path w="3126104" h="3111500">
                  <a:moveTo>
                    <a:pt x="2199755" y="2339489"/>
                  </a:moveTo>
                  <a:lnTo>
                    <a:pt x="1560571" y="2339489"/>
                  </a:lnTo>
                  <a:lnTo>
                    <a:pt x="1608632" y="2338057"/>
                  </a:lnTo>
                  <a:lnTo>
                    <a:pt x="1655880" y="2333819"/>
                  </a:lnTo>
                  <a:lnTo>
                    <a:pt x="1702238" y="2326855"/>
                  </a:lnTo>
                  <a:lnTo>
                    <a:pt x="1747626" y="2317251"/>
                  </a:lnTo>
                  <a:lnTo>
                    <a:pt x="1791965" y="2305087"/>
                  </a:lnTo>
                  <a:lnTo>
                    <a:pt x="1835179" y="2290449"/>
                  </a:lnTo>
                  <a:lnTo>
                    <a:pt x="1877187" y="2273417"/>
                  </a:lnTo>
                  <a:lnTo>
                    <a:pt x="1917911" y="2254075"/>
                  </a:lnTo>
                  <a:lnTo>
                    <a:pt x="1957273" y="2232507"/>
                  </a:lnTo>
                  <a:lnTo>
                    <a:pt x="1995195" y="2208795"/>
                  </a:lnTo>
                  <a:lnTo>
                    <a:pt x="2031597" y="2183021"/>
                  </a:lnTo>
                  <a:lnTo>
                    <a:pt x="2066402" y="2155270"/>
                  </a:lnTo>
                  <a:lnTo>
                    <a:pt x="2099530" y="2125623"/>
                  </a:lnTo>
                  <a:lnTo>
                    <a:pt x="2130903" y="2094164"/>
                  </a:lnTo>
                  <a:lnTo>
                    <a:pt x="2160443" y="2060976"/>
                  </a:lnTo>
                  <a:lnTo>
                    <a:pt x="2188071" y="2026141"/>
                  </a:lnTo>
                  <a:lnTo>
                    <a:pt x="2213709" y="1989742"/>
                  </a:lnTo>
                  <a:lnTo>
                    <a:pt x="2237277" y="1951864"/>
                  </a:lnTo>
                  <a:lnTo>
                    <a:pt x="2258698" y="1912587"/>
                  </a:lnTo>
                  <a:lnTo>
                    <a:pt x="2277893" y="1871996"/>
                  </a:lnTo>
                  <a:lnTo>
                    <a:pt x="2294784" y="1830173"/>
                  </a:lnTo>
                  <a:lnTo>
                    <a:pt x="2309291" y="1787201"/>
                  </a:lnTo>
                  <a:lnTo>
                    <a:pt x="2321337" y="1743163"/>
                  </a:lnTo>
                  <a:lnTo>
                    <a:pt x="2330843" y="1698142"/>
                  </a:lnTo>
                  <a:lnTo>
                    <a:pt x="2337730" y="1652221"/>
                  </a:lnTo>
                  <a:lnTo>
                    <a:pt x="2341920" y="1605483"/>
                  </a:lnTo>
                  <a:lnTo>
                    <a:pt x="2343334" y="1558010"/>
                  </a:lnTo>
                  <a:lnTo>
                    <a:pt x="2341431" y="1505053"/>
                  </a:lnTo>
                  <a:lnTo>
                    <a:pt x="2335843" y="1453074"/>
                  </a:lnTo>
                  <a:lnTo>
                    <a:pt x="2326747" y="1402165"/>
                  </a:lnTo>
                  <a:lnTo>
                    <a:pt x="2314322" y="1352412"/>
                  </a:lnTo>
                  <a:lnTo>
                    <a:pt x="2298746" y="1303906"/>
                  </a:lnTo>
                  <a:lnTo>
                    <a:pt x="2280197" y="1256735"/>
                  </a:lnTo>
                  <a:lnTo>
                    <a:pt x="2258855" y="1210989"/>
                  </a:lnTo>
                  <a:lnTo>
                    <a:pt x="2234896" y="1166757"/>
                  </a:lnTo>
                  <a:lnTo>
                    <a:pt x="2208500" y="1124126"/>
                  </a:lnTo>
                  <a:lnTo>
                    <a:pt x="2179845" y="1083188"/>
                  </a:lnTo>
                  <a:lnTo>
                    <a:pt x="2794165" y="608366"/>
                  </a:lnTo>
                  <a:lnTo>
                    <a:pt x="2824504" y="648541"/>
                  </a:lnTo>
                  <a:lnTo>
                    <a:pt x="2853570" y="689884"/>
                  </a:lnTo>
                  <a:lnTo>
                    <a:pt x="2881328" y="732326"/>
                  </a:lnTo>
                  <a:lnTo>
                    <a:pt x="2907745" y="775799"/>
                  </a:lnTo>
                  <a:lnTo>
                    <a:pt x="2932785" y="820234"/>
                  </a:lnTo>
                  <a:lnTo>
                    <a:pt x="2956415" y="865561"/>
                  </a:lnTo>
                  <a:lnTo>
                    <a:pt x="2978600" y="911713"/>
                  </a:lnTo>
                  <a:lnTo>
                    <a:pt x="2999306" y="958620"/>
                  </a:lnTo>
                  <a:lnTo>
                    <a:pt x="3018497" y="1006215"/>
                  </a:lnTo>
                  <a:lnTo>
                    <a:pt x="3036148" y="1054449"/>
                  </a:lnTo>
                  <a:lnTo>
                    <a:pt x="3052202" y="1103190"/>
                  </a:lnTo>
                  <a:lnTo>
                    <a:pt x="3066646" y="1152433"/>
                  </a:lnTo>
                  <a:lnTo>
                    <a:pt x="2531593" y="1360168"/>
                  </a:lnTo>
                  <a:lnTo>
                    <a:pt x="3111234" y="1360168"/>
                  </a:lnTo>
                  <a:lnTo>
                    <a:pt x="3117736" y="1411328"/>
                  </a:lnTo>
                  <a:lnTo>
                    <a:pt x="3122381" y="1461562"/>
                  </a:lnTo>
                  <a:lnTo>
                    <a:pt x="3125167" y="1511795"/>
                  </a:lnTo>
                  <a:lnTo>
                    <a:pt x="3126096" y="1562956"/>
                  </a:lnTo>
                  <a:lnTo>
                    <a:pt x="3125167" y="1614813"/>
                  </a:lnTo>
                  <a:lnTo>
                    <a:pt x="3122381" y="1666205"/>
                  </a:lnTo>
                  <a:lnTo>
                    <a:pt x="3117736" y="1716671"/>
                  </a:lnTo>
                  <a:lnTo>
                    <a:pt x="3111234" y="1765745"/>
                  </a:lnTo>
                  <a:lnTo>
                    <a:pt x="2536547" y="1765745"/>
                  </a:lnTo>
                  <a:lnTo>
                    <a:pt x="3066646" y="1973480"/>
                  </a:lnTo>
                  <a:lnTo>
                    <a:pt x="3053286" y="2021643"/>
                  </a:lnTo>
                  <a:lnTo>
                    <a:pt x="3038625" y="2068681"/>
                  </a:lnTo>
                  <a:lnTo>
                    <a:pt x="3037327" y="2072401"/>
                  </a:lnTo>
                  <a:lnTo>
                    <a:pt x="2392876" y="2072401"/>
                  </a:lnTo>
                  <a:lnTo>
                    <a:pt x="2630291" y="2275190"/>
                  </a:lnTo>
                  <a:lnTo>
                    <a:pt x="2160028" y="2275190"/>
                  </a:lnTo>
                  <a:lnTo>
                    <a:pt x="2199755" y="2339489"/>
                  </a:lnTo>
                  <a:close/>
                </a:path>
                <a:path w="3126104" h="3111500">
                  <a:moveTo>
                    <a:pt x="1917273" y="870507"/>
                  </a:moveTo>
                  <a:lnTo>
                    <a:pt x="1869955" y="848444"/>
                  </a:lnTo>
                  <a:lnTo>
                    <a:pt x="1821424" y="829064"/>
                  </a:lnTo>
                  <a:lnTo>
                    <a:pt x="1771680" y="812625"/>
                  </a:lnTo>
                  <a:lnTo>
                    <a:pt x="1720723" y="799388"/>
                  </a:lnTo>
                  <a:lnTo>
                    <a:pt x="1668552" y="789611"/>
                  </a:lnTo>
                  <a:lnTo>
                    <a:pt x="1615168" y="783554"/>
                  </a:lnTo>
                  <a:lnTo>
                    <a:pt x="1560571" y="781478"/>
                  </a:lnTo>
                  <a:lnTo>
                    <a:pt x="1954531" y="781478"/>
                  </a:lnTo>
                  <a:lnTo>
                    <a:pt x="1917273" y="870507"/>
                  </a:lnTo>
                  <a:close/>
                </a:path>
                <a:path w="3126104" h="3111500">
                  <a:moveTo>
                    <a:pt x="322022" y="2507655"/>
                  </a:moveTo>
                  <a:lnTo>
                    <a:pt x="291686" y="2467574"/>
                  </a:lnTo>
                  <a:lnTo>
                    <a:pt x="262641" y="2426480"/>
                  </a:lnTo>
                  <a:lnTo>
                    <a:pt x="234937" y="2384390"/>
                  </a:lnTo>
                  <a:lnTo>
                    <a:pt x="208626" y="2341320"/>
                  </a:lnTo>
                  <a:lnTo>
                    <a:pt x="183761" y="2297290"/>
                  </a:lnTo>
                  <a:lnTo>
                    <a:pt x="160392" y="2252314"/>
                  </a:lnTo>
                  <a:lnTo>
                    <a:pt x="138571" y="2206411"/>
                  </a:lnTo>
                  <a:lnTo>
                    <a:pt x="118350" y="2159598"/>
                  </a:lnTo>
                  <a:lnTo>
                    <a:pt x="99780" y="2111892"/>
                  </a:lnTo>
                  <a:lnTo>
                    <a:pt x="82913" y="2063310"/>
                  </a:lnTo>
                  <a:lnTo>
                    <a:pt x="67801" y="2013870"/>
                  </a:lnTo>
                  <a:lnTo>
                    <a:pt x="54496" y="1963588"/>
                  </a:lnTo>
                  <a:lnTo>
                    <a:pt x="589549" y="1760799"/>
                  </a:lnTo>
                  <a:lnTo>
                    <a:pt x="14862" y="1760799"/>
                  </a:lnTo>
                  <a:lnTo>
                    <a:pt x="8360" y="1709638"/>
                  </a:lnTo>
                  <a:lnTo>
                    <a:pt x="3715" y="1659405"/>
                  </a:lnTo>
                  <a:lnTo>
                    <a:pt x="928" y="1609171"/>
                  </a:lnTo>
                  <a:lnTo>
                    <a:pt x="0" y="1558010"/>
                  </a:lnTo>
                  <a:lnTo>
                    <a:pt x="928" y="1506849"/>
                  </a:lnTo>
                  <a:lnTo>
                    <a:pt x="3715" y="1456616"/>
                  </a:lnTo>
                  <a:lnTo>
                    <a:pt x="8360" y="1406382"/>
                  </a:lnTo>
                  <a:lnTo>
                    <a:pt x="14862" y="1355221"/>
                  </a:lnTo>
                  <a:lnTo>
                    <a:pt x="589549" y="1355221"/>
                  </a:lnTo>
                  <a:lnTo>
                    <a:pt x="54496" y="1147487"/>
                  </a:lnTo>
                  <a:lnTo>
                    <a:pt x="68116" y="1100881"/>
                  </a:lnTo>
                  <a:lnTo>
                    <a:pt x="83391" y="1054427"/>
                  </a:lnTo>
                  <a:lnTo>
                    <a:pt x="100123" y="1008362"/>
                  </a:lnTo>
                  <a:lnTo>
                    <a:pt x="118164" y="962795"/>
                  </a:lnTo>
                  <a:lnTo>
                    <a:pt x="137330" y="917920"/>
                  </a:lnTo>
                  <a:lnTo>
                    <a:pt x="157450" y="873910"/>
                  </a:lnTo>
                  <a:lnTo>
                    <a:pt x="178351" y="830939"/>
                  </a:lnTo>
                  <a:lnTo>
                    <a:pt x="728266" y="1048565"/>
                  </a:lnTo>
                  <a:lnTo>
                    <a:pt x="972553" y="1048565"/>
                  </a:lnTo>
                  <a:lnTo>
                    <a:pt x="934533" y="1094826"/>
                  </a:lnTo>
                  <a:lnTo>
                    <a:pt x="908717" y="1131224"/>
                  </a:lnTo>
                  <a:lnTo>
                    <a:pt x="884965" y="1169103"/>
                  </a:lnTo>
                  <a:lnTo>
                    <a:pt x="863362" y="1208379"/>
                  </a:lnTo>
                  <a:lnTo>
                    <a:pt x="843988" y="1248971"/>
                  </a:lnTo>
                  <a:lnTo>
                    <a:pt x="826929" y="1290794"/>
                  </a:lnTo>
                  <a:lnTo>
                    <a:pt x="812266" y="1333766"/>
                  </a:lnTo>
                  <a:lnTo>
                    <a:pt x="800082" y="1377804"/>
                  </a:lnTo>
                  <a:lnTo>
                    <a:pt x="790462" y="1422825"/>
                  </a:lnTo>
                  <a:lnTo>
                    <a:pt x="783487" y="1468746"/>
                  </a:lnTo>
                  <a:lnTo>
                    <a:pt x="779242" y="1515484"/>
                  </a:lnTo>
                  <a:lnTo>
                    <a:pt x="777808" y="1562956"/>
                  </a:lnTo>
                  <a:lnTo>
                    <a:pt x="779577" y="1615914"/>
                  </a:lnTo>
                  <a:lnTo>
                    <a:pt x="784823" y="1667892"/>
                  </a:lnTo>
                  <a:lnTo>
                    <a:pt x="793458" y="1718802"/>
                  </a:lnTo>
                  <a:lnTo>
                    <a:pt x="805393" y="1768554"/>
                  </a:lnTo>
                  <a:lnTo>
                    <a:pt x="820538" y="1817060"/>
                  </a:lnTo>
                  <a:lnTo>
                    <a:pt x="838804" y="1864231"/>
                  </a:lnTo>
                  <a:lnTo>
                    <a:pt x="860102" y="1909977"/>
                  </a:lnTo>
                  <a:lnTo>
                    <a:pt x="884343" y="1954210"/>
                  </a:lnTo>
                  <a:lnTo>
                    <a:pt x="911438" y="1996840"/>
                  </a:lnTo>
                  <a:lnTo>
                    <a:pt x="941297" y="2037779"/>
                  </a:lnTo>
                  <a:lnTo>
                    <a:pt x="322022" y="2507655"/>
                  </a:lnTo>
                  <a:close/>
                </a:path>
                <a:path w="3126104" h="3111500">
                  <a:moveTo>
                    <a:pt x="2942791" y="2290028"/>
                  </a:moveTo>
                  <a:lnTo>
                    <a:pt x="2392876" y="2072401"/>
                  </a:lnTo>
                  <a:lnTo>
                    <a:pt x="3037327" y="2072401"/>
                  </a:lnTo>
                  <a:lnTo>
                    <a:pt x="3022578" y="2114680"/>
                  </a:lnTo>
                  <a:lnTo>
                    <a:pt x="3005058" y="2159729"/>
                  </a:lnTo>
                  <a:lnTo>
                    <a:pt x="2985978" y="2203912"/>
                  </a:lnTo>
                  <a:lnTo>
                    <a:pt x="2965251" y="2247316"/>
                  </a:lnTo>
                  <a:lnTo>
                    <a:pt x="2942791" y="2290028"/>
                  </a:lnTo>
                  <a:close/>
                </a:path>
                <a:path w="3126104" h="3111500">
                  <a:moveTo>
                    <a:pt x="1015609" y="3022046"/>
                  </a:moveTo>
                  <a:lnTo>
                    <a:pt x="986658" y="3010144"/>
                  </a:lnTo>
                  <a:lnTo>
                    <a:pt x="930614" y="2984486"/>
                  </a:lnTo>
                  <a:lnTo>
                    <a:pt x="901663" y="2972585"/>
                  </a:lnTo>
                  <a:lnTo>
                    <a:pt x="1203869" y="2250459"/>
                  </a:lnTo>
                  <a:lnTo>
                    <a:pt x="1249627" y="2274079"/>
                  </a:lnTo>
                  <a:lnTo>
                    <a:pt x="1297551" y="2294065"/>
                  </a:lnTo>
                  <a:lnTo>
                    <a:pt x="1347382" y="2310418"/>
                  </a:lnTo>
                  <a:lnTo>
                    <a:pt x="1398859" y="2323136"/>
                  </a:lnTo>
                  <a:lnTo>
                    <a:pt x="1451723" y="2332221"/>
                  </a:lnTo>
                  <a:lnTo>
                    <a:pt x="1505714" y="2337672"/>
                  </a:lnTo>
                  <a:lnTo>
                    <a:pt x="1560571" y="2339489"/>
                  </a:lnTo>
                  <a:lnTo>
                    <a:pt x="2199755" y="2339489"/>
                  </a:lnTo>
                  <a:lnTo>
                    <a:pt x="2202810" y="2344435"/>
                  </a:lnTo>
                  <a:lnTo>
                    <a:pt x="1302953" y="2344435"/>
                  </a:lnTo>
                  <a:lnTo>
                    <a:pt x="1015609" y="3022046"/>
                  </a:lnTo>
                  <a:close/>
                </a:path>
                <a:path w="3126104" h="3111500">
                  <a:moveTo>
                    <a:pt x="2640585" y="2685713"/>
                  </a:moveTo>
                  <a:lnTo>
                    <a:pt x="2160028" y="2275190"/>
                  </a:lnTo>
                  <a:lnTo>
                    <a:pt x="2630291" y="2275190"/>
                  </a:lnTo>
                  <a:lnTo>
                    <a:pt x="2838753" y="2453248"/>
                  </a:lnTo>
                  <a:lnTo>
                    <a:pt x="2808592" y="2494855"/>
                  </a:lnTo>
                  <a:lnTo>
                    <a:pt x="2777468" y="2535499"/>
                  </a:lnTo>
                  <a:lnTo>
                    <a:pt x="2745243" y="2575045"/>
                  </a:lnTo>
                  <a:lnTo>
                    <a:pt x="2711779" y="2613354"/>
                  </a:lnTo>
                  <a:lnTo>
                    <a:pt x="2676939" y="2650289"/>
                  </a:lnTo>
                  <a:lnTo>
                    <a:pt x="2640585" y="2685713"/>
                  </a:lnTo>
                  <a:close/>
                </a:path>
                <a:path w="3126104" h="3111500">
                  <a:moveTo>
                    <a:pt x="1297999" y="3091291"/>
                  </a:moveTo>
                  <a:lnTo>
                    <a:pt x="1257204" y="3083794"/>
                  </a:lnTo>
                  <a:lnTo>
                    <a:pt x="1216874" y="3075834"/>
                  </a:lnTo>
                  <a:lnTo>
                    <a:pt x="1177472" y="3066947"/>
                  </a:lnTo>
                  <a:lnTo>
                    <a:pt x="1139464" y="3056668"/>
                  </a:lnTo>
                  <a:lnTo>
                    <a:pt x="1302953" y="2344435"/>
                  </a:lnTo>
                  <a:lnTo>
                    <a:pt x="2202810" y="2344435"/>
                  </a:lnTo>
                  <a:lnTo>
                    <a:pt x="2227257" y="2384003"/>
                  </a:lnTo>
                  <a:lnTo>
                    <a:pt x="1907364" y="2384003"/>
                  </a:lnTo>
                  <a:lnTo>
                    <a:pt x="1912588" y="2403787"/>
                  </a:lnTo>
                  <a:lnTo>
                    <a:pt x="1451579" y="2403787"/>
                  </a:lnTo>
                  <a:lnTo>
                    <a:pt x="1297999" y="3091291"/>
                  </a:lnTo>
                  <a:close/>
                </a:path>
                <a:path w="3126104" h="3111500">
                  <a:moveTo>
                    <a:pt x="2254158" y="2947855"/>
                  </a:moveTo>
                  <a:lnTo>
                    <a:pt x="1907364" y="2384003"/>
                  </a:lnTo>
                  <a:lnTo>
                    <a:pt x="2227257" y="2384003"/>
                  </a:lnTo>
                  <a:lnTo>
                    <a:pt x="2487005" y="2804419"/>
                  </a:lnTo>
                  <a:lnTo>
                    <a:pt x="2442338" y="2836430"/>
                  </a:lnTo>
                  <a:lnTo>
                    <a:pt x="2397196" y="2867016"/>
                  </a:lnTo>
                  <a:lnTo>
                    <a:pt x="2351102" y="2895941"/>
                  </a:lnTo>
                  <a:lnTo>
                    <a:pt x="2303581" y="2922966"/>
                  </a:lnTo>
                  <a:lnTo>
                    <a:pt x="2254158" y="2947855"/>
                  </a:lnTo>
                  <a:close/>
                </a:path>
                <a:path w="3126104" h="3111500">
                  <a:moveTo>
                    <a:pt x="1560571" y="3111075"/>
                  </a:moveTo>
                  <a:lnTo>
                    <a:pt x="1533787" y="3110302"/>
                  </a:lnTo>
                  <a:lnTo>
                    <a:pt x="1478362" y="3106902"/>
                  </a:lnTo>
                  <a:lnTo>
                    <a:pt x="1451579" y="3106129"/>
                  </a:lnTo>
                  <a:lnTo>
                    <a:pt x="1451579" y="2403787"/>
                  </a:lnTo>
                  <a:lnTo>
                    <a:pt x="1912588" y="2403787"/>
                  </a:lnTo>
                  <a:lnTo>
                    <a:pt x="1920422" y="2433464"/>
                  </a:lnTo>
                  <a:lnTo>
                    <a:pt x="1669563" y="2433464"/>
                  </a:lnTo>
                  <a:lnTo>
                    <a:pt x="1669563" y="3106129"/>
                  </a:lnTo>
                  <a:lnTo>
                    <a:pt x="1642780" y="3108988"/>
                  </a:lnTo>
                  <a:lnTo>
                    <a:pt x="1615067" y="3110457"/>
                  </a:lnTo>
                  <a:lnTo>
                    <a:pt x="1587354" y="3110998"/>
                  </a:lnTo>
                  <a:lnTo>
                    <a:pt x="1560571" y="3111075"/>
                  </a:lnTo>
                  <a:close/>
                </a:path>
                <a:path w="3126104" h="3111500">
                  <a:moveTo>
                    <a:pt x="1842960" y="3086344"/>
                  </a:moveTo>
                  <a:lnTo>
                    <a:pt x="1669563" y="2433464"/>
                  </a:lnTo>
                  <a:lnTo>
                    <a:pt x="1920422" y="2433464"/>
                  </a:lnTo>
                  <a:lnTo>
                    <a:pt x="2075807" y="3022046"/>
                  </a:lnTo>
                  <a:lnTo>
                    <a:pt x="2030664" y="3038704"/>
                  </a:lnTo>
                  <a:lnTo>
                    <a:pt x="1984571" y="3053226"/>
                  </a:lnTo>
                  <a:lnTo>
                    <a:pt x="1937763" y="3065848"/>
                  </a:lnTo>
                  <a:lnTo>
                    <a:pt x="1890481" y="3076808"/>
                  </a:lnTo>
                  <a:lnTo>
                    <a:pt x="1842960" y="3086344"/>
                  </a:lnTo>
                  <a:close/>
                </a:path>
              </a:pathLst>
            </a:custGeom>
            <a:solidFill>
              <a:srgbClr val="FFFFFF">
                <a:alpha val="34115"/>
              </a:srgbClr>
            </a:solidFill>
          </p:spPr>
          <p:txBody>
            <a:bodyPr wrap="square" lIns="0" tIns="0" rIns="0" bIns="0" rtlCol="0"/>
            <a:lstStyle/>
            <a:p>
              <a:endParaRPr/>
            </a:p>
          </p:txBody>
        </p:sp>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7617090" y="6262032"/>
              <a:ext cx="143671" cy="173112"/>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7780577" y="6262032"/>
              <a:ext cx="183305" cy="173112"/>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405384" y="5963411"/>
              <a:ext cx="3334511" cy="824944"/>
            </a:xfrm>
            <a:prstGeom prst="rect">
              <a:avLst/>
            </a:prstGeom>
          </p:spPr>
        </p:pic>
      </p:grpSp>
      <p:sp>
        <p:nvSpPr>
          <p:cNvPr id="9" name="object 9"/>
          <p:cNvSpPr txBox="1">
            <a:spLocks noGrp="1"/>
          </p:cNvSpPr>
          <p:nvPr>
            <p:ph type="title"/>
          </p:nvPr>
        </p:nvSpPr>
        <p:spPr>
          <a:xfrm>
            <a:off x="624726" y="2139702"/>
            <a:ext cx="4556874" cy="505908"/>
          </a:xfrm>
          <a:prstGeom prst="rect">
            <a:avLst/>
          </a:prstGeom>
        </p:spPr>
        <p:txBody>
          <a:bodyPr vert="horz" wrap="square" lIns="0" tIns="13335" rIns="0" bIns="0" rtlCol="0">
            <a:spAutoFit/>
          </a:bodyPr>
          <a:lstStyle/>
          <a:p>
            <a:pPr marL="12700">
              <a:lnSpc>
                <a:spcPct val="100000"/>
              </a:lnSpc>
              <a:spcBef>
                <a:spcPts val="105"/>
              </a:spcBef>
            </a:pPr>
            <a:r>
              <a:rPr lang="en-US" sz="3200" dirty="0">
                <a:solidFill>
                  <a:srgbClr val="FFFFFF"/>
                </a:solidFill>
              </a:rPr>
              <a:t>Mark Cuschieri</a:t>
            </a:r>
            <a:endParaRPr sz="3200" dirty="0"/>
          </a:p>
        </p:txBody>
      </p:sp>
      <p:sp>
        <p:nvSpPr>
          <p:cNvPr id="10" name="object 10"/>
          <p:cNvSpPr txBox="1"/>
          <p:nvPr/>
        </p:nvSpPr>
        <p:spPr>
          <a:xfrm>
            <a:off x="624726" y="2735456"/>
            <a:ext cx="3656329" cy="967105"/>
          </a:xfrm>
          <a:prstGeom prst="rect">
            <a:avLst/>
          </a:prstGeom>
        </p:spPr>
        <p:txBody>
          <a:bodyPr vert="horz" wrap="square" lIns="0" tIns="13335" rIns="0" bIns="0" rtlCol="0">
            <a:spAutoFit/>
          </a:bodyPr>
          <a:lstStyle/>
          <a:p>
            <a:pPr marL="12700">
              <a:lnSpc>
                <a:spcPct val="100000"/>
              </a:lnSpc>
              <a:spcBef>
                <a:spcPts val="105"/>
              </a:spcBef>
            </a:pPr>
            <a:r>
              <a:rPr lang="en-US" sz="2000" i="1" dirty="0">
                <a:solidFill>
                  <a:srgbClr val="FFFFFF"/>
                </a:solidFill>
                <a:latin typeface="Arial"/>
                <a:cs typeface="Arial"/>
              </a:rPr>
              <a:t>President, Board of Directors</a:t>
            </a:r>
            <a:endParaRPr sz="2000" dirty="0">
              <a:latin typeface="Arial"/>
              <a:cs typeface="Arial"/>
            </a:endParaRPr>
          </a:p>
          <a:p>
            <a:pPr marL="12700">
              <a:lnSpc>
                <a:spcPct val="100000"/>
              </a:lnSpc>
              <a:spcBef>
                <a:spcPts val="105"/>
              </a:spcBef>
            </a:pPr>
            <a:r>
              <a:rPr sz="2000" b="1" spc="-20" dirty="0">
                <a:solidFill>
                  <a:srgbClr val="FFFFFF"/>
                </a:solidFill>
                <a:latin typeface="Arial"/>
                <a:cs typeface="Arial"/>
              </a:rPr>
              <a:t>GBTA</a:t>
            </a:r>
            <a:endParaRPr sz="2000" dirty="0">
              <a:latin typeface="Arial"/>
              <a:cs typeface="Arial"/>
            </a:endParaRPr>
          </a:p>
          <a:p>
            <a:pPr marL="12700">
              <a:lnSpc>
                <a:spcPct val="100000"/>
              </a:lnSpc>
              <a:spcBef>
                <a:spcPts val="100"/>
              </a:spcBef>
            </a:pPr>
            <a:r>
              <a:rPr lang="en-US" sz="2000" spc="-10" dirty="0">
                <a:solidFill>
                  <a:srgbClr val="FFFFFF"/>
                </a:solidFill>
                <a:latin typeface="Arial"/>
                <a:cs typeface="Arial"/>
              </a:rPr>
              <a:t>mcuschieri</a:t>
            </a:r>
            <a:r>
              <a:rPr sz="2000" spc="-10" dirty="0">
                <a:solidFill>
                  <a:srgbClr val="FFFFFF"/>
                </a:solidFill>
                <a:latin typeface="Arial"/>
                <a:cs typeface="Arial"/>
              </a:rPr>
              <a:t>@gbta.org</a:t>
            </a:r>
            <a:endParaRPr sz="2000" dirty="0">
              <a:latin typeface="Arial"/>
              <a:cs typeface="Arial"/>
            </a:endParaRPr>
          </a:p>
        </p:txBody>
      </p:sp>
      <p:sp>
        <p:nvSpPr>
          <p:cNvPr id="12" name="object 12"/>
          <p:cNvSpPr/>
          <p:nvPr/>
        </p:nvSpPr>
        <p:spPr>
          <a:xfrm>
            <a:off x="329184" y="5917691"/>
            <a:ext cx="4048125" cy="802005"/>
          </a:xfrm>
          <a:custGeom>
            <a:avLst/>
            <a:gdLst/>
            <a:ahLst/>
            <a:cxnLst/>
            <a:rect l="l" t="t" r="r" b="b"/>
            <a:pathLst>
              <a:path w="4048125" h="802004">
                <a:moveTo>
                  <a:pt x="4047744" y="0"/>
                </a:moveTo>
                <a:lnTo>
                  <a:pt x="0" y="0"/>
                </a:lnTo>
                <a:lnTo>
                  <a:pt x="0" y="801624"/>
                </a:lnTo>
                <a:lnTo>
                  <a:pt x="4047744" y="801624"/>
                </a:lnTo>
                <a:lnTo>
                  <a:pt x="4047744" y="0"/>
                </a:lnTo>
                <a:close/>
              </a:path>
            </a:pathLst>
          </a:custGeom>
          <a:solidFill>
            <a:srgbClr val="4F5056"/>
          </a:solidFill>
        </p:spPr>
        <p:txBody>
          <a:bodyPr wrap="square" lIns="0" tIns="0" rIns="0" bIns="0" rtlCol="0"/>
          <a:lstStyle/>
          <a:p>
            <a:endParaRPr/>
          </a:p>
        </p:txBody>
      </p:sp>
      <p:pic>
        <p:nvPicPr>
          <p:cNvPr id="15" name="Picture Placeholder 7">
            <a:extLst>
              <a:ext uri="{FF2B5EF4-FFF2-40B4-BE49-F238E27FC236}">
                <a16:creationId xmlns:a16="http://schemas.microsoft.com/office/drawing/2014/main" id="{7F6AE24B-F5D9-6464-82CB-0B1A23A621F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460040" y="776840"/>
            <a:ext cx="4750471" cy="4769354"/>
          </a:xfrm>
          <a:prstGeom prst="ellipse">
            <a:avLst/>
          </a:prstGeom>
          <a:solidFill>
            <a:srgbClr val="C8C8C8"/>
          </a:solid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k Me Anything - ApplicantStack - Applicant Tracking System">
            <a:extLst>
              <a:ext uri="{FF2B5EF4-FFF2-40B4-BE49-F238E27FC236}">
                <a16:creationId xmlns:a16="http://schemas.microsoft.com/office/drawing/2014/main" id="{9B75DF64-0447-BB8E-73B4-C12E7EC07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79" y="693683"/>
            <a:ext cx="5926521" cy="5470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0C45FA-E820-87FB-3462-CE3606CDF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6941" y="2343807"/>
            <a:ext cx="3255580" cy="217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367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5406-46DC-06EA-26B3-81B0C8C8108F}"/>
              </a:ext>
            </a:extLst>
          </p:cNvPr>
          <p:cNvSpPr>
            <a:spLocks noGrp="1"/>
          </p:cNvSpPr>
          <p:nvPr>
            <p:ph type="title"/>
          </p:nvPr>
        </p:nvSpPr>
        <p:spPr>
          <a:xfrm>
            <a:off x="468883" y="2300237"/>
            <a:ext cx="5742731" cy="1933096"/>
          </a:xfrm>
        </p:spPr>
        <p:txBody>
          <a:bodyPr/>
          <a:lstStyle/>
          <a:p>
            <a:r>
              <a:rPr lang="en-US" dirty="0"/>
              <a:t>Final Announcements and Drawing</a:t>
            </a:r>
          </a:p>
        </p:txBody>
      </p:sp>
    </p:spTree>
    <p:extLst>
      <p:ext uri="{BB962C8B-B14F-4D97-AF65-F5344CB8AC3E}">
        <p14:creationId xmlns:p14="http://schemas.microsoft.com/office/powerpoint/2010/main" val="118765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07680" y="0"/>
            <a:ext cx="4084320" cy="6858000"/>
            <a:chOff x="8107680" y="0"/>
            <a:chExt cx="4084320" cy="6858000"/>
          </a:xfrm>
        </p:grpSpPr>
        <p:sp>
          <p:nvSpPr>
            <p:cNvPr id="3" name="object 3"/>
            <p:cNvSpPr/>
            <p:nvPr/>
          </p:nvSpPr>
          <p:spPr>
            <a:xfrm>
              <a:off x="8107680" y="0"/>
              <a:ext cx="4081779" cy="6858000"/>
            </a:xfrm>
            <a:custGeom>
              <a:avLst/>
              <a:gdLst/>
              <a:ahLst/>
              <a:cxnLst/>
              <a:rect l="l" t="t" r="r" b="b"/>
              <a:pathLst>
                <a:path w="4081779" h="6858000">
                  <a:moveTo>
                    <a:pt x="4081272" y="0"/>
                  </a:moveTo>
                  <a:lnTo>
                    <a:pt x="0" y="0"/>
                  </a:lnTo>
                  <a:lnTo>
                    <a:pt x="0" y="6858000"/>
                  </a:lnTo>
                  <a:lnTo>
                    <a:pt x="4081272" y="6858000"/>
                  </a:lnTo>
                  <a:lnTo>
                    <a:pt x="4081272" y="0"/>
                  </a:lnTo>
                  <a:close/>
                </a:path>
              </a:pathLst>
            </a:custGeom>
            <a:solidFill>
              <a:srgbClr val="4F5156"/>
            </a:solidFill>
          </p:spPr>
          <p:txBody>
            <a:bodyPr wrap="square" lIns="0" tIns="0" rIns="0" bIns="0" rtlCol="0"/>
            <a:lstStyle/>
            <a:p>
              <a:endParaRPr/>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8116824" y="0"/>
              <a:ext cx="4075176" cy="1975104"/>
            </a:xfrm>
            <a:prstGeom prst="rect">
              <a:avLst/>
            </a:prstGeom>
          </p:spPr>
        </p:pic>
      </p:grpSp>
      <p:sp>
        <p:nvSpPr>
          <p:cNvPr id="5" name="object 5"/>
          <p:cNvSpPr txBox="1"/>
          <p:nvPr/>
        </p:nvSpPr>
        <p:spPr>
          <a:xfrm>
            <a:off x="631705" y="571174"/>
            <a:ext cx="6226295" cy="443070"/>
          </a:xfrm>
          <a:prstGeom prst="rect">
            <a:avLst/>
          </a:prstGeom>
        </p:spPr>
        <p:txBody>
          <a:bodyPr vert="horz" wrap="square" lIns="0" tIns="12065" rIns="0" bIns="0" rtlCol="0">
            <a:spAutoFit/>
          </a:bodyPr>
          <a:lstStyle/>
          <a:p>
            <a:pPr marL="12700">
              <a:lnSpc>
                <a:spcPct val="100000"/>
              </a:lnSpc>
              <a:spcBef>
                <a:spcPts val="95"/>
              </a:spcBef>
            </a:pPr>
            <a:r>
              <a:rPr lang="en-US" sz="2800" b="1" dirty="0">
                <a:solidFill>
                  <a:srgbClr val="FF6100"/>
                </a:solidFill>
                <a:latin typeface="Arial"/>
                <a:cs typeface="Arial"/>
              </a:rPr>
              <a:t>GBTA: </a:t>
            </a:r>
            <a:r>
              <a:rPr sz="2800" b="1" dirty="0">
                <a:solidFill>
                  <a:srgbClr val="FF6100"/>
                </a:solidFill>
                <a:latin typeface="Arial"/>
                <a:cs typeface="Arial"/>
              </a:rPr>
              <a:t>Many</a:t>
            </a:r>
            <a:r>
              <a:rPr sz="2800" b="1" spc="-90" dirty="0">
                <a:solidFill>
                  <a:srgbClr val="FF6100"/>
                </a:solidFill>
                <a:latin typeface="Arial"/>
                <a:cs typeface="Arial"/>
              </a:rPr>
              <a:t> </a:t>
            </a:r>
            <a:r>
              <a:rPr sz="2800" b="1" spc="-20" dirty="0">
                <a:solidFill>
                  <a:srgbClr val="FF6100"/>
                </a:solidFill>
                <a:latin typeface="Arial"/>
                <a:cs typeface="Arial"/>
              </a:rPr>
              <a:t>Voices.</a:t>
            </a:r>
            <a:r>
              <a:rPr sz="2800" b="1" spc="-95" dirty="0">
                <a:solidFill>
                  <a:srgbClr val="FF6100"/>
                </a:solidFill>
                <a:latin typeface="Arial"/>
                <a:cs typeface="Arial"/>
              </a:rPr>
              <a:t> </a:t>
            </a:r>
            <a:r>
              <a:rPr sz="2800" b="1" dirty="0">
                <a:solidFill>
                  <a:srgbClr val="FF6100"/>
                </a:solidFill>
                <a:latin typeface="Arial"/>
                <a:cs typeface="Arial"/>
              </a:rPr>
              <a:t>One</a:t>
            </a:r>
            <a:r>
              <a:rPr sz="2800" b="1" spc="-85" dirty="0">
                <a:solidFill>
                  <a:srgbClr val="FF6100"/>
                </a:solidFill>
                <a:latin typeface="Arial"/>
                <a:cs typeface="Arial"/>
              </a:rPr>
              <a:t> </a:t>
            </a:r>
            <a:r>
              <a:rPr sz="2800" b="1" spc="-10" dirty="0">
                <a:solidFill>
                  <a:srgbClr val="FF6100"/>
                </a:solidFill>
                <a:latin typeface="Arial"/>
                <a:cs typeface="Arial"/>
              </a:rPr>
              <a:t>Purpose.</a:t>
            </a:r>
            <a:endParaRPr sz="2800" dirty="0">
              <a:latin typeface="Arial"/>
              <a:cs typeface="Arial"/>
            </a:endParaRPr>
          </a:p>
        </p:txBody>
      </p:sp>
      <p:sp>
        <p:nvSpPr>
          <p:cNvPr id="7" name="object 7"/>
          <p:cNvSpPr txBox="1"/>
          <p:nvPr/>
        </p:nvSpPr>
        <p:spPr>
          <a:xfrm>
            <a:off x="788691" y="2548126"/>
            <a:ext cx="2540000" cy="574040"/>
          </a:xfrm>
          <a:prstGeom prst="rect">
            <a:avLst/>
          </a:prstGeom>
        </p:spPr>
        <p:txBody>
          <a:bodyPr vert="horz" wrap="square" lIns="0" tIns="12700" rIns="0" bIns="0" rtlCol="0">
            <a:spAutoFit/>
          </a:bodyPr>
          <a:lstStyle/>
          <a:p>
            <a:pPr marL="12700">
              <a:lnSpc>
                <a:spcPct val="100000"/>
              </a:lnSpc>
              <a:spcBef>
                <a:spcPts val="100"/>
              </a:spcBef>
            </a:pPr>
            <a:r>
              <a:rPr sz="3600" b="1" spc="-10" dirty="0">
                <a:solidFill>
                  <a:srgbClr val="FF6100"/>
                </a:solidFill>
                <a:latin typeface="Arial"/>
                <a:cs typeface="Arial"/>
              </a:rPr>
              <a:t>Community</a:t>
            </a:r>
            <a:endParaRPr sz="3600">
              <a:latin typeface="Arial"/>
              <a:cs typeface="Arial"/>
            </a:endParaRPr>
          </a:p>
        </p:txBody>
      </p:sp>
      <p:sp>
        <p:nvSpPr>
          <p:cNvPr id="8" name="object 8"/>
          <p:cNvSpPr txBox="1"/>
          <p:nvPr/>
        </p:nvSpPr>
        <p:spPr>
          <a:xfrm>
            <a:off x="3974551" y="2566132"/>
            <a:ext cx="3452490" cy="572336"/>
          </a:xfrm>
          <a:prstGeom prst="rect">
            <a:avLst/>
          </a:prstGeom>
        </p:spPr>
        <p:txBody>
          <a:bodyPr vert="horz" wrap="square" lIns="0" tIns="12700" rIns="0" bIns="0" rtlCol="0">
            <a:spAutoFit/>
          </a:bodyPr>
          <a:lstStyle/>
          <a:p>
            <a:pPr marL="12700" marR="5080">
              <a:lnSpc>
                <a:spcPct val="119400"/>
              </a:lnSpc>
              <a:spcBef>
                <a:spcPts val="100"/>
              </a:spcBef>
            </a:pPr>
            <a:r>
              <a:rPr sz="1600" spc="-10" dirty="0">
                <a:latin typeface="Arial"/>
                <a:cs typeface="Arial"/>
              </a:rPr>
              <a:t>Strengthening</a:t>
            </a:r>
            <a:r>
              <a:rPr sz="1600" spc="-20" dirty="0">
                <a:latin typeface="Arial"/>
                <a:cs typeface="Arial"/>
              </a:rPr>
              <a:t> </a:t>
            </a:r>
            <a:r>
              <a:rPr sz="1600" dirty="0">
                <a:latin typeface="Arial"/>
                <a:cs typeface="Arial"/>
              </a:rPr>
              <a:t>the</a:t>
            </a:r>
            <a:r>
              <a:rPr sz="1600" spc="-20" dirty="0">
                <a:latin typeface="Arial"/>
                <a:cs typeface="Arial"/>
              </a:rPr>
              <a:t> </a:t>
            </a:r>
            <a:r>
              <a:rPr sz="1600" b="1" dirty="0">
                <a:latin typeface="Arial"/>
                <a:cs typeface="Arial"/>
              </a:rPr>
              <a:t>bonds</a:t>
            </a:r>
            <a:r>
              <a:rPr sz="1600" spc="-25" dirty="0">
                <a:latin typeface="Arial"/>
                <a:cs typeface="Arial"/>
              </a:rPr>
              <a:t> </a:t>
            </a:r>
            <a:r>
              <a:rPr sz="1600" dirty="0">
                <a:latin typeface="Arial"/>
                <a:cs typeface="Arial"/>
              </a:rPr>
              <a:t>that</a:t>
            </a:r>
            <a:r>
              <a:rPr sz="1600" spc="-20" dirty="0">
                <a:latin typeface="Arial"/>
                <a:cs typeface="Arial"/>
              </a:rPr>
              <a:t> </a:t>
            </a:r>
            <a:r>
              <a:rPr sz="1600" dirty="0">
                <a:latin typeface="Arial"/>
                <a:cs typeface="Arial"/>
              </a:rPr>
              <a:t>hold</a:t>
            </a:r>
            <a:r>
              <a:rPr sz="1600" spc="-35" dirty="0">
                <a:latin typeface="Arial"/>
                <a:cs typeface="Arial"/>
              </a:rPr>
              <a:t> </a:t>
            </a:r>
            <a:r>
              <a:rPr sz="1600" spc="-25" dirty="0">
                <a:latin typeface="Arial"/>
                <a:cs typeface="Arial"/>
              </a:rPr>
              <a:t>the </a:t>
            </a:r>
            <a:r>
              <a:rPr sz="1600" dirty="0">
                <a:latin typeface="Arial"/>
                <a:cs typeface="Arial"/>
              </a:rPr>
              <a:t>business</a:t>
            </a:r>
            <a:r>
              <a:rPr sz="1600" spc="-75" dirty="0">
                <a:latin typeface="Arial"/>
                <a:cs typeface="Arial"/>
              </a:rPr>
              <a:t> </a:t>
            </a:r>
            <a:r>
              <a:rPr sz="1600" dirty="0">
                <a:latin typeface="Arial"/>
                <a:cs typeface="Arial"/>
              </a:rPr>
              <a:t>travel</a:t>
            </a:r>
            <a:r>
              <a:rPr sz="1600" spc="-45" dirty="0">
                <a:latin typeface="Arial"/>
                <a:cs typeface="Arial"/>
              </a:rPr>
              <a:t> </a:t>
            </a:r>
            <a:r>
              <a:rPr sz="1600" b="1" dirty="0">
                <a:latin typeface="Arial"/>
                <a:cs typeface="Arial"/>
              </a:rPr>
              <a:t>community</a:t>
            </a:r>
            <a:r>
              <a:rPr sz="1600" spc="-50" dirty="0">
                <a:latin typeface="Arial"/>
                <a:cs typeface="Arial"/>
              </a:rPr>
              <a:t> </a:t>
            </a:r>
            <a:r>
              <a:rPr sz="1600" spc="-10" dirty="0">
                <a:latin typeface="Arial"/>
                <a:cs typeface="Arial"/>
              </a:rPr>
              <a:t>together</a:t>
            </a:r>
            <a:endParaRPr sz="1600" dirty="0">
              <a:latin typeface="Arial"/>
              <a:cs typeface="Arial"/>
            </a:endParaRPr>
          </a:p>
        </p:txBody>
      </p:sp>
      <p:sp>
        <p:nvSpPr>
          <p:cNvPr id="9" name="object 9"/>
          <p:cNvSpPr txBox="1"/>
          <p:nvPr/>
        </p:nvSpPr>
        <p:spPr>
          <a:xfrm>
            <a:off x="1051829" y="4727531"/>
            <a:ext cx="2187575" cy="574040"/>
          </a:xfrm>
          <a:prstGeom prst="rect">
            <a:avLst/>
          </a:prstGeom>
        </p:spPr>
        <p:txBody>
          <a:bodyPr vert="horz" wrap="square" lIns="0" tIns="12700" rIns="0" bIns="0" rtlCol="0">
            <a:spAutoFit/>
          </a:bodyPr>
          <a:lstStyle/>
          <a:p>
            <a:pPr marL="12700">
              <a:lnSpc>
                <a:spcPct val="100000"/>
              </a:lnSpc>
              <a:spcBef>
                <a:spcPts val="100"/>
              </a:spcBef>
            </a:pPr>
            <a:r>
              <a:rPr sz="3600" b="1" spc="-10" dirty="0">
                <a:solidFill>
                  <a:srgbClr val="FF6100"/>
                </a:solidFill>
                <a:latin typeface="Arial"/>
                <a:cs typeface="Arial"/>
              </a:rPr>
              <a:t>Advocacy</a:t>
            </a:r>
            <a:endParaRPr sz="3600">
              <a:latin typeface="Arial"/>
              <a:cs typeface="Arial"/>
            </a:endParaRPr>
          </a:p>
        </p:txBody>
      </p:sp>
      <p:sp>
        <p:nvSpPr>
          <p:cNvPr id="10" name="object 10"/>
          <p:cNvSpPr txBox="1"/>
          <p:nvPr/>
        </p:nvSpPr>
        <p:spPr>
          <a:xfrm>
            <a:off x="3882255" y="4775940"/>
            <a:ext cx="3544785" cy="572336"/>
          </a:xfrm>
          <a:prstGeom prst="rect">
            <a:avLst/>
          </a:prstGeom>
        </p:spPr>
        <p:txBody>
          <a:bodyPr vert="horz" wrap="square" lIns="0" tIns="12700" rIns="0" bIns="0" rtlCol="0">
            <a:spAutoFit/>
          </a:bodyPr>
          <a:lstStyle/>
          <a:p>
            <a:pPr marL="12700" marR="5080">
              <a:lnSpc>
                <a:spcPct val="119400"/>
              </a:lnSpc>
              <a:spcBef>
                <a:spcPts val="100"/>
              </a:spcBef>
            </a:pPr>
            <a:r>
              <a:rPr sz="1600" spc="-10" dirty="0">
                <a:latin typeface="Arial"/>
                <a:cs typeface="Arial"/>
              </a:rPr>
              <a:t>Representing</a:t>
            </a:r>
            <a:r>
              <a:rPr sz="1600" spc="-35" dirty="0">
                <a:latin typeface="Arial"/>
                <a:cs typeface="Arial"/>
              </a:rPr>
              <a:t> </a:t>
            </a:r>
            <a:r>
              <a:rPr sz="1600" dirty="0">
                <a:latin typeface="Arial"/>
                <a:cs typeface="Arial"/>
              </a:rPr>
              <a:t>our</a:t>
            </a:r>
            <a:r>
              <a:rPr sz="1600" spc="-25" dirty="0">
                <a:latin typeface="Arial"/>
                <a:cs typeface="Arial"/>
              </a:rPr>
              <a:t> </a:t>
            </a:r>
            <a:r>
              <a:rPr sz="1600" b="1" dirty="0">
                <a:latin typeface="Arial"/>
                <a:cs typeface="Arial"/>
              </a:rPr>
              <a:t>members</a:t>
            </a:r>
            <a:r>
              <a:rPr sz="1600" dirty="0">
                <a:latin typeface="Arial"/>
                <a:cs typeface="Arial"/>
              </a:rPr>
              <a:t> </a:t>
            </a:r>
            <a:r>
              <a:rPr sz="1600" spc="-25" dirty="0">
                <a:latin typeface="Arial"/>
                <a:cs typeface="Arial"/>
              </a:rPr>
              <a:t>and </a:t>
            </a:r>
            <a:r>
              <a:rPr sz="1600" b="1" dirty="0">
                <a:latin typeface="Arial"/>
                <a:cs typeface="Arial"/>
              </a:rPr>
              <a:t>advocating</a:t>
            </a:r>
            <a:r>
              <a:rPr sz="1600" spc="-60" dirty="0">
                <a:latin typeface="Arial"/>
                <a:cs typeface="Arial"/>
              </a:rPr>
              <a:t> </a:t>
            </a:r>
            <a:r>
              <a:rPr sz="1600" dirty="0">
                <a:latin typeface="Arial"/>
                <a:cs typeface="Arial"/>
              </a:rPr>
              <a:t>for</a:t>
            </a:r>
            <a:r>
              <a:rPr sz="1600" spc="-25" dirty="0">
                <a:latin typeface="Arial"/>
                <a:cs typeface="Arial"/>
              </a:rPr>
              <a:t> </a:t>
            </a:r>
            <a:r>
              <a:rPr sz="1600" dirty="0">
                <a:latin typeface="Arial"/>
                <a:cs typeface="Arial"/>
              </a:rPr>
              <a:t>our</a:t>
            </a:r>
            <a:r>
              <a:rPr sz="1600" spc="-40" dirty="0">
                <a:latin typeface="Arial"/>
                <a:cs typeface="Arial"/>
              </a:rPr>
              <a:t> </a:t>
            </a:r>
            <a:r>
              <a:rPr sz="1600" dirty="0">
                <a:latin typeface="Arial"/>
                <a:cs typeface="Arial"/>
              </a:rPr>
              <a:t>common</a:t>
            </a:r>
            <a:r>
              <a:rPr sz="1600" spc="-40" dirty="0">
                <a:latin typeface="Arial"/>
                <a:cs typeface="Arial"/>
              </a:rPr>
              <a:t> </a:t>
            </a:r>
            <a:r>
              <a:rPr sz="1600" spc="-10" dirty="0">
                <a:latin typeface="Arial"/>
                <a:cs typeface="Arial"/>
              </a:rPr>
              <a:t>interests</a:t>
            </a:r>
            <a:endParaRPr sz="1600" dirty="0">
              <a:latin typeface="Arial"/>
              <a:cs typeface="Arial"/>
            </a:endParaRPr>
          </a:p>
        </p:txBody>
      </p:sp>
      <p:sp>
        <p:nvSpPr>
          <p:cNvPr id="11" name="object 11"/>
          <p:cNvSpPr txBox="1"/>
          <p:nvPr/>
        </p:nvSpPr>
        <p:spPr>
          <a:xfrm>
            <a:off x="1338078" y="3581137"/>
            <a:ext cx="1955164" cy="574040"/>
          </a:xfrm>
          <a:prstGeom prst="rect">
            <a:avLst/>
          </a:prstGeom>
        </p:spPr>
        <p:txBody>
          <a:bodyPr vert="horz" wrap="square" lIns="0" tIns="12700" rIns="0" bIns="0" rtlCol="0">
            <a:spAutoFit/>
          </a:bodyPr>
          <a:lstStyle/>
          <a:p>
            <a:pPr marL="12700">
              <a:lnSpc>
                <a:spcPct val="100000"/>
              </a:lnSpc>
              <a:spcBef>
                <a:spcPts val="100"/>
              </a:spcBef>
            </a:pPr>
            <a:r>
              <a:rPr sz="3600" b="1" spc="-10" dirty="0">
                <a:solidFill>
                  <a:srgbClr val="FF6100"/>
                </a:solidFill>
                <a:latin typeface="Arial"/>
                <a:cs typeface="Arial"/>
              </a:rPr>
              <a:t>Learning</a:t>
            </a:r>
            <a:endParaRPr sz="3600">
              <a:latin typeface="Arial"/>
              <a:cs typeface="Arial"/>
            </a:endParaRPr>
          </a:p>
        </p:txBody>
      </p:sp>
      <p:sp>
        <p:nvSpPr>
          <p:cNvPr id="12" name="object 12"/>
          <p:cNvSpPr txBox="1"/>
          <p:nvPr/>
        </p:nvSpPr>
        <p:spPr>
          <a:xfrm>
            <a:off x="3974550" y="3586446"/>
            <a:ext cx="3452495" cy="572336"/>
          </a:xfrm>
          <a:prstGeom prst="rect">
            <a:avLst/>
          </a:prstGeom>
        </p:spPr>
        <p:txBody>
          <a:bodyPr vert="horz" wrap="square" lIns="0" tIns="12700" rIns="0" bIns="0" rtlCol="0">
            <a:spAutoFit/>
          </a:bodyPr>
          <a:lstStyle/>
          <a:p>
            <a:pPr marL="12700" marR="5080">
              <a:lnSpc>
                <a:spcPct val="119400"/>
              </a:lnSpc>
              <a:spcBef>
                <a:spcPts val="100"/>
              </a:spcBef>
            </a:pPr>
            <a:r>
              <a:rPr sz="1600" dirty="0">
                <a:latin typeface="Arial"/>
                <a:cs typeface="Arial"/>
              </a:rPr>
              <a:t>The</a:t>
            </a:r>
            <a:r>
              <a:rPr sz="1600" spc="-30" dirty="0">
                <a:latin typeface="Arial"/>
                <a:cs typeface="Arial"/>
              </a:rPr>
              <a:t> </a:t>
            </a:r>
            <a:r>
              <a:rPr sz="1600" dirty="0">
                <a:latin typeface="Arial"/>
                <a:cs typeface="Arial"/>
              </a:rPr>
              <a:t>forum</a:t>
            </a:r>
            <a:r>
              <a:rPr sz="1600" spc="-15" dirty="0">
                <a:latin typeface="Arial"/>
                <a:cs typeface="Arial"/>
              </a:rPr>
              <a:t> </a:t>
            </a:r>
            <a:r>
              <a:rPr sz="1600" dirty="0">
                <a:latin typeface="Arial"/>
                <a:cs typeface="Arial"/>
              </a:rPr>
              <a:t>for</a:t>
            </a:r>
            <a:r>
              <a:rPr sz="1600" b="1" spc="-15" dirty="0">
                <a:latin typeface="Arial"/>
                <a:cs typeface="Arial"/>
              </a:rPr>
              <a:t> </a:t>
            </a:r>
            <a:r>
              <a:rPr sz="1600" b="1" dirty="0">
                <a:latin typeface="Arial"/>
                <a:cs typeface="Arial"/>
              </a:rPr>
              <a:t>members</a:t>
            </a:r>
            <a:r>
              <a:rPr sz="1600" b="1" spc="-25" dirty="0">
                <a:latin typeface="Arial"/>
                <a:cs typeface="Arial"/>
              </a:rPr>
              <a:t> </a:t>
            </a:r>
            <a:r>
              <a:rPr sz="1600" dirty="0">
                <a:latin typeface="Arial"/>
                <a:cs typeface="Arial"/>
              </a:rPr>
              <a:t>to</a:t>
            </a:r>
            <a:r>
              <a:rPr sz="1600" spc="-30" dirty="0">
                <a:latin typeface="Arial"/>
                <a:cs typeface="Arial"/>
              </a:rPr>
              <a:t> </a:t>
            </a:r>
            <a:r>
              <a:rPr sz="1600" dirty="0">
                <a:latin typeface="Arial"/>
                <a:cs typeface="Arial"/>
              </a:rPr>
              <a:t>learn</a:t>
            </a:r>
            <a:r>
              <a:rPr sz="1600" spc="-25" dirty="0">
                <a:latin typeface="Arial"/>
                <a:cs typeface="Arial"/>
              </a:rPr>
              <a:t> </a:t>
            </a:r>
            <a:r>
              <a:rPr sz="1600" spc="-10" dirty="0">
                <a:latin typeface="Arial"/>
                <a:cs typeface="Arial"/>
              </a:rPr>
              <a:t>about </a:t>
            </a:r>
            <a:r>
              <a:rPr sz="1600" dirty="0">
                <a:latin typeface="Arial"/>
                <a:cs typeface="Arial"/>
              </a:rPr>
              <a:t>what</a:t>
            </a:r>
            <a:r>
              <a:rPr sz="1600" spc="-20" dirty="0">
                <a:latin typeface="Arial"/>
                <a:cs typeface="Arial"/>
              </a:rPr>
              <a:t> </a:t>
            </a:r>
            <a:r>
              <a:rPr sz="1600" b="1" dirty="0">
                <a:latin typeface="Arial"/>
                <a:cs typeface="Arial"/>
              </a:rPr>
              <a:t>matters</a:t>
            </a:r>
            <a:r>
              <a:rPr sz="1600" b="1" spc="-15" dirty="0">
                <a:latin typeface="Arial"/>
                <a:cs typeface="Arial"/>
              </a:rPr>
              <a:t> </a:t>
            </a:r>
            <a:r>
              <a:rPr sz="1600" b="1" dirty="0">
                <a:latin typeface="Arial"/>
                <a:cs typeface="Arial"/>
              </a:rPr>
              <a:t>most</a:t>
            </a:r>
            <a:r>
              <a:rPr sz="1600" b="1" spc="-30" dirty="0">
                <a:latin typeface="Arial"/>
                <a:cs typeface="Arial"/>
              </a:rPr>
              <a:t> </a:t>
            </a:r>
            <a:r>
              <a:rPr sz="1600" dirty="0">
                <a:latin typeface="Arial"/>
                <a:cs typeface="Arial"/>
              </a:rPr>
              <a:t>to</a:t>
            </a:r>
            <a:r>
              <a:rPr sz="1600" spc="-30" dirty="0">
                <a:latin typeface="Arial"/>
                <a:cs typeface="Arial"/>
              </a:rPr>
              <a:t> </a:t>
            </a:r>
            <a:r>
              <a:rPr sz="1600" spc="-20" dirty="0">
                <a:latin typeface="Arial"/>
                <a:cs typeface="Arial"/>
              </a:rPr>
              <a:t>them</a:t>
            </a:r>
            <a:endParaRPr sz="1600" dirty="0">
              <a:latin typeface="Arial"/>
              <a:cs typeface="Arial"/>
            </a:endParaRPr>
          </a:p>
        </p:txBody>
      </p:sp>
      <p:sp>
        <p:nvSpPr>
          <p:cNvPr id="13" name="object 13"/>
          <p:cNvSpPr txBox="1"/>
          <p:nvPr/>
        </p:nvSpPr>
        <p:spPr>
          <a:xfrm>
            <a:off x="644523" y="1359064"/>
            <a:ext cx="7056755" cy="607695"/>
          </a:xfrm>
          <a:prstGeom prst="rect">
            <a:avLst/>
          </a:prstGeom>
        </p:spPr>
        <p:txBody>
          <a:bodyPr vert="horz" wrap="square" lIns="0" tIns="12700" rIns="0" bIns="0" rtlCol="0">
            <a:spAutoFit/>
          </a:bodyPr>
          <a:lstStyle/>
          <a:p>
            <a:pPr marL="12700" marR="5080">
              <a:lnSpc>
                <a:spcPct val="119400"/>
              </a:lnSpc>
              <a:spcBef>
                <a:spcPts val="100"/>
              </a:spcBef>
            </a:pPr>
            <a:r>
              <a:rPr sz="1600" b="1" spc="-45" dirty="0">
                <a:latin typeface="Arial"/>
                <a:cs typeface="Arial"/>
              </a:rPr>
              <a:t>GBTA</a:t>
            </a:r>
            <a:r>
              <a:rPr sz="1600" b="1" spc="-70" dirty="0">
                <a:latin typeface="Arial"/>
                <a:cs typeface="Arial"/>
              </a:rPr>
              <a:t> </a:t>
            </a:r>
            <a:r>
              <a:rPr sz="1600" b="1" dirty="0">
                <a:latin typeface="Arial"/>
                <a:cs typeface="Arial"/>
              </a:rPr>
              <a:t>is</a:t>
            </a:r>
            <a:r>
              <a:rPr sz="1600" b="1" spc="-35" dirty="0">
                <a:latin typeface="Arial"/>
                <a:cs typeface="Arial"/>
              </a:rPr>
              <a:t> </a:t>
            </a:r>
            <a:r>
              <a:rPr sz="1600" b="1" dirty="0">
                <a:latin typeface="Arial"/>
                <a:cs typeface="Arial"/>
              </a:rPr>
              <a:t>the</a:t>
            </a:r>
            <a:r>
              <a:rPr sz="1600" b="1" spc="-25" dirty="0">
                <a:latin typeface="Arial"/>
                <a:cs typeface="Arial"/>
              </a:rPr>
              <a:t> </a:t>
            </a:r>
            <a:r>
              <a:rPr sz="1600" b="1" dirty="0">
                <a:latin typeface="Arial"/>
                <a:cs typeface="Arial"/>
              </a:rPr>
              <a:t>platform for</a:t>
            </a:r>
            <a:r>
              <a:rPr sz="1600" b="1" spc="-15" dirty="0">
                <a:latin typeface="Arial"/>
                <a:cs typeface="Arial"/>
              </a:rPr>
              <a:t> </a:t>
            </a:r>
            <a:r>
              <a:rPr sz="1600" b="1" dirty="0">
                <a:latin typeface="Arial"/>
                <a:cs typeface="Arial"/>
              </a:rPr>
              <a:t>all</a:t>
            </a:r>
            <a:r>
              <a:rPr sz="1600" b="1" spc="-30" dirty="0">
                <a:latin typeface="Arial"/>
                <a:cs typeface="Arial"/>
              </a:rPr>
              <a:t> </a:t>
            </a:r>
            <a:r>
              <a:rPr sz="1600" b="1" dirty="0">
                <a:latin typeface="Arial"/>
                <a:cs typeface="Arial"/>
              </a:rPr>
              <a:t>sides</a:t>
            </a:r>
            <a:r>
              <a:rPr sz="1600" b="1" spc="-25" dirty="0">
                <a:latin typeface="Arial"/>
                <a:cs typeface="Arial"/>
              </a:rPr>
              <a:t> </a:t>
            </a:r>
            <a:r>
              <a:rPr sz="1600" b="1" dirty="0">
                <a:latin typeface="Arial"/>
                <a:cs typeface="Arial"/>
              </a:rPr>
              <a:t>to</a:t>
            </a:r>
            <a:r>
              <a:rPr sz="1600" b="1" spc="-20" dirty="0">
                <a:latin typeface="Arial"/>
                <a:cs typeface="Arial"/>
              </a:rPr>
              <a:t> </a:t>
            </a:r>
            <a:r>
              <a:rPr sz="1600" b="1" dirty="0">
                <a:latin typeface="Arial"/>
                <a:cs typeface="Arial"/>
              </a:rPr>
              <a:t>come</a:t>
            </a:r>
            <a:r>
              <a:rPr sz="1600" b="1" spc="-30" dirty="0">
                <a:latin typeface="Arial"/>
                <a:cs typeface="Arial"/>
              </a:rPr>
              <a:t> </a:t>
            </a:r>
            <a:r>
              <a:rPr sz="1600" b="1" dirty="0">
                <a:latin typeface="Arial"/>
                <a:cs typeface="Arial"/>
              </a:rPr>
              <a:t>together</a:t>
            </a:r>
            <a:r>
              <a:rPr sz="1600" b="1" spc="-5" dirty="0">
                <a:latin typeface="Arial"/>
                <a:cs typeface="Arial"/>
              </a:rPr>
              <a:t> </a:t>
            </a:r>
            <a:r>
              <a:rPr sz="1600" b="1" dirty="0">
                <a:latin typeface="Arial"/>
                <a:cs typeface="Arial"/>
              </a:rPr>
              <a:t>to</a:t>
            </a:r>
            <a:r>
              <a:rPr sz="1600" b="1" spc="-20" dirty="0">
                <a:latin typeface="Arial"/>
                <a:cs typeface="Arial"/>
              </a:rPr>
              <a:t> </a:t>
            </a:r>
            <a:r>
              <a:rPr sz="1600" b="1" dirty="0">
                <a:latin typeface="Arial"/>
                <a:cs typeface="Arial"/>
              </a:rPr>
              <a:t>tackle</a:t>
            </a:r>
            <a:r>
              <a:rPr sz="1600" b="1" spc="-25" dirty="0">
                <a:latin typeface="Arial"/>
                <a:cs typeface="Arial"/>
              </a:rPr>
              <a:t> </a:t>
            </a:r>
            <a:r>
              <a:rPr sz="1600" b="1" dirty="0">
                <a:latin typeface="Arial"/>
                <a:cs typeface="Arial"/>
              </a:rPr>
              <a:t>the</a:t>
            </a:r>
            <a:r>
              <a:rPr sz="1600" b="1" spc="-20" dirty="0">
                <a:latin typeface="Arial"/>
                <a:cs typeface="Arial"/>
              </a:rPr>
              <a:t> </a:t>
            </a:r>
            <a:r>
              <a:rPr sz="1600" b="1" spc="-10" dirty="0">
                <a:latin typeface="Arial"/>
                <a:cs typeface="Arial"/>
              </a:rPr>
              <a:t>changes </a:t>
            </a:r>
            <a:r>
              <a:rPr sz="1600" b="1" dirty="0">
                <a:latin typeface="Arial"/>
                <a:cs typeface="Arial"/>
              </a:rPr>
              <a:t>in</a:t>
            </a:r>
            <a:r>
              <a:rPr sz="1600" b="1" spc="-70" dirty="0">
                <a:latin typeface="Arial"/>
                <a:cs typeface="Arial"/>
              </a:rPr>
              <a:t> </a:t>
            </a:r>
            <a:r>
              <a:rPr sz="1600" b="1" dirty="0">
                <a:latin typeface="Arial"/>
                <a:cs typeface="Arial"/>
              </a:rPr>
              <a:t>business</a:t>
            </a:r>
            <a:r>
              <a:rPr sz="1600" b="1" spc="-50" dirty="0">
                <a:latin typeface="Arial"/>
                <a:cs typeface="Arial"/>
              </a:rPr>
              <a:t> </a:t>
            </a:r>
            <a:r>
              <a:rPr sz="1600" b="1" dirty="0">
                <a:latin typeface="Arial"/>
                <a:cs typeface="Arial"/>
              </a:rPr>
              <a:t>travel,</a:t>
            </a:r>
            <a:r>
              <a:rPr sz="1600" b="1" spc="-20" dirty="0">
                <a:latin typeface="Arial"/>
                <a:cs typeface="Arial"/>
              </a:rPr>
              <a:t> </a:t>
            </a:r>
            <a:r>
              <a:rPr sz="1600" b="1" dirty="0">
                <a:latin typeface="Arial"/>
                <a:cs typeface="Arial"/>
              </a:rPr>
              <a:t>bringing</a:t>
            </a:r>
            <a:r>
              <a:rPr sz="1600" b="1" spc="-45" dirty="0">
                <a:latin typeface="Arial"/>
                <a:cs typeface="Arial"/>
              </a:rPr>
              <a:t> </a:t>
            </a:r>
            <a:r>
              <a:rPr sz="1600" b="1" dirty="0">
                <a:latin typeface="Arial"/>
                <a:cs typeface="Arial"/>
              </a:rPr>
              <a:t>many</a:t>
            </a:r>
            <a:r>
              <a:rPr sz="1600" b="1" spc="-60" dirty="0">
                <a:latin typeface="Arial"/>
                <a:cs typeface="Arial"/>
              </a:rPr>
              <a:t> </a:t>
            </a:r>
            <a:r>
              <a:rPr sz="1600" b="1" dirty="0">
                <a:latin typeface="Arial"/>
                <a:cs typeface="Arial"/>
              </a:rPr>
              <a:t>perspectives</a:t>
            </a:r>
            <a:r>
              <a:rPr sz="1600" b="1" spc="-25" dirty="0">
                <a:latin typeface="Arial"/>
                <a:cs typeface="Arial"/>
              </a:rPr>
              <a:t> </a:t>
            </a:r>
            <a:r>
              <a:rPr sz="1600" b="1" dirty="0">
                <a:latin typeface="Arial"/>
                <a:cs typeface="Arial"/>
              </a:rPr>
              <a:t>together</a:t>
            </a:r>
            <a:r>
              <a:rPr sz="1600" b="1" spc="-40" dirty="0">
                <a:latin typeface="Arial"/>
                <a:cs typeface="Arial"/>
              </a:rPr>
              <a:t> </a:t>
            </a:r>
            <a:r>
              <a:rPr sz="1600" b="1" dirty="0">
                <a:latin typeface="Arial"/>
                <a:cs typeface="Arial"/>
              </a:rPr>
              <a:t>under</a:t>
            </a:r>
            <a:r>
              <a:rPr sz="1600" b="1" spc="-45" dirty="0">
                <a:latin typeface="Arial"/>
                <a:cs typeface="Arial"/>
              </a:rPr>
              <a:t> </a:t>
            </a:r>
            <a:r>
              <a:rPr sz="1600" b="1" dirty="0">
                <a:latin typeface="Arial"/>
                <a:cs typeface="Arial"/>
              </a:rPr>
              <a:t>one</a:t>
            </a:r>
            <a:r>
              <a:rPr sz="1600" b="1" spc="-65" dirty="0">
                <a:latin typeface="Arial"/>
                <a:cs typeface="Arial"/>
              </a:rPr>
              <a:t> </a:t>
            </a:r>
            <a:r>
              <a:rPr sz="1600" b="1" spc="-10" dirty="0">
                <a:latin typeface="Arial"/>
                <a:cs typeface="Arial"/>
              </a:rPr>
              <a:t>roof.</a:t>
            </a:r>
            <a:endParaRPr sz="1600">
              <a:latin typeface="Arial"/>
              <a:cs typeface="Arial"/>
            </a:endParaRPr>
          </a:p>
        </p:txBody>
      </p:sp>
      <p:sp>
        <p:nvSpPr>
          <p:cNvPr id="14" name="object 14"/>
          <p:cNvSpPr txBox="1"/>
          <p:nvPr/>
        </p:nvSpPr>
        <p:spPr>
          <a:xfrm>
            <a:off x="9008608" y="2420764"/>
            <a:ext cx="2258695" cy="513080"/>
          </a:xfrm>
          <a:prstGeom prst="rect">
            <a:avLst/>
          </a:prstGeom>
        </p:spPr>
        <p:txBody>
          <a:bodyPr vert="horz" wrap="square" lIns="0" tIns="12065" rIns="0" bIns="0" rtlCol="0">
            <a:spAutoFit/>
          </a:bodyPr>
          <a:lstStyle/>
          <a:p>
            <a:pPr marL="394970" marR="5080" indent="-382905">
              <a:lnSpc>
                <a:spcPct val="100000"/>
              </a:lnSpc>
              <a:spcBef>
                <a:spcPts val="95"/>
              </a:spcBef>
            </a:pPr>
            <a:r>
              <a:rPr sz="1600" dirty="0">
                <a:solidFill>
                  <a:srgbClr val="FFFFFF"/>
                </a:solidFill>
                <a:latin typeface="Arial"/>
                <a:cs typeface="Arial"/>
              </a:rPr>
              <a:t>Our</a:t>
            </a:r>
            <a:r>
              <a:rPr sz="1600" spc="-45" dirty="0">
                <a:solidFill>
                  <a:srgbClr val="FFFFFF"/>
                </a:solidFill>
                <a:latin typeface="Arial"/>
                <a:cs typeface="Arial"/>
              </a:rPr>
              <a:t> </a:t>
            </a:r>
            <a:r>
              <a:rPr sz="1600" dirty="0">
                <a:solidFill>
                  <a:srgbClr val="FFFFFF"/>
                </a:solidFill>
                <a:latin typeface="Arial"/>
                <a:cs typeface="Arial"/>
              </a:rPr>
              <a:t>members</a:t>
            </a:r>
            <a:r>
              <a:rPr sz="1600" spc="-25" dirty="0">
                <a:solidFill>
                  <a:srgbClr val="FFFFFF"/>
                </a:solidFill>
                <a:latin typeface="Arial"/>
                <a:cs typeface="Arial"/>
              </a:rPr>
              <a:t> </a:t>
            </a:r>
            <a:r>
              <a:rPr sz="1600" dirty="0">
                <a:solidFill>
                  <a:srgbClr val="FFFFFF"/>
                </a:solidFill>
                <a:latin typeface="Arial"/>
                <a:cs typeface="Arial"/>
              </a:rPr>
              <a:t>and</a:t>
            </a:r>
            <a:r>
              <a:rPr sz="1600" spc="-35" dirty="0">
                <a:solidFill>
                  <a:srgbClr val="FFFFFF"/>
                </a:solidFill>
                <a:latin typeface="Arial"/>
                <a:cs typeface="Arial"/>
              </a:rPr>
              <a:t> </a:t>
            </a:r>
            <a:r>
              <a:rPr sz="1600" spc="-20" dirty="0">
                <a:solidFill>
                  <a:srgbClr val="FFFFFF"/>
                </a:solidFill>
                <a:latin typeface="Arial"/>
                <a:cs typeface="Arial"/>
              </a:rPr>
              <a:t>GBTA </a:t>
            </a:r>
            <a:r>
              <a:rPr sz="1600" dirty="0">
                <a:solidFill>
                  <a:srgbClr val="FFFFFF"/>
                </a:solidFill>
                <a:latin typeface="Arial"/>
                <a:cs typeface="Arial"/>
              </a:rPr>
              <a:t>advocate</a:t>
            </a:r>
            <a:r>
              <a:rPr sz="1600" spc="-50" dirty="0">
                <a:solidFill>
                  <a:srgbClr val="FFFFFF"/>
                </a:solidFill>
                <a:latin typeface="Arial"/>
                <a:cs typeface="Arial"/>
              </a:rPr>
              <a:t> </a:t>
            </a:r>
            <a:r>
              <a:rPr sz="1600" dirty="0">
                <a:solidFill>
                  <a:srgbClr val="FFFFFF"/>
                </a:solidFill>
                <a:latin typeface="Arial"/>
                <a:cs typeface="Arial"/>
              </a:rPr>
              <a:t>for</a:t>
            </a:r>
            <a:r>
              <a:rPr sz="1600" spc="-25" dirty="0">
                <a:solidFill>
                  <a:srgbClr val="FFFFFF"/>
                </a:solidFill>
                <a:latin typeface="Arial"/>
                <a:cs typeface="Arial"/>
              </a:rPr>
              <a:t> the</a:t>
            </a:r>
            <a:endParaRPr sz="1600">
              <a:latin typeface="Arial"/>
              <a:cs typeface="Arial"/>
            </a:endParaRPr>
          </a:p>
        </p:txBody>
      </p:sp>
      <p:sp>
        <p:nvSpPr>
          <p:cNvPr id="15" name="object 15"/>
          <p:cNvSpPr txBox="1"/>
          <p:nvPr/>
        </p:nvSpPr>
        <p:spPr>
          <a:xfrm>
            <a:off x="9091448" y="3140219"/>
            <a:ext cx="2085339" cy="2232025"/>
          </a:xfrm>
          <a:prstGeom prst="rect">
            <a:avLst/>
          </a:prstGeom>
        </p:spPr>
        <p:txBody>
          <a:bodyPr vert="horz" wrap="square" lIns="0" tIns="12700" rIns="0" bIns="0" rtlCol="0">
            <a:spAutoFit/>
          </a:bodyPr>
          <a:lstStyle/>
          <a:p>
            <a:pPr algn="ctr">
              <a:lnSpc>
                <a:spcPct val="100000"/>
              </a:lnSpc>
              <a:spcBef>
                <a:spcPts val="100"/>
              </a:spcBef>
            </a:pPr>
            <a:r>
              <a:rPr sz="4500" b="1" spc="-30" baseline="25000" dirty="0">
                <a:solidFill>
                  <a:srgbClr val="FFFFFF"/>
                </a:solidFill>
                <a:latin typeface="Arial"/>
                <a:cs typeface="Arial"/>
              </a:rPr>
              <a:t>$</a:t>
            </a:r>
            <a:r>
              <a:rPr sz="4800" b="1" spc="-20" dirty="0">
                <a:solidFill>
                  <a:srgbClr val="FFFFFF"/>
                </a:solidFill>
                <a:latin typeface="Arial"/>
                <a:cs typeface="Arial"/>
              </a:rPr>
              <a:t>1.</a:t>
            </a:r>
            <a:r>
              <a:rPr lang="en-US" sz="4800" b="1" spc="-20" dirty="0">
                <a:solidFill>
                  <a:srgbClr val="FFFFFF"/>
                </a:solidFill>
                <a:latin typeface="Arial"/>
                <a:cs typeface="Arial"/>
              </a:rPr>
              <a:t>4</a:t>
            </a:r>
            <a:endParaRPr sz="4800" dirty="0">
              <a:latin typeface="Arial"/>
              <a:cs typeface="Arial"/>
            </a:endParaRPr>
          </a:p>
          <a:p>
            <a:pPr marL="635" algn="ctr">
              <a:lnSpc>
                <a:spcPct val="100000"/>
              </a:lnSpc>
            </a:pPr>
            <a:r>
              <a:rPr sz="4800" b="1" spc="-10" dirty="0">
                <a:solidFill>
                  <a:srgbClr val="FFFFFF"/>
                </a:solidFill>
                <a:latin typeface="Arial"/>
                <a:cs typeface="Arial"/>
              </a:rPr>
              <a:t>Trillion</a:t>
            </a:r>
            <a:endParaRPr sz="4800" dirty="0">
              <a:latin typeface="Arial"/>
              <a:cs typeface="Arial"/>
            </a:endParaRPr>
          </a:p>
          <a:p>
            <a:pPr marL="37465" marR="30480" algn="ctr">
              <a:lnSpc>
                <a:spcPct val="100000"/>
              </a:lnSpc>
              <a:spcBef>
                <a:spcPts val="2010"/>
              </a:spcBef>
            </a:pPr>
            <a:r>
              <a:rPr sz="1600" b="1" dirty="0">
                <a:solidFill>
                  <a:srgbClr val="FFFFFF"/>
                </a:solidFill>
                <a:latin typeface="Arial"/>
                <a:cs typeface="Arial"/>
              </a:rPr>
              <a:t>Global</a:t>
            </a:r>
            <a:r>
              <a:rPr sz="1600" b="1" spc="-50" dirty="0">
                <a:solidFill>
                  <a:srgbClr val="FFFFFF"/>
                </a:solidFill>
                <a:latin typeface="Arial"/>
                <a:cs typeface="Arial"/>
              </a:rPr>
              <a:t> </a:t>
            </a:r>
            <a:r>
              <a:rPr sz="1600" b="1" dirty="0">
                <a:solidFill>
                  <a:srgbClr val="FFFFFF"/>
                </a:solidFill>
                <a:latin typeface="Arial"/>
                <a:cs typeface="Arial"/>
              </a:rPr>
              <a:t>Business</a:t>
            </a:r>
            <a:r>
              <a:rPr sz="1600" b="1" spc="-70" dirty="0">
                <a:solidFill>
                  <a:srgbClr val="FFFFFF"/>
                </a:solidFill>
                <a:latin typeface="Arial"/>
                <a:cs typeface="Arial"/>
              </a:rPr>
              <a:t> </a:t>
            </a:r>
            <a:r>
              <a:rPr sz="1600" b="1" spc="-25" dirty="0">
                <a:solidFill>
                  <a:srgbClr val="FFFFFF"/>
                </a:solidFill>
                <a:latin typeface="Arial"/>
                <a:cs typeface="Arial"/>
              </a:rPr>
              <a:t>and </a:t>
            </a:r>
            <a:r>
              <a:rPr sz="1600" b="1" dirty="0">
                <a:solidFill>
                  <a:srgbClr val="FFFFFF"/>
                </a:solidFill>
                <a:latin typeface="Arial"/>
                <a:cs typeface="Arial"/>
              </a:rPr>
              <a:t>Meetings</a:t>
            </a:r>
            <a:r>
              <a:rPr sz="1600" b="1" spc="-50" dirty="0">
                <a:solidFill>
                  <a:srgbClr val="FFFFFF"/>
                </a:solidFill>
                <a:latin typeface="Arial"/>
                <a:cs typeface="Arial"/>
              </a:rPr>
              <a:t> </a:t>
            </a:r>
            <a:r>
              <a:rPr sz="1600" b="1" spc="-10" dirty="0">
                <a:solidFill>
                  <a:srgbClr val="FFFFFF"/>
                </a:solidFill>
                <a:latin typeface="Arial"/>
                <a:cs typeface="Arial"/>
              </a:rPr>
              <a:t>Industry</a:t>
            </a:r>
            <a:endParaRPr sz="1600" dirty="0">
              <a:latin typeface="Arial"/>
              <a:cs typeface="Arial"/>
            </a:endParaRPr>
          </a:p>
        </p:txBody>
      </p:sp>
      <p:sp>
        <p:nvSpPr>
          <p:cNvPr id="16" name="object 16"/>
          <p:cNvSpPr/>
          <p:nvPr/>
        </p:nvSpPr>
        <p:spPr>
          <a:xfrm>
            <a:off x="3648455" y="2674620"/>
            <a:ext cx="0" cy="414020"/>
          </a:xfrm>
          <a:custGeom>
            <a:avLst/>
            <a:gdLst/>
            <a:ahLst/>
            <a:cxnLst/>
            <a:rect l="l" t="t" r="r" b="b"/>
            <a:pathLst>
              <a:path h="414019">
                <a:moveTo>
                  <a:pt x="0" y="0"/>
                </a:moveTo>
                <a:lnTo>
                  <a:pt x="0" y="413473"/>
                </a:lnTo>
              </a:path>
            </a:pathLst>
          </a:custGeom>
          <a:ln w="12700">
            <a:solidFill>
              <a:srgbClr val="92939D"/>
            </a:solidFill>
          </a:ln>
        </p:spPr>
        <p:txBody>
          <a:bodyPr wrap="square" lIns="0" tIns="0" rIns="0" bIns="0" rtlCol="0"/>
          <a:lstStyle/>
          <a:p>
            <a:endParaRPr/>
          </a:p>
        </p:txBody>
      </p:sp>
      <p:sp>
        <p:nvSpPr>
          <p:cNvPr id="17" name="object 17"/>
          <p:cNvSpPr/>
          <p:nvPr/>
        </p:nvSpPr>
        <p:spPr>
          <a:xfrm>
            <a:off x="3648455" y="4931664"/>
            <a:ext cx="0" cy="414020"/>
          </a:xfrm>
          <a:custGeom>
            <a:avLst/>
            <a:gdLst/>
            <a:ahLst/>
            <a:cxnLst/>
            <a:rect l="l" t="t" r="r" b="b"/>
            <a:pathLst>
              <a:path h="414020">
                <a:moveTo>
                  <a:pt x="0" y="0"/>
                </a:moveTo>
                <a:lnTo>
                  <a:pt x="0" y="413473"/>
                </a:lnTo>
              </a:path>
            </a:pathLst>
          </a:custGeom>
          <a:ln w="12700">
            <a:solidFill>
              <a:srgbClr val="92939D"/>
            </a:solidFill>
          </a:ln>
        </p:spPr>
        <p:txBody>
          <a:bodyPr wrap="square" lIns="0" tIns="0" rIns="0" bIns="0" rtlCol="0"/>
          <a:lstStyle/>
          <a:p>
            <a:endParaRPr/>
          </a:p>
        </p:txBody>
      </p:sp>
      <p:sp>
        <p:nvSpPr>
          <p:cNvPr id="18" name="object 18"/>
          <p:cNvSpPr/>
          <p:nvPr/>
        </p:nvSpPr>
        <p:spPr>
          <a:xfrm>
            <a:off x="3648455" y="3683508"/>
            <a:ext cx="0" cy="414020"/>
          </a:xfrm>
          <a:custGeom>
            <a:avLst/>
            <a:gdLst/>
            <a:ahLst/>
            <a:cxnLst/>
            <a:rect l="l" t="t" r="r" b="b"/>
            <a:pathLst>
              <a:path h="414020">
                <a:moveTo>
                  <a:pt x="0" y="0"/>
                </a:moveTo>
                <a:lnTo>
                  <a:pt x="0" y="413473"/>
                </a:lnTo>
              </a:path>
            </a:pathLst>
          </a:custGeom>
          <a:ln w="12700">
            <a:solidFill>
              <a:srgbClr val="92939D"/>
            </a:solidFill>
          </a:ln>
        </p:spPr>
        <p:txBody>
          <a:bodyPr wrap="square" lIns="0" tIns="0" rIns="0" bIns="0" rtlCol="0"/>
          <a:lstStyle/>
          <a:p>
            <a:endParaRPr/>
          </a:p>
        </p:txBody>
      </p:sp>
      <p:pic>
        <p:nvPicPr>
          <p:cNvPr id="19" name="object 19"/>
          <p:cNvPicPr/>
          <p:nvPr/>
        </p:nvPicPr>
        <p:blipFill>
          <a:blip r:embed="rId4" cstate="email">
            <a:extLst>
              <a:ext uri="{28A0092B-C50C-407E-A947-70E740481C1C}">
                <a14:useLocalDpi xmlns:a14="http://schemas.microsoft.com/office/drawing/2010/main"/>
              </a:ext>
            </a:extLst>
          </a:blip>
          <a:stretch>
            <a:fillRect/>
          </a:stretch>
        </p:blipFill>
        <p:spPr>
          <a:xfrm>
            <a:off x="466343" y="5763767"/>
            <a:ext cx="1816607" cy="859535"/>
          </a:xfrm>
          <a:prstGeom prst="rect">
            <a:avLst/>
          </a:prstGeom>
        </p:spPr>
      </p:pic>
      <p:sp>
        <p:nvSpPr>
          <p:cNvPr id="20" name="object 20"/>
          <p:cNvSpPr txBox="1"/>
          <p:nvPr/>
        </p:nvSpPr>
        <p:spPr>
          <a:xfrm>
            <a:off x="9002592" y="6096000"/>
            <a:ext cx="2857104" cy="319959"/>
          </a:xfrm>
          <a:prstGeom prst="rect">
            <a:avLst/>
          </a:prstGeom>
        </p:spPr>
        <p:txBody>
          <a:bodyPr vert="horz" wrap="square" lIns="0" tIns="12065" rIns="0" bIns="0" rtlCol="0">
            <a:spAutoFit/>
          </a:bodyPr>
          <a:lstStyle/>
          <a:p>
            <a:pPr marL="12700">
              <a:lnSpc>
                <a:spcPct val="100000"/>
              </a:lnSpc>
              <a:spcBef>
                <a:spcPts val="95"/>
              </a:spcBef>
            </a:pPr>
            <a:r>
              <a:rPr lang="en-US" sz="1000" i="1" dirty="0">
                <a:solidFill>
                  <a:srgbClr val="F1F1F1"/>
                </a:solidFill>
                <a:latin typeface="Arial"/>
                <a:cs typeface="Arial"/>
              </a:rPr>
              <a:t>Source: 2023  </a:t>
            </a:r>
            <a:r>
              <a:rPr sz="1000" i="1" dirty="0">
                <a:solidFill>
                  <a:srgbClr val="F1F1F1"/>
                </a:solidFill>
                <a:latin typeface="Arial"/>
                <a:cs typeface="Arial"/>
              </a:rPr>
              <a:t>GBTA</a:t>
            </a:r>
            <a:r>
              <a:rPr lang="en-US" sz="1000" i="1" spc="-25" dirty="0">
                <a:solidFill>
                  <a:srgbClr val="F1F1F1"/>
                </a:solidFill>
                <a:latin typeface="Arial"/>
                <a:cs typeface="Arial"/>
              </a:rPr>
              <a:t> </a:t>
            </a:r>
            <a:r>
              <a:rPr sz="1000" i="1" spc="-10" dirty="0">
                <a:solidFill>
                  <a:srgbClr val="F1F1F1"/>
                </a:solidFill>
                <a:latin typeface="Arial"/>
                <a:cs typeface="Arial"/>
              </a:rPr>
              <a:t>Business</a:t>
            </a:r>
            <a:r>
              <a:rPr sz="1000" i="1" spc="-25" dirty="0">
                <a:solidFill>
                  <a:srgbClr val="F1F1F1"/>
                </a:solidFill>
                <a:latin typeface="Arial"/>
                <a:cs typeface="Arial"/>
              </a:rPr>
              <a:t> </a:t>
            </a:r>
            <a:r>
              <a:rPr sz="1000" i="1" dirty="0">
                <a:solidFill>
                  <a:srgbClr val="F1F1F1"/>
                </a:solidFill>
                <a:latin typeface="Arial"/>
                <a:cs typeface="Arial"/>
              </a:rPr>
              <a:t>Travel</a:t>
            </a:r>
            <a:r>
              <a:rPr sz="1000" i="1" spc="-25" dirty="0">
                <a:solidFill>
                  <a:srgbClr val="F1F1F1"/>
                </a:solidFill>
                <a:latin typeface="Arial"/>
                <a:cs typeface="Arial"/>
              </a:rPr>
              <a:t> </a:t>
            </a:r>
            <a:r>
              <a:rPr sz="1000" i="1" spc="-20" dirty="0">
                <a:solidFill>
                  <a:srgbClr val="F1F1F1"/>
                </a:solidFill>
                <a:latin typeface="Arial"/>
                <a:cs typeface="Arial"/>
              </a:rPr>
              <a:t>Index</a:t>
            </a:r>
            <a:r>
              <a:rPr lang="en-US" sz="1000" i="1" spc="-20" dirty="0">
                <a:solidFill>
                  <a:srgbClr val="F1F1F1"/>
                </a:solidFill>
                <a:latin typeface="Arial"/>
                <a:cs typeface="Arial"/>
              </a:rPr>
              <a:t>™ Outlook Report</a:t>
            </a:r>
            <a:endParaRPr sz="10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TotalTime>
  <Words>7619</Words>
  <Application>Microsoft Macintosh PowerPoint</Application>
  <PresentationFormat>Widescreen</PresentationFormat>
  <Paragraphs>968</Paragraphs>
  <Slides>81</Slides>
  <Notes>39</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108" baseType="lpstr">
      <vt:lpstr>Aharoni</vt:lpstr>
      <vt:lpstr>Arial</vt:lpstr>
      <vt:lpstr>Arial Black</vt:lpstr>
      <vt:lpstr>Arial Nova</vt:lpstr>
      <vt:lpstr>Arial,Sans-Serif</vt:lpstr>
      <vt:lpstr>Barlow</vt:lpstr>
      <vt:lpstr>Berlin Sans FB Demi</vt:lpstr>
      <vt:lpstr>Calibri</vt:lpstr>
      <vt:lpstr>Calibri Light</vt:lpstr>
      <vt:lpstr>Century Gothic</vt:lpstr>
      <vt:lpstr>Congenial</vt:lpstr>
      <vt:lpstr>Helvetica</vt:lpstr>
      <vt:lpstr>Helvetica Neue</vt:lpstr>
      <vt:lpstr>Helvetica Neue Medium</vt:lpstr>
      <vt:lpstr>inherit</vt:lpstr>
      <vt:lpstr>Interstate-Light</vt:lpstr>
      <vt:lpstr>Interstate-Regular</vt:lpstr>
      <vt:lpstr>Lato Black</vt:lpstr>
      <vt:lpstr>Lato Bold</vt:lpstr>
      <vt:lpstr>Lato Regular</vt:lpstr>
      <vt:lpstr>Symbol</vt:lpstr>
      <vt:lpstr>Times New Roman</vt:lpstr>
      <vt:lpstr>Trade Gothic Next Cond</vt:lpstr>
      <vt:lpstr>Verdana Pro Cond Semibold</vt:lpstr>
      <vt:lpstr>Wingdings</vt:lpstr>
      <vt:lpstr>Office Theme</vt:lpstr>
      <vt:lpstr>Acrobat Document</vt:lpstr>
      <vt:lpstr>Welcome to the 2024 February Meeting!  Leap into success: Shaping the Trajectory of Travel in 2024</vt:lpstr>
      <vt:lpstr>Thank you to our host!!</vt:lpstr>
      <vt:lpstr>PowerPoint Presentation</vt:lpstr>
      <vt:lpstr>Thank you to our meeting sponsor!</vt:lpstr>
      <vt:lpstr>2024 CHARITY REVEAL!!</vt:lpstr>
      <vt:lpstr>2024 Charity Introduction….</vt:lpstr>
      <vt:lpstr>Reflections and Projections for Global Business Travel</vt:lpstr>
      <vt:lpstr>Mark Cuschieri</vt:lpstr>
      <vt:lpstr>PowerPoint Presentation</vt:lpstr>
      <vt:lpstr>Today’s Agenda</vt:lpstr>
      <vt:lpstr>PowerPoint Presentation</vt:lpstr>
      <vt:lpstr>A New Landscape for Business Travel</vt:lpstr>
      <vt:lpstr>PowerPoint Presentation</vt:lpstr>
      <vt:lpstr>PowerPoint Presentation</vt:lpstr>
      <vt:lpstr>PowerPoint Presentation</vt:lpstr>
      <vt:lpstr>2023 Business Travel Spend by Region (estimated % of global total) </vt:lpstr>
      <vt:lpstr>PowerPoint Presentation</vt:lpstr>
      <vt:lpstr>PowerPoint Presentation</vt:lpstr>
      <vt:lpstr>PowerPoint Presentation</vt:lpstr>
      <vt:lpstr>U.S. Business Travel Spend Expected to Surpass Pre-COVID Levels in 2023</vt:lpstr>
      <vt:lpstr>PowerPoint Presentation</vt:lpstr>
      <vt:lpstr>PowerPoint Presentation</vt:lpstr>
      <vt:lpstr>PowerPoint Presentation</vt:lpstr>
      <vt:lpstr>Despite Economic Concerns, Most Travel Programs Do Not Plan to Limit Business Travel </vt:lpstr>
      <vt:lpstr>Most Buyers Expect Travel Budgets to Increase − or Remain the Same − for 2024</vt:lpstr>
      <vt:lpstr>PowerPoint Presentation</vt:lpstr>
      <vt:lpstr>PowerPoint Presentation</vt:lpstr>
      <vt:lpstr>Sales and Account Management Trips Remain the Largest Category </vt:lpstr>
      <vt:lpstr>Significant Issues the Industry Expects Will Impact Business Travel in 2024</vt:lpstr>
      <vt:lpstr>PowerPoint Presentation</vt:lpstr>
      <vt:lpstr>PowerPoint Presentation</vt:lpstr>
      <vt:lpstr>Collaboration and Connection with GBTA Chapters</vt:lpstr>
      <vt:lpstr>Advancing Professional Development and Career Opportunities</vt:lpstr>
      <vt:lpstr>GBTA Advocacy: Focus Areas </vt:lpstr>
      <vt:lpstr>PowerPoint Presentation</vt:lpstr>
      <vt:lpstr>PowerPoint Presentation</vt:lpstr>
      <vt:lpstr>PowerPoint Presentation</vt:lpstr>
      <vt:lpstr>PowerPoint Presentation</vt:lpstr>
      <vt:lpstr>PowerPoint Presentation</vt:lpstr>
      <vt:lpstr>PowerPoint Presentation</vt:lpstr>
      <vt:lpstr>GBTA Board of Directors Elections</vt:lpstr>
      <vt:lpstr>What’s New for GBTA Convention 2024 </vt:lpstr>
      <vt:lpstr>Connect with GBTA at  Upcoming Events</vt:lpstr>
      <vt:lpstr>Thank you!</vt:lpstr>
      <vt:lpstr>Networking Break</vt:lpstr>
      <vt:lpstr>Business Meeting</vt:lpstr>
      <vt:lpstr>Charity Committee</vt:lpstr>
      <vt:lpstr>Charity Committee</vt:lpstr>
      <vt:lpstr>Education Committee</vt:lpstr>
      <vt:lpstr>PowerPoint Presentation</vt:lpstr>
      <vt:lpstr>Meeting Committee </vt:lpstr>
      <vt:lpstr>PowerPoint Presentation</vt:lpstr>
      <vt:lpstr>Membership Committee</vt:lpstr>
      <vt:lpstr>Sponsorship Update </vt:lpstr>
      <vt:lpstr>Thank You 2024 Sponsors!</vt:lpstr>
      <vt:lpstr>Treasury</vt:lpstr>
      <vt:lpstr>PowerPoint Presentation</vt:lpstr>
      <vt:lpstr>Lunch, Networking &amp; Sponsorship Expo! </vt:lpstr>
      <vt:lpstr>Thank you to our meeting sponsor!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GBTA GLP – Flip the Script on your OBT RFP</vt:lpstr>
      <vt:lpstr>PowerPoint Presentation</vt:lpstr>
      <vt:lpstr>Final Announcements and Drawing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2024 February Chapter Meeting</dc:title>
  <dc:creator>Justin Morris</dc:creator>
  <cp:lastModifiedBy>Justin Morris</cp:lastModifiedBy>
  <cp:revision>9</cp:revision>
  <dcterms:created xsi:type="dcterms:W3CDTF">2024-02-27T01:04:57Z</dcterms:created>
  <dcterms:modified xsi:type="dcterms:W3CDTF">2024-02-28T18:27:06Z</dcterms:modified>
</cp:coreProperties>
</file>